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  <p:sldMasterId id="2147483849" r:id="rId2"/>
    <p:sldMasterId id="2147483922" r:id="rId3"/>
    <p:sldMasterId id="2147483949" r:id="rId4"/>
    <p:sldMasterId id="2147483963" r:id="rId5"/>
  </p:sldMasterIdLst>
  <p:notesMasterIdLst>
    <p:notesMasterId r:id="rId32"/>
  </p:notesMasterIdLst>
  <p:handoutMasterIdLst>
    <p:handoutMasterId r:id="rId33"/>
  </p:handoutMasterIdLst>
  <p:sldIdLst>
    <p:sldId id="539" r:id="rId6"/>
    <p:sldId id="630" r:id="rId7"/>
    <p:sldId id="632" r:id="rId8"/>
    <p:sldId id="631" r:id="rId9"/>
    <p:sldId id="626" r:id="rId10"/>
    <p:sldId id="627" r:id="rId11"/>
    <p:sldId id="628" r:id="rId12"/>
    <p:sldId id="620" r:id="rId13"/>
    <p:sldId id="609" r:id="rId14"/>
    <p:sldId id="615" r:id="rId15"/>
    <p:sldId id="595" r:id="rId16"/>
    <p:sldId id="596" r:id="rId17"/>
    <p:sldId id="621" r:id="rId18"/>
    <p:sldId id="597" r:id="rId19"/>
    <p:sldId id="598" r:id="rId20"/>
    <p:sldId id="599" r:id="rId21"/>
    <p:sldId id="600" r:id="rId22"/>
    <p:sldId id="583" r:id="rId23"/>
    <p:sldId id="622" r:id="rId24"/>
    <p:sldId id="601" r:id="rId25"/>
    <p:sldId id="616" r:id="rId26"/>
    <p:sldId id="586" r:id="rId27"/>
    <p:sldId id="617" r:id="rId28"/>
    <p:sldId id="618" r:id="rId29"/>
    <p:sldId id="619" r:id="rId30"/>
    <p:sldId id="633" r:id="rId31"/>
  </p:sldIdLst>
  <p:sldSz cx="9144000" cy="6858000" type="screen4x3"/>
  <p:notesSz cx="9866313" cy="67357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463E37B-AA57-4C09-8BF9-2ABB8012602C}">
          <p14:sldIdLst>
            <p14:sldId id="539"/>
            <p14:sldId id="630"/>
            <p14:sldId id="632"/>
            <p14:sldId id="631"/>
            <p14:sldId id="626"/>
            <p14:sldId id="627"/>
            <p14:sldId id="628"/>
            <p14:sldId id="620"/>
            <p14:sldId id="609"/>
            <p14:sldId id="615"/>
            <p14:sldId id="595"/>
            <p14:sldId id="596"/>
            <p14:sldId id="621"/>
            <p14:sldId id="597"/>
            <p14:sldId id="598"/>
            <p14:sldId id="599"/>
            <p14:sldId id="600"/>
            <p14:sldId id="583"/>
            <p14:sldId id="622"/>
            <p14:sldId id="601"/>
            <p14:sldId id="616"/>
            <p14:sldId id="586"/>
            <p14:sldId id="617"/>
            <p14:sldId id="618"/>
            <p14:sldId id="619"/>
            <p14:sldId id="63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C6FFC"/>
    <a:srgbClr val="66FF66"/>
    <a:srgbClr val="FF9933"/>
    <a:srgbClr val="0033CC"/>
    <a:srgbClr val="7777FD"/>
    <a:srgbClr val="FFFF00"/>
    <a:srgbClr val="CCCCFF"/>
    <a:srgbClr val="FFFFCC"/>
    <a:srgbClr val="ECF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95200" autoAdjust="0"/>
  </p:normalViewPr>
  <p:slideViewPr>
    <p:cSldViewPr>
      <p:cViewPr varScale="1">
        <p:scale>
          <a:sx n="111" d="100"/>
          <a:sy n="111" d="100"/>
        </p:scale>
        <p:origin x="-16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20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1 209,7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
млн.руб.</a:t>
            </a:r>
          </a:p>
        </c:rich>
      </c:tx>
      <c:layout>
        <c:manualLayout>
          <c:xMode val="edge"/>
          <c:yMode val="edge"/>
          <c:x val="0.74562180791939059"/>
          <c:y val="0.36898850779120906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7704546721668613"/>
          <c:y val="0.25663274538525493"/>
          <c:w val="0.28918678840751599"/>
          <c:h val="0.4642399183830102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
1 209,7
млн.руб.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9.2557963209788704E-3"/>
                  <c:y val="0.128774512786193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3247941526689055E-2"/>
                  <c:y val="7.6769421084076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0216901448483535E-2"/>
                  <c:y val="7.9245854022273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4790574246852084E-2"/>
                  <c:y val="-6.68636893312929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9310021683099752E-2"/>
                  <c:y val="-0.10648661634242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47363488847312E-2"/>
                  <c:y val="-8.6675152836861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Налог на прибыль </c:v>
                </c:pt>
                <c:pt idx="2">
                  <c:v>Налоги на совокупный доход</c:v>
                </c:pt>
                <c:pt idx="3">
                  <c:v>Арендная плата за землю
и продажа земли</c:v>
                </c:pt>
                <c:pt idx="4">
                  <c:v>Штрафы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0.66068198311612292</c:v>
                </c:pt>
                <c:pt idx="1">
                  <c:v>3.6817079262696201E-2</c:v>
                </c:pt>
                <c:pt idx="2">
                  <c:v>0.12846290554027687</c:v>
                </c:pt>
                <c:pt idx="3">
                  <c:v>7.1807026855934014E-2</c:v>
                </c:pt>
                <c:pt idx="4">
                  <c:v>4.114117239474608E-2</c:v>
                </c:pt>
                <c:pt idx="5">
                  <c:v>6.1089832830223893E-2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0727210425670668E-2"/>
          <c:y val="0.73449323992306292"/>
          <c:w val="0.82934388672265735"/>
          <c:h val="0.258077461262349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332,1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
млн.руб.</a:t>
            </a:r>
          </a:p>
        </c:rich>
      </c:tx>
      <c:layout>
        <c:manualLayout>
          <c:xMode val="edge"/>
          <c:yMode val="edge"/>
          <c:x val="0.16713453785821117"/>
          <c:y val="0.3541299101620328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8558197155506733E-2"/>
          <c:y val="0.21700981837411842"/>
          <c:w val="0.28918678840751599"/>
          <c:h val="0.4642399183830102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
1 332,1
млн.руб.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6.0162676086362596E-2"/>
                  <c:y val="8.1722286960469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3247941526689055E-2"/>
                  <c:y val="7.6769421084076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1759534168646689E-2"/>
                  <c:y val="-1.2382164690980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9.1015330489625554E-2"/>
                  <c:y val="-0.10401018340423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9310021683099752E-2"/>
                  <c:y val="-0.10648661634242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47363488847312E-2"/>
                  <c:y val="-8.6675152836861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Налог на прибыль </c:v>
                </c:pt>
                <c:pt idx="2">
                  <c:v>Налоги на совокупный доход</c:v>
                </c:pt>
                <c:pt idx="3">
                  <c:v>Арендная плата за землю
и продажа земли</c:v>
                </c:pt>
                <c:pt idx="4">
                  <c:v>Штрафы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0.62756923594327274</c:v>
                </c:pt>
                <c:pt idx="1">
                  <c:v>0.12717560741794776</c:v>
                </c:pt>
                <c:pt idx="2">
                  <c:v>0.1153513623480634</c:v>
                </c:pt>
                <c:pt idx="3">
                  <c:v>7.3509854976396172E-2</c:v>
                </c:pt>
                <c:pt idx="4">
                  <c:v>1.6746872498064138E-2</c:v>
                </c:pt>
                <c:pt idx="5">
                  <c:v>3.9646991746450228E-2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за счет средств местного бюджета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988682346732308E-3"/>
                  <c:y val="2.1640386712197233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1392,3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</a:t>
                    </a:r>
                  </a:p>
                  <a:p>
                    <a:pPr>
                      <a:defRPr/>
                    </a:pPr>
                    <a:endParaRPr lang="ru-RU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1375,1</a:t>
                    </a:r>
                  </a:p>
                  <a:p>
                    <a:r>
                      <a:rPr lang="ru-RU" sz="1400" dirty="0" smtClean="0"/>
                      <a:t>млн.руб.</a:t>
                    </a:r>
                    <a:endParaRPr lang="en-US" sz="140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1410,4 </a:t>
                    </a:r>
                  </a:p>
                  <a:p>
                    <a:pPr>
                      <a:defRPr/>
                    </a:pPr>
                    <a:r>
                      <a:rPr lang="ru-RU"/>
                      <a:t>млн.руб.</a:t>
                    </a:r>
                  </a:p>
                  <a:p>
                    <a:pPr>
                      <a:defRPr/>
                    </a:pPr>
                    <a:endParaRPr lang="en-US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2020 год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1392.3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за счет средств краевого бюджета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6160428023197155E-2"/>
                  <c:y val="4.8913327224590138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1289,4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 </a:t>
                    </a:r>
                  </a:p>
                  <a:p>
                    <a:pPr>
                      <a:defRPr/>
                    </a:pPr>
                    <a:endParaRPr lang="ru-RU" dirty="0"/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9320987654321052E-2"/>
                  <c:y val="6.453875120057392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1162,0</a:t>
                    </a:r>
                  </a:p>
                  <a:p>
                    <a:pPr>
                      <a:defRPr/>
                    </a:pPr>
                    <a:r>
                      <a:rPr lang="ru-RU"/>
                      <a:t>млн.руб. </a:t>
                    </a:r>
                  </a:p>
                  <a:p>
                    <a:pPr>
                      <a:defRPr/>
                    </a:pPr>
                    <a:endParaRPr lang="en-US"/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061728395061741E-2"/>
                  <c:y val="5.612065321788976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1163,8 </a:t>
                    </a:r>
                  </a:p>
                  <a:p>
                    <a:pPr>
                      <a:defRPr/>
                    </a:pPr>
                    <a:r>
                      <a:rPr lang="ru-RU"/>
                      <a:t>млн.руб. </a:t>
                    </a:r>
                  </a:p>
                  <a:p>
                    <a:pPr>
                      <a:defRPr/>
                    </a:pPr>
                    <a:endParaRPr lang="en-US"/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2020 год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1289.4000000000001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 за счет средств федерального бюджета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221910137314426E-3"/>
                  <c:y val="3.6113719475515733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46,7 </a:t>
                    </a:r>
                  </a:p>
                  <a:p>
                    <a:pPr>
                      <a:defRPr/>
                    </a:pPr>
                    <a:r>
                      <a:rPr lang="ru-RU" dirty="0" smtClean="0"/>
                      <a:t>млн.руб</a:t>
                    </a:r>
                    <a:r>
                      <a:rPr lang="ru-RU" dirty="0"/>
                      <a:t>.</a:t>
                    </a:r>
                  </a:p>
                  <a:p>
                    <a:pPr>
                      <a:defRPr/>
                    </a:pPr>
                    <a:endParaRPr lang="ru-RU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0864197530864657E-2"/>
                  <c:y val="5.892668587878443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213,1</a:t>
                    </a:r>
                  </a:p>
                  <a:p>
                    <a:pPr>
                      <a:defRPr/>
                    </a:pPr>
                    <a:r>
                      <a:rPr lang="ru-RU"/>
                      <a:t>млн.руб.</a:t>
                    </a:r>
                  </a:p>
                  <a:p>
                    <a:pPr>
                      <a:defRPr/>
                    </a:pPr>
                    <a:endParaRPr lang="en-US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0864197530864657E-2"/>
                  <c:y val="6.453875120057392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246,6</a:t>
                    </a:r>
                  </a:p>
                  <a:p>
                    <a:pPr>
                      <a:defRPr/>
                    </a:pPr>
                    <a:r>
                      <a:rPr lang="ru-RU"/>
                      <a:t>млн.руб.</a:t>
                    </a:r>
                  </a:p>
                  <a:p>
                    <a:pPr>
                      <a:defRPr/>
                    </a:pPr>
                    <a:endParaRPr lang="en-US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2020 год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46.7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Расходы за счет средств поселений на выполнение переданных полномочий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296104442423872E-2"/>
                  <c:y val="4.786138499988271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4,1</a:t>
                    </a:r>
                  </a:p>
                  <a:p>
                    <a:r>
                      <a:rPr lang="ru-RU" dirty="0" smtClean="0"/>
                      <a:t>млн. руб.</a:t>
                    </a:r>
                  </a:p>
                  <a:p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2020 год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4.0999999999999996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524480"/>
        <c:axId val="65565824"/>
      </c:barChart>
      <c:catAx>
        <c:axId val="6552448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65565824"/>
        <c:crosses val="autoZero"/>
        <c:auto val="1"/>
        <c:lblAlgn val="ctr"/>
        <c:lblOffset val="100"/>
        <c:noMultiLvlLbl val="0"/>
      </c:catAx>
      <c:valAx>
        <c:axId val="65565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55244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487800136094165"/>
          <c:y val="2.3760728448709637E-2"/>
          <c:w val="0.33390006437251546"/>
          <c:h val="0.9673434458002895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5062660584406066"/>
          <c:y val="0.3493893400665708"/>
          <c:w val="0.50501253132832058"/>
          <c:h val="0.54329004329004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4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5857627663383668E-2"/>
                  <c:y val="6.0994110939518809E-3"/>
                </c:manualLayout>
              </c:layout>
              <c:tx>
                <c:rich>
                  <a:bodyPr/>
                  <a:lstStyle/>
                  <a:p>
                    <a:pPr>
                      <a:defRPr lang="ru-RU" sz="1600" b="0" i="0" u="none" strike="noStrike" kern="1200" baseline="0" dirty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defRPr>
                    </a:pPr>
                    <a:r>
                      <a:rPr lang="ru-RU" sz="1600" b="0" i="0" u="none" strike="noStrike" kern="1200" baseline="0" dirty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rPr>
                      <a:t>Образование </a:t>
                    </a:r>
                    <a:r>
                      <a:rPr lang="ru-RU" sz="1600" b="0" i="0" u="none" strike="noStrike" kern="1200" baseline="0" dirty="0" smtClean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rPr>
                      <a:t>1739,0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3892850725703049"/>
                  <c:y val="-3.0638171977515425E-2"/>
                </c:manualLayout>
              </c:layout>
              <c:tx>
                <c:rich>
                  <a:bodyPr/>
                  <a:lstStyle/>
                  <a:p>
                    <a:pPr>
                      <a:defRPr lang="ru-RU" sz="1600" b="0" i="0" u="none" strike="noStrike" kern="1200" baseline="0" dirty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defRPr>
                    </a:pPr>
                    <a:r>
                      <a:rPr lang="ru-RU" sz="1600" b="0" i="0" u="none" strike="noStrike" kern="1200" baseline="0" dirty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rPr>
                      <a:t>Культура   </a:t>
                    </a:r>
                  </a:p>
                  <a:p>
                    <a:pPr>
                      <a:defRPr lang="ru-RU" sz="1600" b="0" i="0" u="none" strike="noStrike" kern="1200" baseline="0" dirty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defRPr>
                    </a:pPr>
                    <a:r>
                      <a:rPr lang="ru-RU" sz="1600" b="0" i="0" u="none" strike="noStrike" kern="1200" baseline="0" dirty="0" smtClean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rPr>
                      <a:t>53,7</a:t>
                    </a:r>
                    <a:endParaRPr lang="ru-RU" sz="1600" b="0" i="0" u="none" strike="noStrike" kern="1200" baseline="0" dirty="0">
                      <a:solidFill>
                        <a:srgbClr val="0033CC"/>
                      </a:solidFill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0025156735116721"/>
                  <c:y val="-0.1674065788021864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rPr>
                      <a:t>Здравоохранение </a:t>
                    </a:r>
                  </a:p>
                  <a:p>
                    <a:r>
                      <a:rPr lang="ru-RU" sz="1600" dirty="0" smtClean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rPr>
                      <a:t>42,2</a:t>
                    </a:r>
                    <a:endParaRPr lang="ru-RU" sz="1600" dirty="0">
                      <a:solidFill>
                        <a:srgbClr val="0033CC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5.9195538057742782E-2"/>
                  <c:y val="-0.24770121314130022"/>
                </c:manualLayout>
              </c:layout>
              <c:tx>
                <c:rich>
                  <a:bodyPr/>
                  <a:lstStyle/>
                  <a:p>
                    <a:pPr>
                      <a:defRPr lang="ru-RU" sz="1600" b="0" i="0" u="none" strike="noStrike" kern="1200" baseline="0" dirty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defRPr>
                    </a:pPr>
                    <a:r>
                      <a:rPr lang="ru-RU" sz="1600" b="0" i="0" u="none" strike="noStrike" kern="1200" baseline="0" dirty="0" smtClean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rPr>
                      <a:t> Социальная </a:t>
                    </a:r>
                    <a:r>
                      <a:rPr lang="ru-RU" sz="1600" b="0" i="0" u="none" strike="noStrike" kern="1200" baseline="0" dirty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rPr>
                      <a:t>политика </a:t>
                    </a:r>
                    <a:endParaRPr lang="ru-RU" sz="1600" b="0" i="0" u="none" strike="noStrike" kern="1200" baseline="0" dirty="0" smtClean="0">
                      <a:solidFill>
                        <a:srgbClr val="0033CC"/>
                      </a:solidFill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  <a:p>
                    <a:pPr>
                      <a:defRPr lang="ru-RU" sz="1600" b="0" i="0" u="none" strike="noStrike" kern="1200" baseline="0" dirty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defRPr>
                    </a:pPr>
                    <a:r>
                      <a:rPr lang="ru-RU" sz="1600" b="0" i="0" u="none" strike="noStrike" kern="1200" baseline="0" dirty="0" smtClean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rPr>
                      <a:t>201,4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.23497283602884142"/>
                  <c:y val="-0.12449994438572012"/>
                </c:manualLayout>
              </c:layout>
              <c:tx>
                <c:rich>
                  <a:bodyPr/>
                  <a:lstStyle/>
                  <a:p>
                    <a:pPr>
                      <a:defRPr lang="ru-RU" sz="1600" b="0" i="0" u="none" strike="noStrike" kern="1200" baseline="0" dirty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defRPr>
                    </a:pPr>
                    <a:r>
                      <a:rPr lang="ru-RU" dirty="0" smtClean="0"/>
                      <a:t>Физическая культура и спорт</a:t>
                    </a:r>
                  </a:p>
                  <a:p>
                    <a:pPr>
                      <a:defRPr lang="ru-RU" sz="1600" b="0" i="0" u="none" strike="noStrike" kern="1200" baseline="0" dirty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defRPr>
                    </a:pPr>
                    <a:r>
                      <a:rPr lang="ru-RU" dirty="0" smtClean="0"/>
                      <a:t> 76,9</a:t>
                    </a:r>
                    <a:endParaRPr lang="ru-RU" dirty="0"/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5.1327593097675622E-2"/>
                  <c:y val="-0.21327402174217391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rPr>
                      <a:t>Обслуживание</a:t>
                    </a:r>
                    <a:r>
                      <a:rPr lang="ru-RU" sz="1600" baseline="0" dirty="0" smtClean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rPr>
                      <a:t> муниципального долга 15,0</a:t>
                    </a:r>
                    <a:r>
                      <a:rPr lang="en-US" sz="1600" dirty="0" smtClean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</a:p>
                  <a:p>
                    <a:endParaRPr lang="en-US" sz="1600" dirty="0">
                      <a:solidFill>
                        <a:srgbClr val="0033CC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ЖКХ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Здравоохранение</c:v>
                </c:pt>
                <c:pt idx="7">
                  <c:v>Социальная политика</c:v>
                </c:pt>
                <c:pt idx="8">
                  <c:v>ФК и С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4" formatCode="0.0">
                  <c:v>1793</c:v>
                </c:pt>
                <c:pt idx="5">
                  <c:v>53.7</c:v>
                </c:pt>
                <c:pt idx="6">
                  <c:v>42.2</c:v>
                </c:pt>
                <c:pt idx="7">
                  <c:v>201.4</c:v>
                </c:pt>
                <c:pt idx="8">
                  <c:v>76.900000000000006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  <a:effectLst>
      <a:outerShdw blurRad="50800" dist="50800" dir="5400000" algn="ctr" rotWithShape="0">
        <a:srgbClr val="6C6FFC"/>
      </a:out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jpeg"/><Relationship Id="rId1" Type="http://schemas.openxmlformats.org/officeDocument/2006/relationships/image" Target="../media/image38.jpeg"/><Relationship Id="rId5" Type="http://schemas.openxmlformats.org/officeDocument/2006/relationships/image" Target="../media/image41.jpeg"/><Relationship Id="rId4" Type="http://schemas.openxmlformats.org/officeDocument/2006/relationships/image" Target="../media/image4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80C004-DE5A-4990-8545-31A1B63023C9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63EAB5-1CEB-49EA-B51D-F98C227C102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algn="ctr"/>
          <a:r>
            <a:rPr lang="ru-RU" sz="1600" b="1" cap="none" spc="0" dirty="0" smtClean="0">
              <a:ln/>
              <a:solidFill>
                <a:schemeClr val="accent3"/>
              </a:solidFill>
              <a:effectLst/>
            </a:rPr>
            <a:t>Детские дошкольные учреждения </a:t>
          </a:r>
        </a:p>
        <a:p>
          <a:pPr algn="ctr"/>
          <a:r>
            <a:rPr lang="ru-RU" sz="14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rPr>
            <a:t>648,0 млн. рублей </a:t>
          </a:r>
          <a:endParaRPr lang="ru-RU" sz="14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CD1ECEE-D5AA-41C7-8D69-FB0DD2771085}" type="parTrans" cxnId="{03924F3C-CA66-4636-BF73-0D971C6A612F}">
      <dgm:prSet/>
      <dgm:spPr/>
      <dgm:t>
        <a:bodyPr/>
        <a:lstStyle/>
        <a:p>
          <a:endParaRPr lang="ru-RU"/>
        </a:p>
      </dgm:t>
    </dgm:pt>
    <dgm:pt modelId="{455F6562-3CFD-4A5B-8560-094EB12F3B05}" type="sibTrans" cxnId="{03924F3C-CA66-4636-BF73-0D971C6A612F}">
      <dgm:prSet/>
      <dgm:spPr/>
      <dgm:t>
        <a:bodyPr/>
        <a:lstStyle/>
        <a:p>
          <a:endParaRPr lang="ru-RU"/>
        </a:p>
      </dgm:t>
    </dgm:pt>
    <dgm:pt modelId="{4190D299-FD03-4FEA-9EFD-D202D93F2875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algn="ctr"/>
          <a:r>
            <a:rPr lang="ru-RU" sz="1600" b="1" cap="none" spc="0" dirty="0" smtClean="0">
              <a:ln/>
              <a:solidFill>
                <a:schemeClr val="accent3"/>
              </a:solidFill>
              <a:effectLst/>
            </a:rPr>
            <a:t>Общеобразовательные учреждения </a:t>
          </a:r>
        </a:p>
        <a:p>
          <a:pPr algn="ctr"/>
          <a:r>
            <a:rPr lang="ru-RU" sz="14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rPr>
            <a:t>786,9 млн. рублей</a:t>
          </a:r>
          <a:endParaRPr lang="ru-RU" sz="14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86BDF71-FC2E-4EA0-81BE-DB470A128C49}" type="parTrans" cxnId="{532BC500-E7E0-450B-9A8A-F23B30220E5D}">
      <dgm:prSet/>
      <dgm:spPr/>
      <dgm:t>
        <a:bodyPr/>
        <a:lstStyle/>
        <a:p>
          <a:endParaRPr lang="ru-RU"/>
        </a:p>
      </dgm:t>
    </dgm:pt>
    <dgm:pt modelId="{F66D5E3B-B1F5-4BF3-88EA-D7A8593C1D0B}" type="sibTrans" cxnId="{532BC500-E7E0-450B-9A8A-F23B30220E5D}">
      <dgm:prSet/>
      <dgm:spPr/>
      <dgm:t>
        <a:bodyPr/>
        <a:lstStyle/>
        <a:p>
          <a:endParaRPr lang="ru-RU"/>
        </a:p>
      </dgm:t>
    </dgm:pt>
    <dgm:pt modelId="{63F1876E-EA31-4013-A857-B16A2EAF839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algn="ctr"/>
          <a:r>
            <a:rPr lang="ru-RU" sz="1600" b="1" cap="none" spc="0" dirty="0" smtClean="0">
              <a:ln/>
              <a:solidFill>
                <a:schemeClr val="accent3"/>
              </a:solidFill>
              <a:effectLst/>
            </a:rPr>
            <a:t>Учреждения молодежной политики и оздоровление детей   </a:t>
          </a:r>
        </a:p>
        <a:p>
          <a:pPr algn="ctr"/>
          <a:r>
            <a:rPr lang="ru-RU" sz="14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rPr>
            <a:t>13,1 млн. рублей</a:t>
          </a:r>
          <a:endParaRPr lang="ru-RU" sz="14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77A553D-ACE3-4D24-90D8-4FF2246C5558}" type="parTrans" cxnId="{77B1EFB3-E70C-47DC-BC91-89B4230A0072}">
      <dgm:prSet/>
      <dgm:spPr/>
      <dgm:t>
        <a:bodyPr/>
        <a:lstStyle/>
        <a:p>
          <a:endParaRPr lang="ru-RU"/>
        </a:p>
      </dgm:t>
    </dgm:pt>
    <dgm:pt modelId="{91891F70-F89C-435F-8195-4DC0C28A636B}" type="sibTrans" cxnId="{77B1EFB3-E70C-47DC-BC91-89B4230A0072}">
      <dgm:prSet/>
      <dgm:spPr/>
      <dgm:t>
        <a:bodyPr/>
        <a:lstStyle/>
        <a:p>
          <a:endParaRPr lang="ru-RU"/>
        </a:p>
      </dgm:t>
    </dgm:pt>
    <dgm:pt modelId="{C0BBE04A-D13E-4F09-BC44-12BB3F0D567B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algn="ctr"/>
          <a:r>
            <a:rPr lang="ru-RU" sz="1600" b="1" cap="none" spc="0" dirty="0" smtClean="0">
              <a:ln/>
              <a:solidFill>
                <a:schemeClr val="accent3"/>
              </a:solidFill>
              <a:effectLst/>
            </a:rPr>
            <a:t>Прочие учреждения в области образования и программные мероприятия</a:t>
          </a:r>
        </a:p>
        <a:p>
          <a:pPr algn="ctr"/>
          <a:r>
            <a:rPr lang="ru-RU" sz="14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rPr>
            <a:t>134,6 млн. рублей</a:t>
          </a:r>
          <a:endParaRPr lang="ru-RU" sz="14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5058FFC-DC84-4960-AE20-A2B13D08668C}" type="parTrans" cxnId="{ECEDE7C6-5153-4D37-9A18-EE5482688833}">
      <dgm:prSet/>
      <dgm:spPr/>
      <dgm:t>
        <a:bodyPr/>
        <a:lstStyle/>
        <a:p>
          <a:endParaRPr lang="ru-RU"/>
        </a:p>
      </dgm:t>
    </dgm:pt>
    <dgm:pt modelId="{DEE59304-4FE4-4130-9BE3-4AA14C0182C3}" type="sibTrans" cxnId="{ECEDE7C6-5153-4D37-9A18-EE5482688833}">
      <dgm:prSet/>
      <dgm:spPr/>
      <dgm:t>
        <a:bodyPr/>
        <a:lstStyle/>
        <a:p>
          <a:endParaRPr lang="ru-RU"/>
        </a:p>
      </dgm:t>
    </dgm:pt>
    <dgm:pt modelId="{AE70096C-A78A-44DA-9D48-DF7E190A7DF1}" type="pres">
      <dgm:prSet presAssocID="{DE80C004-DE5A-4990-8545-31A1B63023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46BBF8-1A1B-4E2F-9D7F-26F1A4655D3F}" type="pres">
      <dgm:prSet presAssocID="{EF63EAB5-1CEB-49EA-B51D-F98C227C1021}" presName="parentText" presStyleLbl="node1" presStyleIdx="0" presStyleCnt="4" custScaleX="45934" custScaleY="67847" custLinFactY="-31838" custLinFactNeighborX="244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F48B33-020C-4CC2-8B01-8B89FBC4E779}" type="pres">
      <dgm:prSet presAssocID="{455F6562-3CFD-4A5B-8560-094EB12F3B05}" presName="spacer" presStyleCnt="0"/>
      <dgm:spPr/>
    </dgm:pt>
    <dgm:pt modelId="{903CC202-C222-417A-B177-90BE5D245BC1}" type="pres">
      <dgm:prSet presAssocID="{4190D299-FD03-4FEA-9EFD-D202D93F2875}" presName="parentText" presStyleLbl="node1" presStyleIdx="1" presStyleCnt="4" custScaleX="47754" custScaleY="69370" custLinFactY="-102095" custLinFactNeighborX="-25932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547295-96E5-4E64-9DCD-494273B5A3C3}" type="pres">
      <dgm:prSet presAssocID="{F66D5E3B-B1F5-4BF3-88EA-D7A8593C1D0B}" presName="spacer" presStyleCnt="0"/>
      <dgm:spPr/>
    </dgm:pt>
    <dgm:pt modelId="{1E905C69-31F4-414B-9337-1E9631A28603}" type="pres">
      <dgm:prSet presAssocID="{63F1876E-EA31-4013-A857-B16A2EAF8397}" presName="parentText" presStyleLbl="node1" presStyleIdx="2" presStyleCnt="4" custScaleX="45906" custScaleY="63674" custLinFactY="-104440" custLinFactNeighborX="23694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534DDF-1209-4865-BFD5-D12E103C57E6}" type="pres">
      <dgm:prSet presAssocID="{91891F70-F89C-435F-8195-4DC0C28A636B}" presName="spacer" presStyleCnt="0"/>
      <dgm:spPr/>
    </dgm:pt>
    <dgm:pt modelId="{66C058AB-FE02-4268-8F07-EA8F14225F49}" type="pres">
      <dgm:prSet presAssocID="{C0BBE04A-D13E-4F09-BC44-12BB3F0D567B}" presName="parentText" presStyleLbl="node1" presStyleIdx="3" presStyleCnt="4" custScaleX="44480" custScaleY="91853" custLinFactY="-113206" custLinFactNeighborX="-2692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EDE7C6-5153-4D37-9A18-EE5482688833}" srcId="{DE80C004-DE5A-4990-8545-31A1B63023C9}" destId="{C0BBE04A-D13E-4F09-BC44-12BB3F0D567B}" srcOrd="3" destOrd="0" parTransId="{A5058FFC-DC84-4960-AE20-A2B13D08668C}" sibTransId="{DEE59304-4FE4-4130-9BE3-4AA14C0182C3}"/>
    <dgm:cxn modelId="{B0D0436E-DC25-43FE-AA83-646593E725DB}" type="presOf" srcId="{63F1876E-EA31-4013-A857-B16A2EAF8397}" destId="{1E905C69-31F4-414B-9337-1E9631A28603}" srcOrd="0" destOrd="0" presId="urn:microsoft.com/office/officeart/2005/8/layout/vList2"/>
    <dgm:cxn modelId="{104FC67E-1B07-4292-B586-A9D19087616F}" type="presOf" srcId="{C0BBE04A-D13E-4F09-BC44-12BB3F0D567B}" destId="{66C058AB-FE02-4268-8F07-EA8F14225F49}" srcOrd="0" destOrd="0" presId="urn:microsoft.com/office/officeart/2005/8/layout/vList2"/>
    <dgm:cxn modelId="{77B1EFB3-E70C-47DC-BC91-89B4230A0072}" srcId="{DE80C004-DE5A-4990-8545-31A1B63023C9}" destId="{63F1876E-EA31-4013-A857-B16A2EAF8397}" srcOrd="2" destOrd="0" parTransId="{077A553D-ACE3-4D24-90D8-4FF2246C5558}" sibTransId="{91891F70-F89C-435F-8195-4DC0C28A636B}"/>
    <dgm:cxn modelId="{532BC500-E7E0-450B-9A8A-F23B30220E5D}" srcId="{DE80C004-DE5A-4990-8545-31A1B63023C9}" destId="{4190D299-FD03-4FEA-9EFD-D202D93F2875}" srcOrd="1" destOrd="0" parTransId="{186BDF71-FC2E-4EA0-81BE-DB470A128C49}" sibTransId="{F66D5E3B-B1F5-4BF3-88EA-D7A8593C1D0B}"/>
    <dgm:cxn modelId="{1A7392BE-2132-4AC6-AEB0-0EB30F4A7C0A}" type="presOf" srcId="{4190D299-FD03-4FEA-9EFD-D202D93F2875}" destId="{903CC202-C222-417A-B177-90BE5D245BC1}" srcOrd="0" destOrd="0" presId="urn:microsoft.com/office/officeart/2005/8/layout/vList2"/>
    <dgm:cxn modelId="{C1ED925D-955B-4B8F-8BD9-521A4A6B6195}" type="presOf" srcId="{EF63EAB5-1CEB-49EA-B51D-F98C227C1021}" destId="{B246BBF8-1A1B-4E2F-9D7F-26F1A4655D3F}" srcOrd="0" destOrd="0" presId="urn:microsoft.com/office/officeart/2005/8/layout/vList2"/>
    <dgm:cxn modelId="{03924F3C-CA66-4636-BF73-0D971C6A612F}" srcId="{DE80C004-DE5A-4990-8545-31A1B63023C9}" destId="{EF63EAB5-1CEB-49EA-B51D-F98C227C1021}" srcOrd="0" destOrd="0" parTransId="{8CD1ECEE-D5AA-41C7-8D69-FB0DD2771085}" sibTransId="{455F6562-3CFD-4A5B-8560-094EB12F3B05}"/>
    <dgm:cxn modelId="{B043F06D-5481-4F7C-9433-A701EE84345C}" type="presOf" srcId="{DE80C004-DE5A-4990-8545-31A1B63023C9}" destId="{AE70096C-A78A-44DA-9D48-DF7E190A7DF1}" srcOrd="0" destOrd="0" presId="urn:microsoft.com/office/officeart/2005/8/layout/vList2"/>
    <dgm:cxn modelId="{475D8581-CAFB-414B-8317-098ECD482E11}" type="presParOf" srcId="{AE70096C-A78A-44DA-9D48-DF7E190A7DF1}" destId="{B246BBF8-1A1B-4E2F-9D7F-26F1A4655D3F}" srcOrd="0" destOrd="0" presId="urn:microsoft.com/office/officeart/2005/8/layout/vList2"/>
    <dgm:cxn modelId="{FDE2112E-F379-450F-AE3D-D941DC5C91A4}" type="presParOf" srcId="{AE70096C-A78A-44DA-9D48-DF7E190A7DF1}" destId="{12F48B33-020C-4CC2-8B01-8B89FBC4E779}" srcOrd="1" destOrd="0" presId="urn:microsoft.com/office/officeart/2005/8/layout/vList2"/>
    <dgm:cxn modelId="{C5306E00-3AAD-40A2-A3C7-4A8E2B1D6B05}" type="presParOf" srcId="{AE70096C-A78A-44DA-9D48-DF7E190A7DF1}" destId="{903CC202-C222-417A-B177-90BE5D245BC1}" srcOrd="2" destOrd="0" presId="urn:microsoft.com/office/officeart/2005/8/layout/vList2"/>
    <dgm:cxn modelId="{1900B315-AE23-405E-AD91-69C7186B67AA}" type="presParOf" srcId="{AE70096C-A78A-44DA-9D48-DF7E190A7DF1}" destId="{68547295-96E5-4E64-9DCD-494273B5A3C3}" srcOrd="3" destOrd="0" presId="urn:microsoft.com/office/officeart/2005/8/layout/vList2"/>
    <dgm:cxn modelId="{26634488-E4D3-4568-8124-E5A011D4283D}" type="presParOf" srcId="{AE70096C-A78A-44DA-9D48-DF7E190A7DF1}" destId="{1E905C69-31F4-414B-9337-1E9631A28603}" srcOrd="4" destOrd="0" presId="urn:microsoft.com/office/officeart/2005/8/layout/vList2"/>
    <dgm:cxn modelId="{B99EC4F5-F82F-49B6-92E5-BA6C0F42B7CC}" type="presParOf" srcId="{AE70096C-A78A-44DA-9D48-DF7E190A7DF1}" destId="{B5534DDF-1209-4865-BFD5-D12E103C57E6}" srcOrd="5" destOrd="0" presId="urn:microsoft.com/office/officeart/2005/8/layout/vList2"/>
    <dgm:cxn modelId="{AEC0A6F0-AE9C-4783-96E7-C5010760E0D7}" type="presParOf" srcId="{AE70096C-A78A-44DA-9D48-DF7E190A7DF1}" destId="{66C058AB-FE02-4268-8F07-EA8F14225F49}" srcOrd="6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6AE3CB-8F00-4D37-8AE9-2255C41000EF}" type="doc">
      <dgm:prSet loTypeId="urn:microsoft.com/office/officeart/2005/8/layout/venn1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466AE6-1994-448A-A113-590BB568FEE9}">
      <dgm:prSet phldrT="[Текст]" custT="1"/>
      <dgm:spPr>
        <a:solidFill>
          <a:srgbClr val="0070C0">
            <a:alpha val="50000"/>
          </a:srgbClr>
        </a:solidFill>
      </dgm:spPr>
      <dgm:t>
        <a:bodyPr/>
        <a:lstStyle/>
        <a:p>
          <a:pPr algn="ctr"/>
          <a:r>
            <a:rPr lang="ru-RU" sz="1200" b="1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Содержание управления ГО ЧС, Аварийно-спасательного отряда, ЕДДС -  25,5 млн.рублей</a:t>
          </a:r>
          <a:endParaRPr lang="ru-RU" sz="1200" b="1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D18E7CC0-3A1F-4D5B-AE49-57724A2D25F0}" type="parTrans" cxnId="{156990BC-D35C-4067-9050-0B070FDF06C1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0C7D2C98-14AE-4FED-AFDE-1E854E74BAAB}" type="sibTrans" cxnId="{156990BC-D35C-4067-9050-0B070FDF06C1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AB6BFF7E-D8A2-4C3E-9FD4-10415BD0BC07}">
      <dgm:prSet phldrT="[Текст]" custT="1"/>
      <dgm:spPr>
        <a:solidFill>
          <a:srgbClr val="0070C0">
            <a:alpha val="50000"/>
          </a:srgbClr>
        </a:solidFill>
      </dgm:spPr>
      <dgm:t>
        <a:bodyPr/>
        <a:lstStyle/>
        <a:p>
          <a:pPr algn="ctr"/>
          <a:r>
            <a:rPr lang="ru-RU" sz="1400" b="1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Программные мероприятия 0,8</a:t>
          </a:r>
          <a:r>
            <a:rPr lang="ru-RU" sz="1600" b="1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       млн.рублей</a:t>
          </a:r>
          <a:endParaRPr lang="ru-RU" sz="1600" b="1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336CCBB8-741B-4727-8A32-00C01C76A9C9}" type="parTrans" cxnId="{0CCD7332-7530-4F42-A439-5E140DF8C3A7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A55088C2-B5AC-45AF-8A05-C1FE9367EFDD}" type="sibTrans" cxnId="{0CCD7332-7530-4F42-A439-5E140DF8C3A7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2C06436B-D640-475D-B53A-7EC16E6DFD17}" type="pres">
      <dgm:prSet presAssocID="{0A6AE3CB-8F00-4D37-8AE9-2255C41000E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66BEB5-48B8-4EC4-A6E3-4D71F0AC9004}" type="pres">
      <dgm:prSet presAssocID="{2E466AE6-1994-448A-A113-590BB568FEE9}" presName="circ1" presStyleLbl="vennNode1" presStyleIdx="0" presStyleCnt="2" custScaleX="59639" custScaleY="49358" custLinFactNeighborX="2237" custLinFactNeighborY="-20438"/>
      <dgm:spPr/>
      <dgm:t>
        <a:bodyPr/>
        <a:lstStyle/>
        <a:p>
          <a:endParaRPr lang="ru-RU"/>
        </a:p>
      </dgm:t>
    </dgm:pt>
    <dgm:pt modelId="{13DEEE50-DBE6-44A4-A8E5-259BB690E23F}" type="pres">
      <dgm:prSet presAssocID="{2E466AE6-1994-448A-A113-590BB568FEE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F1592D-4133-4D35-A642-0CFC557B300B}" type="pres">
      <dgm:prSet presAssocID="{AB6BFF7E-D8A2-4C3E-9FD4-10415BD0BC07}" presName="circ2" presStyleLbl="vennNode1" presStyleIdx="1" presStyleCnt="2" custScaleX="61479" custScaleY="52954" custLinFactNeighborX="-12864" custLinFactNeighborY="-19780"/>
      <dgm:spPr/>
      <dgm:t>
        <a:bodyPr/>
        <a:lstStyle/>
        <a:p>
          <a:endParaRPr lang="ru-RU"/>
        </a:p>
      </dgm:t>
    </dgm:pt>
    <dgm:pt modelId="{8CA8BB45-D4F6-4DAB-94EA-5D5F646BE401}" type="pres">
      <dgm:prSet presAssocID="{AB6BFF7E-D8A2-4C3E-9FD4-10415BD0BC0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45037A-FBAB-4D2D-A50E-33CF46762D7B}" type="presOf" srcId="{0A6AE3CB-8F00-4D37-8AE9-2255C41000EF}" destId="{2C06436B-D640-475D-B53A-7EC16E6DFD17}" srcOrd="0" destOrd="0" presId="urn:microsoft.com/office/officeart/2005/8/layout/venn1"/>
    <dgm:cxn modelId="{1243328B-9F33-47B0-82F9-7AAD58A4C042}" type="presOf" srcId="{AB6BFF7E-D8A2-4C3E-9FD4-10415BD0BC07}" destId="{8CA8BB45-D4F6-4DAB-94EA-5D5F646BE401}" srcOrd="1" destOrd="0" presId="urn:microsoft.com/office/officeart/2005/8/layout/venn1"/>
    <dgm:cxn modelId="{E28CFF1A-858E-418E-9A53-E0CF69C27FC3}" type="presOf" srcId="{AB6BFF7E-D8A2-4C3E-9FD4-10415BD0BC07}" destId="{32F1592D-4133-4D35-A642-0CFC557B300B}" srcOrd="0" destOrd="0" presId="urn:microsoft.com/office/officeart/2005/8/layout/venn1"/>
    <dgm:cxn modelId="{156990BC-D35C-4067-9050-0B070FDF06C1}" srcId="{0A6AE3CB-8F00-4D37-8AE9-2255C41000EF}" destId="{2E466AE6-1994-448A-A113-590BB568FEE9}" srcOrd="0" destOrd="0" parTransId="{D18E7CC0-3A1F-4D5B-AE49-57724A2D25F0}" sibTransId="{0C7D2C98-14AE-4FED-AFDE-1E854E74BAAB}"/>
    <dgm:cxn modelId="{FA860DCB-5743-45C6-B506-FF6F17016BB1}" type="presOf" srcId="{2E466AE6-1994-448A-A113-590BB568FEE9}" destId="{13DEEE50-DBE6-44A4-A8E5-259BB690E23F}" srcOrd="1" destOrd="0" presId="urn:microsoft.com/office/officeart/2005/8/layout/venn1"/>
    <dgm:cxn modelId="{5E74EECB-90F7-413A-A514-61BA4E8AD6C1}" type="presOf" srcId="{2E466AE6-1994-448A-A113-590BB568FEE9}" destId="{3966BEB5-48B8-4EC4-A6E3-4D71F0AC9004}" srcOrd="0" destOrd="0" presId="urn:microsoft.com/office/officeart/2005/8/layout/venn1"/>
    <dgm:cxn modelId="{0CCD7332-7530-4F42-A439-5E140DF8C3A7}" srcId="{0A6AE3CB-8F00-4D37-8AE9-2255C41000EF}" destId="{AB6BFF7E-D8A2-4C3E-9FD4-10415BD0BC07}" srcOrd="1" destOrd="0" parTransId="{336CCBB8-741B-4727-8A32-00C01C76A9C9}" sibTransId="{A55088C2-B5AC-45AF-8A05-C1FE9367EFDD}"/>
    <dgm:cxn modelId="{327EB0FC-D461-4D78-8BE4-0EE8BA79273C}" type="presParOf" srcId="{2C06436B-D640-475D-B53A-7EC16E6DFD17}" destId="{3966BEB5-48B8-4EC4-A6E3-4D71F0AC9004}" srcOrd="0" destOrd="0" presId="urn:microsoft.com/office/officeart/2005/8/layout/venn1"/>
    <dgm:cxn modelId="{EA595F0A-9575-463A-906B-D4D2E29B21F3}" type="presParOf" srcId="{2C06436B-D640-475D-B53A-7EC16E6DFD17}" destId="{13DEEE50-DBE6-44A4-A8E5-259BB690E23F}" srcOrd="1" destOrd="0" presId="urn:microsoft.com/office/officeart/2005/8/layout/venn1"/>
    <dgm:cxn modelId="{36733AA7-572E-4287-8DC7-0744FFE29A46}" type="presParOf" srcId="{2C06436B-D640-475D-B53A-7EC16E6DFD17}" destId="{32F1592D-4133-4D35-A642-0CFC557B300B}" srcOrd="2" destOrd="0" presId="urn:microsoft.com/office/officeart/2005/8/layout/venn1"/>
    <dgm:cxn modelId="{98A0C96E-4337-40A7-BAE3-E3603917E3A6}" type="presParOf" srcId="{2C06436B-D640-475D-B53A-7EC16E6DFD17}" destId="{8CA8BB45-D4F6-4DAB-94EA-5D5F646BE401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423E14-E6A6-4FCD-A930-6F61C0DAE977}" type="doc">
      <dgm:prSet loTypeId="urn:microsoft.com/office/officeart/2005/8/layout/radial4" loCatId="relationship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7ADCF886-14DD-4502-B82D-2894BB052F28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>
            <a:spcAft>
              <a:spcPts val="0"/>
            </a:spcAft>
          </a:pPr>
          <a:r>
            <a:rPr lang="ru-RU" sz="1960" b="1" i="0" cap="all" spc="0" baseline="0" dirty="0" smtClean="0">
              <a:ln w="9000" cmpd="sng">
                <a:prstDash val="solid"/>
              </a:ln>
              <a:solidFill>
                <a:schemeClr val="tx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Расходы  на национальную экономику               в 2020 году</a:t>
          </a:r>
        </a:p>
        <a:p>
          <a:pPr>
            <a:spcAft>
              <a:spcPts val="0"/>
            </a:spcAft>
          </a:pPr>
          <a:r>
            <a:rPr lang="ru-RU" sz="1960" b="1" i="0" cap="all" spc="0" baseline="0" dirty="0" smtClean="0">
              <a:ln w="9000" cmpd="sng">
                <a:prstDash val="solid"/>
              </a:ln>
              <a:solidFill>
                <a:schemeClr val="tx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 42,4 млн. рублей</a:t>
          </a:r>
          <a:endParaRPr lang="ru-RU" sz="1960" b="1" i="0" cap="all" spc="0" baseline="0" dirty="0">
            <a:ln w="9000" cmpd="sng">
              <a:prstDash val="solid"/>
            </a:ln>
            <a:solidFill>
              <a:schemeClr val="tx1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  <a:reflection blurRad="12700" stA="28000" endPos="45000" dist="1000" dir="5400000" sy="-100000" algn="bl" rotWithShape="0"/>
            </a:effectLst>
          </a:endParaRPr>
        </a:p>
      </dgm:t>
    </dgm:pt>
    <dgm:pt modelId="{5F87FB84-BAF9-4B45-B68B-97B2FF4453CA}" type="parTrans" cxnId="{5E039390-5602-484C-8083-9BAEE0369444}">
      <dgm:prSet/>
      <dgm:spPr/>
      <dgm:t>
        <a:bodyPr/>
        <a:lstStyle/>
        <a:p>
          <a:endParaRPr lang="ru-RU"/>
        </a:p>
      </dgm:t>
    </dgm:pt>
    <dgm:pt modelId="{AC9FBB90-6860-448B-B6B1-4768D32D5387}" type="sibTrans" cxnId="{5E039390-5602-484C-8083-9BAEE0369444}">
      <dgm:prSet/>
      <dgm:spPr/>
      <dgm:t>
        <a:bodyPr/>
        <a:lstStyle/>
        <a:p>
          <a:endParaRPr lang="ru-RU"/>
        </a:p>
      </dgm:t>
    </dgm:pt>
    <dgm:pt modelId="{059A66DA-A2D4-4AD7-8C1C-0B4D801D28DE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0FF0EF2F-14EB-4203-89E6-8BE2A855B4E6}" type="parTrans" cxnId="{9334F87F-EB6E-495C-8049-D32B9CEF7612}">
      <dgm:prSet/>
      <dgm:spPr/>
      <dgm:t>
        <a:bodyPr/>
        <a:lstStyle/>
        <a:p>
          <a:endParaRPr lang="ru-RU"/>
        </a:p>
      </dgm:t>
    </dgm:pt>
    <dgm:pt modelId="{BD5C72D4-1DF7-4DF6-B5C6-3D9662EA1070}" type="sibTrans" cxnId="{9334F87F-EB6E-495C-8049-D32B9CEF7612}">
      <dgm:prSet/>
      <dgm:spPr/>
      <dgm:t>
        <a:bodyPr/>
        <a:lstStyle/>
        <a:p>
          <a:endParaRPr lang="ru-RU"/>
        </a:p>
      </dgm:t>
    </dgm:pt>
    <dgm:pt modelId="{8D0C10E0-103A-4E8B-9430-ADEBB2E10695}">
      <dgm:prSet phldrT="[Текст]" custT="1"/>
      <dgm:spPr/>
      <dgm:t>
        <a:bodyPr/>
        <a:lstStyle/>
        <a:p>
          <a:r>
            <a:rPr lang="ru-RU" sz="1600" b="1" cap="none" spc="0" dirty="0" smtClean="0">
              <a:ln w="10541" cmpd="sng">
                <a:prstDash val="solid"/>
              </a:ln>
              <a:solidFill>
                <a:schemeClr val="tx1"/>
              </a:solidFill>
              <a:effectLst/>
              <a:latin typeface="Palatino Linotype" panose="02040502050505030304" pitchFamily="18" charset="0"/>
            </a:rPr>
            <a:t>Содержание МКУ «Архитектурный центр» -         11,7 млн. рублей </a:t>
          </a:r>
        </a:p>
      </dgm:t>
    </dgm:pt>
    <dgm:pt modelId="{33870312-7296-4DC6-80C5-131465C11618}" type="parTrans" cxnId="{4035C10C-E397-4E62-9F04-993BEB63AFB9}">
      <dgm:prSet/>
      <dgm:spPr/>
      <dgm:t>
        <a:bodyPr/>
        <a:lstStyle/>
        <a:p>
          <a:endParaRPr lang="ru-RU"/>
        </a:p>
      </dgm:t>
    </dgm:pt>
    <dgm:pt modelId="{DA316977-956B-4799-B765-27CADDED670B}" type="sibTrans" cxnId="{4035C10C-E397-4E62-9F04-993BEB63AFB9}">
      <dgm:prSet/>
      <dgm:spPr/>
      <dgm:t>
        <a:bodyPr/>
        <a:lstStyle/>
        <a:p>
          <a:endParaRPr lang="ru-RU"/>
        </a:p>
      </dgm:t>
    </dgm:pt>
    <dgm:pt modelId="{9C25B7CC-51E7-4D48-B331-6204A00EE34A}">
      <dgm:prSet phldrT="[Текст]" custScaleX="162058" custScaleY="149592" custRadScaleRad="104276" custRadScaleInc="-12929"/>
      <dgm:spPr/>
      <dgm:t>
        <a:bodyPr/>
        <a:lstStyle/>
        <a:p>
          <a:endParaRPr lang="ru-RU" dirty="0"/>
        </a:p>
      </dgm:t>
    </dgm:pt>
    <dgm:pt modelId="{85E50AC0-05E9-4585-9ACF-1F4E3D1A9C36}" type="parTrans" cxnId="{BF03C159-31E0-4F6A-BBFB-A37553DF6770}">
      <dgm:prSet/>
      <dgm:spPr/>
      <dgm:t>
        <a:bodyPr/>
        <a:lstStyle/>
        <a:p>
          <a:endParaRPr lang="ru-RU"/>
        </a:p>
      </dgm:t>
    </dgm:pt>
    <dgm:pt modelId="{9B0CA1F2-9177-4F64-B9C8-8F16AF120104}" type="sibTrans" cxnId="{BF03C159-31E0-4F6A-BBFB-A37553DF6770}">
      <dgm:prSet/>
      <dgm:spPr/>
      <dgm:t>
        <a:bodyPr/>
        <a:lstStyle/>
        <a:p>
          <a:endParaRPr lang="ru-RU"/>
        </a:p>
      </dgm:t>
    </dgm:pt>
    <dgm:pt modelId="{0ED18A0E-B84F-4B87-8A83-7F878201E0F1}">
      <dgm:prSet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sz="1400" b="1" cap="none" spc="0" dirty="0" smtClean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8BED08DF-BB00-4605-ABC4-E04B7C5857FC}" type="parTrans" cxnId="{D686A979-9138-4EA3-BB5F-B62315976533}">
      <dgm:prSet/>
      <dgm:spPr/>
      <dgm:t>
        <a:bodyPr/>
        <a:lstStyle/>
        <a:p>
          <a:endParaRPr lang="ru-RU"/>
        </a:p>
      </dgm:t>
    </dgm:pt>
    <dgm:pt modelId="{0DF17EB2-1ED3-4518-9EFF-C60C0939AA34}" type="sibTrans" cxnId="{D686A979-9138-4EA3-BB5F-B62315976533}">
      <dgm:prSet/>
      <dgm:spPr/>
      <dgm:t>
        <a:bodyPr/>
        <a:lstStyle/>
        <a:p>
          <a:endParaRPr lang="ru-RU"/>
        </a:p>
      </dgm:t>
    </dgm:pt>
    <dgm:pt modelId="{CBD2E823-FC2E-46A8-A2D9-B21852B7408A}">
      <dgm:prSet phldrT="[Текст]" custT="1"/>
      <dgm:spPr/>
      <dgm:t>
        <a:bodyPr/>
        <a:lstStyle/>
        <a:p>
          <a:endParaRPr lang="ru-RU" sz="1400" b="1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25DF16ED-1AFA-4551-9AEE-5BF833CAF7AA}" type="parTrans" cxnId="{428B513B-D20B-4725-A74C-4E59DFE3702A}">
      <dgm:prSet/>
      <dgm:spPr/>
      <dgm:t>
        <a:bodyPr/>
        <a:lstStyle/>
        <a:p>
          <a:endParaRPr lang="ru-RU"/>
        </a:p>
      </dgm:t>
    </dgm:pt>
    <dgm:pt modelId="{CB317AA2-788D-44C1-A2D2-852741ECCAC2}" type="sibTrans" cxnId="{428B513B-D20B-4725-A74C-4E59DFE3702A}">
      <dgm:prSet/>
      <dgm:spPr/>
      <dgm:t>
        <a:bodyPr/>
        <a:lstStyle/>
        <a:p>
          <a:endParaRPr lang="ru-RU"/>
        </a:p>
      </dgm:t>
    </dgm:pt>
    <dgm:pt modelId="{87BD046C-CE56-4E2A-B205-9BB8EC95CE64}">
      <dgm:prSet custT="1"/>
      <dgm:spPr/>
      <dgm:t>
        <a:bodyPr/>
        <a:lstStyle/>
        <a:p>
          <a:r>
            <a:rPr lang="ru-RU" sz="1600" b="1" cap="none" spc="0" dirty="0" smtClean="0">
              <a:ln w="10541" cmpd="sng">
                <a:prstDash val="solid"/>
              </a:ln>
              <a:solidFill>
                <a:schemeClr val="tx1"/>
              </a:solidFill>
              <a:effectLst/>
              <a:latin typeface="Palatino Linotype" panose="02040502050505030304" pitchFamily="18" charset="0"/>
            </a:rPr>
            <a:t>Содержание МКУ ИКЦ «Темрюкский» – 4,2 млн. рублей</a:t>
          </a:r>
          <a:endParaRPr lang="ru-RU" sz="1600" b="1" cap="none" spc="0" dirty="0">
            <a:ln w="10541" cmpd="sng">
              <a:prstDash val="solid"/>
            </a:ln>
            <a:solidFill>
              <a:schemeClr val="tx1"/>
            </a:solidFill>
            <a:effectLst/>
            <a:latin typeface="Palatino Linotype" panose="02040502050505030304" pitchFamily="18" charset="0"/>
          </a:endParaRPr>
        </a:p>
      </dgm:t>
    </dgm:pt>
    <dgm:pt modelId="{9EA9F976-D8F7-4A9B-B2BF-892C6AE4B30A}" type="parTrans" cxnId="{6F013046-FBB2-45FA-908A-17C697A266DB}">
      <dgm:prSet/>
      <dgm:spPr/>
      <dgm:t>
        <a:bodyPr/>
        <a:lstStyle/>
        <a:p>
          <a:endParaRPr lang="ru-RU"/>
        </a:p>
      </dgm:t>
    </dgm:pt>
    <dgm:pt modelId="{143760DD-48EE-4393-ACC7-71CEF677A103}" type="sibTrans" cxnId="{6F013046-FBB2-45FA-908A-17C697A266DB}">
      <dgm:prSet/>
      <dgm:spPr/>
      <dgm:t>
        <a:bodyPr/>
        <a:lstStyle/>
        <a:p>
          <a:endParaRPr lang="ru-RU"/>
        </a:p>
      </dgm:t>
    </dgm:pt>
    <dgm:pt modelId="{5FFE43A5-3FDE-4AC9-8D52-0131271345C7}">
      <dgm:prSet phldrT="[Текст]" custRadScaleRad="98021" custRadScaleInc="-48881"/>
      <dgm:spPr/>
      <dgm:t>
        <a:bodyPr/>
        <a:lstStyle/>
        <a:p>
          <a:endParaRPr lang="ru-RU" dirty="0"/>
        </a:p>
      </dgm:t>
    </dgm:pt>
    <dgm:pt modelId="{F911EAEF-99B3-4703-8FDA-9302E388B365}" type="parTrans" cxnId="{2D61F80A-94F6-4FEC-9194-77E4FCE25F2A}">
      <dgm:prSet/>
      <dgm:spPr/>
      <dgm:t>
        <a:bodyPr/>
        <a:lstStyle/>
        <a:p>
          <a:endParaRPr lang="ru-RU"/>
        </a:p>
      </dgm:t>
    </dgm:pt>
    <dgm:pt modelId="{FD98746A-A342-40DC-94BE-82CFB9A7A943}" type="sibTrans" cxnId="{2D61F80A-94F6-4FEC-9194-77E4FCE25F2A}">
      <dgm:prSet/>
      <dgm:spPr/>
      <dgm:t>
        <a:bodyPr/>
        <a:lstStyle/>
        <a:p>
          <a:endParaRPr lang="ru-RU"/>
        </a:p>
      </dgm:t>
    </dgm:pt>
    <dgm:pt modelId="{DF9C7F79-1780-4E3A-A83F-F7182057DCCF}">
      <dgm:prSet phldrT="[Текст]" custRadScaleRad="98021" custRadScaleInc="-48881"/>
      <dgm:spPr/>
      <dgm:t>
        <a:bodyPr/>
        <a:lstStyle/>
        <a:p>
          <a:endParaRPr lang="ru-RU" dirty="0"/>
        </a:p>
      </dgm:t>
    </dgm:pt>
    <dgm:pt modelId="{9AC58D94-3BED-4104-94C1-281146438AA5}" type="parTrans" cxnId="{192E6491-E702-4738-ACDC-8D59514624C6}">
      <dgm:prSet/>
      <dgm:spPr/>
      <dgm:t>
        <a:bodyPr/>
        <a:lstStyle/>
        <a:p>
          <a:endParaRPr lang="ru-RU"/>
        </a:p>
      </dgm:t>
    </dgm:pt>
    <dgm:pt modelId="{A77C59D9-3D74-4187-BF0C-F187B6353FC5}" type="sibTrans" cxnId="{192E6491-E702-4738-ACDC-8D59514624C6}">
      <dgm:prSet/>
      <dgm:spPr/>
      <dgm:t>
        <a:bodyPr/>
        <a:lstStyle/>
        <a:p>
          <a:endParaRPr lang="ru-RU"/>
        </a:p>
      </dgm:t>
    </dgm:pt>
    <dgm:pt modelId="{6F19DB14-579E-405A-80D7-D81AAFE152F6}">
      <dgm:prSet phldrT="[Текст]" custScaleX="158792" custScaleY="109972" custRadScaleRad="103743" custRadScaleInc="-174756"/>
      <dgm:spPr/>
      <dgm:t>
        <a:bodyPr/>
        <a:lstStyle/>
        <a:p>
          <a:endParaRPr lang="ru-RU"/>
        </a:p>
      </dgm:t>
    </dgm:pt>
    <dgm:pt modelId="{60FE68C5-22B6-4005-A093-EBCB412F0C37}" type="parTrans" cxnId="{169EA02A-5575-4B09-906D-60912F231500}">
      <dgm:prSet custLinFactNeighborX="-16730" custLinFactNeighborY="51776"/>
      <dgm:spPr/>
      <dgm:t>
        <a:bodyPr/>
        <a:lstStyle/>
        <a:p>
          <a:endParaRPr lang="ru-RU"/>
        </a:p>
      </dgm:t>
    </dgm:pt>
    <dgm:pt modelId="{DB19F8D0-7759-4943-96BC-DE550A83ADBB}" type="sibTrans" cxnId="{169EA02A-5575-4B09-906D-60912F231500}">
      <dgm:prSet/>
      <dgm:spPr/>
      <dgm:t>
        <a:bodyPr/>
        <a:lstStyle/>
        <a:p>
          <a:endParaRPr lang="ru-RU"/>
        </a:p>
      </dgm:t>
    </dgm:pt>
    <dgm:pt modelId="{E20889F0-3925-430D-B74F-D5EBE3E3FFEE}">
      <dgm:prSet phldrT="[Текст]" custT="1"/>
      <dgm:spPr/>
      <dgm:t>
        <a:bodyPr/>
        <a:lstStyle/>
        <a:p>
          <a:endParaRPr lang="ru-RU" sz="14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93F00C1D-1358-4198-8889-EC2A75645F88}" type="parTrans" cxnId="{249418A2-44F6-4BF1-AD4D-1492B3CC0067}">
      <dgm:prSet/>
      <dgm:spPr/>
      <dgm:t>
        <a:bodyPr/>
        <a:lstStyle/>
        <a:p>
          <a:endParaRPr lang="ru-RU"/>
        </a:p>
      </dgm:t>
    </dgm:pt>
    <dgm:pt modelId="{839D983D-9912-4DBA-AE63-FAD58CA3D529}" type="sibTrans" cxnId="{249418A2-44F6-4BF1-AD4D-1492B3CC0067}">
      <dgm:prSet/>
      <dgm:spPr/>
      <dgm:t>
        <a:bodyPr/>
        <a:lstStyle/>
        <a:p>
          <a:endParaRPr lang="ru-RU"/>
        </a:p>
      </dgm:t>
    </dgm:pt>
    <dgm:pt modelId="{D2CA972E-0A37-4860-AF2A-0E2380C12609}">
      <dgm:prSet phldrT="[Текст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4028F967-EB56-47FD-9722-6C4439FE98A6}" type="parTrans" cxnId="{46E7F88C-0B20-42CB-8202-E272E631B55B}">
      <dgm:prSet/>
      <dgm:spPr/>
      <dgm:t>
        <a:bodyPr/>
        <a:lstStyle/>
        <a:p>
          <a:endParaRPr lang="ru-RU"/>
        </a:p>
      </dgm:t>
    </dgm:pt>
    <dgm:pt modelId="{D257F11E-075F-4081-80DD-140898395EC2}" type="sibTrans" cxnId="{46E7F88C-0B20-42CB-8202-E272E631B55B}">
      <dgm:prSet/>
      <dgm:spPr/>
      <dgm:t>
        <a:bodyPr/>
        <a:lstStyle/>
        <a:p>
          <a:endParaRPr lang="ru-RU"/>
        </a:p>
      </dgm:t>
    </dgm:pt>
    <dgm:pt modelId="{B4C74C4A-425C-4BDF-A623-7A129B52FA5F}">
      <dgm:prSet phldrT="[Текст]" custT="1"/>
      <dgm:spPr/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03A1B350-A13A-4216-A7E7-66155FDF4ECB}" type="sibTrans" cxnId="{3670C169-8AAE-4475-9EE0-504AE328030C}">
      <dgm:prSet/>
      <dgm:spPr/>
      <dgm:t>
        <a:bodyPr/>
        <a:lstStyle/>
        <a:p>
          <a:endParaRPr lang="ru-RU"/>
        </a:p>
      </dgm:t>
    </dgm:pt>
    <dgm:pt modelId="{2E9F741F-AF8B-4668-8451-4FBFAE2CAE9A}" type="parTrans" cxnId="{3670C169-8AAE-4475-9EE0-504AE328030C}">
      <dgm:prSet/>
      <dgm:spPr/>
      <dgm:t>
        <a:bodyPr/>
        <a:lstStyle/>
        <a:p>
          <a:endParaRPr lang="ru-RU"/>
        </a:p>
      </dgm:t>
    </dgm:pt>
    <dgm:pt modelId="{80480576-7240-40F8-9A54-606377709990}">
      <dgm:prSet custT="1"/>
      <dgm:spPr/>
      <dgm:t>
        <a:bodyPr/>
        <a:lstStyle/>
        <a:p>
          <a:r>
            <a:rPr lang="ru-RU" sz="1400" b="1" cap="none" spc="0" dirty="0" smtClean="0">
              <a:ln w="10541" cmpd="sng">
                <a:prstDash val="solid"/>
              </a:ln>
              <a:solidFill>
                <a:schemeClr val="tx1"/>
              </a:solidFill>
              <a:effectLst/>
              <a:latin typeface="Palatino Linotype" panose="02040502050505030304" pitchFamily="18" charset="0"/>
            </a:rPr>
            <a:t>Программные мероприятия –  26,5 млн. рублей</a:t>
          </a:r>
          <a:endParaRPr lang="ru-RU" sz="1400" b="1" cap="none" spc="0" dirty="0">
            <a:ln w="10541" cmpd="sng">
              <a:prstDash val="solid"/>
            </a:ln>
            <a:solidFill>
              <a:schemeClr val="tx1"/>
            </a:solidFill>
            <a:effectLst/>
            <a:latin typeface="Palatino Linotype" panose="02040502050505030304" pitchFamily="18" charset="0"/>
          </a:endParaRPr>
        </a:p>
      </dgm:t>
    </dgm:pt>
    <dgm:pt modelId="{CF9F9B98-5555-4D41-981F-527ECF12E997}" type="parTrans" cxnId="{EDFABC3F-C2D7-4B3E-BCD2-142862575A2C}">
      <dgm:prSet/>
      <dgm:spPr/>
      <dgm:t>
        <a:bodyPr/>
        <a:lstStyle/>
        <a:p>
          <a:endParaRPr lang="ru-RU"/>
        </a:p>
      </dgm:t>
    </dgm:pt>
    <dgm:pt modelId="{FEC9C5A4-6BCA-4E47-A675-7FB79412C774}" type="sibTrans" cxnId="{EDFABC3F-C2D7-4B3E-BCD2-142862575A2C}">
      <dgm:prSet/>
      <dgm:spPr/>
      <dgm:t>
        <a:bodyPr/>
        <a:lstStyle/>
        <a:p>
          <a:endParaRPr lang="ru-RU"/>
        </a:p>
      </dgm:t>
    </dgm:pt>
    <dgm:pt modelId="{29C0FE70-BA28-40DE-B2E4-B44934B21CB3}">
      <dgm:prSet phldrT="[Текст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4B9EAA47-6F64-4BA2-9F62-84A631F0C950}" type="sibTrans" cxnId="{B39E82DC-03E6-42E3-82ED-6A125D804009}">
      <dgm:prSet/>
      <dgm:spPr/>
      <dgm:t>
        <a:bodyPr/>
        <a:lstStyle/>
        <a:p>
          <a:endParaRPr lang="ru-RU"/>
        </a:p>
      </dgm:t>
    </dgm:pt>
    <dgm:pt modelId="{D47069CB-F0FC-4859-9FA6-4FFEB17B1521}" type="parTrans" cxnId="{B39E82DC-03E6-42E3-82ED-6A125D804009}">
      <dgm:prSet/>
      <dgm:spPr/>
      <dgm:t>
        <a:bodyPr/>
        <a:lstStyle/>
        <a:p>
          <a:endParaRPr lang="ru-RU"/>
        </a:p>
      </dgm:t>
    </dgm:pt>
    <dgm:pt modelId="{D5AA0C21-3C91-4BF3-A988-2A9820885579}" type="pres">
      <dgm:prSet presAssocID="{B1423E14-E6A6-4FCD-A930-6F61C0DAE97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198062-8148-4BE9-99E7-0DB0D887CD15}" type="pres">
      <dgm:prSet presAssocID="{7ADCF886-14DD-4502-B82D-2894BB052F28}" presName="centerShape" presStyleLbl="node0" presStyleIdx="0" presStyleCnt="1" custScaleX="157864" custScaleY="128922" custLinFactNeighborX="-1114" custLinFactNeighborY="-17833"/>
      <dgm:spPr/>
      <dgm:t>
        <a:bodyPr/>
        <a:lstStyle/>
        <a:p>
          <a:endParaRPr lang="ru-RU"/>
        </a:p>
      </dgm:t>
    </dgm:pt>
    <dgm:pt modelId="{A21492CD-2DEA-4461-8E4B-6275999EEEC4}" type="pres">
      <dgm:prSet presAssocID="{8BED08DF-BB00-4605-ABC4-E04B7C5857FC}" presName="parTrans" presStyleLbl="bgSibTrans2D1" presStyleIdx="0" presStyleCnt="7" custLinFactNeighborX="-34114" custLinFactNeighborY="4184"/>
      <dgm:spPr/>
      <dgm:t>
        <a:bodyPr/>
        <a:lstStyle/>
        <a:p>
          <a:endParaRPr lang="ru-RU"/>
        </a:p>
      </dgm:t>
    </dgm:pt>
    <dgm:pt modelId="{40D9056F-555A-4FAD-9720-4F9C8B1CE4EF}" type="pres">
      <dgm:prSet presAssocID="{0ED18A0E-B84F-4B87-8A83-7F878201E0F1}" presName="node" presStyleLbl="node1" presStyleIdx="0" presStyleCnt="7" custScaleX="158953" custScaleY="190781" custRadScaleRad="91458" custRadScaleInc="89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73B7D1-82F6-4FCD-837B-B5307F9A4F16}" type="pres">
      <dgm:prSet presAssocID="{0FF0EF2F-14EB-4203-89E6-8BE2A855B4E6}" presName="parTrans" presStyleLbl="bgSibTrans2D1" presStyleIdx="1" presStyleCnt="7" custScaleX="83501" custLinFactNeighborX="13073" custLinFactNeighborY="35806"/>
      <dgm:spPr/>
      <dgm:t>
        <a:bodyPr/>
        <a:lstStyle/>
        <a:p>
          <a:endParaRPr lang="ru-RU"/>
        </a:p>
      </dgm:t>
    </dgm:pt>
    <dgm:pt modelId="{6E561194-650C-4642-A5D0-6FAD6D61A9BE}" type="pres">
      <dgm:prSet presAssocID="{059A66DA-A2D4-4AD7-8C1C-0B4D801D28DE}" presName="node" presStyleLbl="node1" presStyleIdx="1" presStyleCnt="7" custScaleX="186055" custScaleY="147019" custRadScaleRad="67617" custRadScaleInc="-1967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D3DF3-A6A9-4862-9B90-A722B6E3A910}" type="pres">
      <dgm:prSet presAssocID="{9EA9F976-D8F7-4A9B-B2BF-892C6AE4B30A}" presName="parTrans" presStyleLbl="bgSibTrans2D1" presStyleIdx="2" presStyleCnt="7" custScaleX="77627" custLinFactNeighborX="32786" custLinFactNeighborY="29854"/>
      <dgm:spPr/>
      <dgm:t>
        <a:bodyPr/>
        <a:lstStyle/>
        <a:p>
          <a:endParaRPr lang="ru-RU"/>
        </a:p>
      </dgm:t>
    </dgm:pt>
    <dgm:pt modelId="{D97D7572-0993-4C74-9BF4-AD21641E1E78}" type="pres">
      <dgm:prSet presAssocID="{87BD046C-CE56-4E2A-B205-9BB8EC95CE64}" presName="node" presStyleLbl="node1" presStyleIdx="2" presStyleCnt="7" custScaleX="199722" custScaleY="102635" custRadScaleRad="130478" custRadScaleInc="-172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B2CBF2-C2F5-4374-BD1B-11B5B63C0369}" type="pres">
      <dgm:prSet presAssocID="{CF9F9B98-5555-4D41-981F-527ECF12E997}" presName="parTrans" presStyleLbl="bgSibTrans2D1" presStyleIdx="3" presStyleCnt="7" custLinFactNeighborX="-2266" custLinFactNeighborY="24189"/>
      <dgm:spPr/>
      <dgm:t>
        <a:bodyPr/>
        <a:lstStyle/>
        <a:p>
          <a:endParaRPr lang="ru-RU"/>
        </a:p>
      </dgm:t>
    </dgm:pt>
    <dgm:pt modelId="{7E385997-64D2-41D0-94E2-7C2493BC35EA}" type="pres">
      <dgm:prSet presAssocID="{80480576-7240-40F8-9A54-606377709990}" presName="node" presStyleLbl="node1" presStyleIdx="3" presStyleCnt="7" custScaleX="119079" custRadScaleRad="104364" custRadScaleInc="-104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713533-6A32-4A5F-8517-490E1C13A075}" type="pres">
      <dgm:prSet presAssocID="{D47069CB-F0FC-4859-9FA6-4FFEB17B1521}" presName="parTrans" presStyleLbl="bgSibTrans2D1" presStyleIdx="4" presStyleCnt="7" custLinFactNeighborX="16069" custLinFactNeighborY="87194"/>
      <dgm:spPr/>
      <dgm:t>
        <a:bodyPr/>
        <a:lstStyle/>
        <a:p>
          <a:endParaRPr lang="ru-RU"/>
        </a:p>
      </dgm:t>
    </dgm:pt>
    <dgm:pt modelId="{8770E7B1-3B00-41CC-A87C-D9F971623DE0}" type="pres">
      <dgm:prSet presAssocID="{29C0FE70-BA28-40DE-B2E4-B44934B21CB3}" presName="node" presStyleLbl="node1" presStyleIdx="4" presStyleCnt="7" custScaleX="183436" custScaleY="143691" custRadScaleRad="64430" custRadScaleInc="3154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7CBE2-C08B-4302-9A9C-824268D79A59}" type="pres">
      <dgm:prSet presAssocID="{33870312-7296-4DC6-80C5-131465C11618}" presName="parTrans" presStyleLbl="bgSibTrans2D1" presStyleIdx="5" presStyleCnt="7" custScaleX="74811" custLinFactNeighborX="-34706" custLinFactNeighborY="35756"/>
      <dgm:spPr/>
      <dgm:t>
        <a:bodyPr/>
        <a:lstStyle/>
        <a:p>
          <a:endParaRPr lang="ru-RU"/>
        </a:p>
      </dgm:t>
    </dgm:pt>
    <dgm:pt modelId="{141CDA0B-7DCB-46E8-8076-F94118870FA9}" type="pres">
      <dgm:prSet presAssocID="{8D0C10E0-103A-4E8B-9430-ADEBB2E10695}" presName="node" presStyleLbl="node1" presStyleIdx="5" presStyleCnt="7" custScaleX="225156" custScaleY="94628" custRadScaleRad="127702" custRadScaleInc="-104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C9734-98E0-4C1B-BA1E-886501D24F04}" type="pres">
      <dgm:prSet presAssocID="{4028F967-EB56-47FD-9722-6C4439FE98A6}" presName="parTrans" presStyleLbl="bgSibTrans2D1" presStyleIdx="6" presStyleCnt="7" custLinFactNeighborX="45043" custLinFactNeighborY="-5029"/>
      <dgm:spPr/>
      <dgm:t>
        <a:bodyPr/>
        <a:lstStyle/>
        <a:p>
          <a:endParaRPr lang="ru-RU"/>
        </a:p>
      </dgm:t>
    </dgm:pt>
    <dgm:pt modelId="{B57E6C2E-B9B3-4211-976E-480B48D266B1}" type="pres">
      <dgm:prSet presAssocID="{D2CA972E-0A37-4860-AF2A-0E2380C12609}" presName="node" presStyleLbl="node1" presStyleIdx="6" presStyleCnt="7" custScaleX="164590" custScaleY="203955" custRadScaleRad="91604" custRadScaleInc="-98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F4E8A1-4CBC-488A-A08E-A5C82928D958}" type="presOf" srcId="{7ADCF886-14DD-4502-B82D-2894BB052F28}" destId="{49198062-8148-4BE9-99E7-0DB0D887CD15}" srcOrd="0" destOrd="0" presId="urn:microsoft.com/office/officeart/2005/8/layout/radial4"/>
    <dgm:cxn modelId="{4E99015D-E285-48E5-BAAF-10A03988BE6C}" type="presOf" srcId="{8BED08DF-BB00-4605-ABC4-E04B7C5857FC}" destId="{A21492CD-2DEA-4461-8E4B-6275999EEEC4}" srcOrd="0" destOrd="0" presId="urn:microsoft.com/office/officeart/2005/8/layout/radial4"/>
    <dgm:cxn modelId="{46E7F88C-0B20-42CB-8202-E272E631B55B}" srcId="{7ADCF886-14DD-4502-B82D-2894BB052F28}" destId="{D2CA972E-0A37-4860-AF2A-0E2380C12609}" srcOrd="6" destOrd="0" parTransId="{4028F967-EB56-47FD-9722-6C4439FE98A6}" sibTransId="{D257F11E-075F-4081-80DD-140898395EC2}"/>
    <dgm:cxn modelId="{169EA02A-5575-4B09-906D-60912F231500}" srcId="{B1423E14-E6A6-4FCD-A930-6F61C0DAE977}" destId="{6F19DB14-579E-405A-80D7-D81AAFE152F6}" srcOrd="7" destOrd="0" parTransId="{60FE68C5-22B6-4005-A093-EBCB412F0C37}" sibTransId="{DB19F8D0-7759-4943-96BC-DE550A83ADBB}"/>
    <dgm:cxn modelId="{2D61F80A-94F6-4FEC-9194-77E4FCE25F2A}" srcId="{B1423E14-E6A6-4FCD-A930-6F61C0DAE977}" destId="{5FFE43A5-3FDE-4AC9-8D52-0131271345C7}" srcOrd="5" destOrd="0" parTransId="{F911EAEF-99B3-4703-8FDA-9302E388B365}" sibTransId="{FD98746A-A342-40DC-94BE-82CFB9A7A943}"/>
    <dgm:cxn modelId="{48358954-F877-475F-B468-B7822080388B}" type="presOf" srcId="{29C0FE70-BA28-40DE-B2E4-B44934B21CB3}" destId="{8770E7B1-3B00-41CC-A87C-D9F971623DE0}" srcOrd="0" destOrd="0" presId="urn:microsoft.com/office/officeart/2005/8/layout/radial4"/>
    <dgm:cxn modelId="{3670C169-8AAE-4475-9EE0-504AE328030C}" srcId="{B1423E14-E6A6-4FCD-A930-6F61C0DAE977}" destId="{B4C74C4A-425C-4BDF-A623-7A129B52FA5F}" srcOrd="1" destOrd="0" parTransId="{2E9F741F-AF8B-4668-8451-4FBFAE2CAE9A}" sibTransId="{03A1B350-A13A-4216-A7E7-66155FDF4ECB}"/>
    <dgm:cxn modelId="{3BD54701-208A-4863-B718-90CC578F0177}" type="presOf" srcId="{CF9F9B98-5555-4D41-981F-527ECF12E997}" destId="{BAB2CBF2-C2F5-4374-BD1B-11B5B63C0369}" srcOrd="0" destOrd="0" presId="urn:microsoft.com/office/officeart/2005/8/layout/radial4"/>
    <dgm:cxn modelId="{79AA8E0E-52F0-4DCF-8085-BA0487D8725F}" type="presOf" srcId="{0ED18A0E-B84F-4B87-8A83-7F878201E0F1}" destId="{40D9056F-555A-4FAD-9720-4F9C8B1CE4EF}" srcOrd="0" destOrd="0" presId="urn:microsoft.com/office/officeart/2005/8/layout/radial4"/>
    <dgm:cxn modelId="{9334F87F-EB6E-495C-8049-D32B9CEF7612}" srcId="{7ADCF886-14DD-4502-B82D-2894BB052F28}" destId="{059A66DA-A2D4-4AD7-8C1C-0B4D801D28DE}" srcOrd="1" destOrd="0" parTransId="{0FF0EF2F-14EB-4203-89E6-8BE2A855B4E6}" sibTransId="{BD5C72D4-1DF7-4DF6-B5C6-3D9662EA1070}"/>
    <dgm:cxn modelId="{BF03C159-31E0-4F6A-BBFB-A37553DF6770}" srcId="{B1423E14-E6A6-4FCD-A930-6F61C0DAE977}" destId="{9C25B7CC-51E7-4D48-B331-6204A00EE34A}" srcOrd="4" destOrd="0" parTransId="{85E50AC0-05E9-4585-9ACF-1F4E3D1A9C36}" sibTransId="{9B0CA1F2-9177-4F64-B9C8-8F16AF120104}"/>
    <dgm:cxn modelId="{6356C7F0-C64A-49EF-9130-245FA815AE9D}" type="presOf" srcId="{80480576-7240-40F8-9A54-606377709990}" destId="{7E385997-64D2-41D0-94E2-7C2493BC35EA}" srcOrd="0" destOrd="0" presId="urn:microsoft.com/office/officeart/2005/8/layout/radial4"/>
    <dgm:cxn modelId="{9513B5A3-35D6-4E1F-8F0C-0FB63D40FBB7}" type="presOf" srcId="{059A66DA-A2D4-4AD7-8C1C-0B4D801D28DE}" destId="{6E561194-650C-4642-A5D0-6FAD6D61A9BE}" srcOrd="0" destOrd="0" presId="urn:microsoft.com/office/officeart/2005/8/layout/radial4"/>
    <dgm:cxn modelId="{2D23545F-4ACF-4E8F-9925-CF3C40268EC9}" type="presOf" srcId="{B1423E14-E6A6-4FCD-A930-6F61C0DAE977}" destId="{D5AA0C21-3C91-4BF3-A988-2A9820885579}" srcOrd="0" destOrd="0" presId="urn:microsoft.com/office/officeart/2005/8/layout/radial4"/>
    <dgm:cxn modelId="{249418A2-44F6-4BF1-AD4D-1492B3CC0067}" srcId="{B1423E14-E6A6-4FCD-A930-6F61C0DAE977}" destId="{E20889F0-3925-430D-B74F-D5EBE3E3FFEE}" srcOrd="2" destOrd="0" parTransId="{93F00C1D-1358-4198-8889-EC2A75645F88}" sibTransId="{839D983D-9912-4DBA-AE63-FAD58CA3D529}"/>
    <dgm:cxn modelId="{309F9A5D-8BB1-462A-B589-7522F3DF7111}" type="presOf" srcId="{33870312-7296-4DC6-80C5-131465C11618}" destId="{B207CBE2-C08B-4302-9A9C-824268D79A59}" srcOrd="0" destOrd="0" presId="urn:microsoft.com/office/officeart/2005/8/layout/radial4"/>
    <dgm:cxn modelId="{D686A979-9138-4EA3-BB5F-B62315976533}" srcId="{7ADCF886-14DD-4502-B82D-2894BB052F28}" destId="{0ED18A0E-B84F-4B87-8A83-7F878201E0F1}" srcOrd="0" destOrd="0" parTransId="{8BED08DF-BB00-4605-ABC4-E04B7C5857FC}" sibTransId="{0DF17EB2-1ED3-4518-9EFF-C60C0939AA34}"/>
    <dgm:cxn modelId="{4035C10C-E397-4E62-9F04-993BEB63AFB9}" srcId="{7ADCF886-14DD-4502-B82D-2894BB052F28}" destId="{8D0C10E0-103A-4E8B-9430-ADEBB2E10695}" srcOrd="5" destOrd="0" parTransId="{33870312-7296-4DC6-80C5-131465C11618}" sibTransId="{DA316977-956B-4799-B765-27CADDED670B}"/>
    <dgm:cxn modelId="{53B9ACC8-F8D8-42BC-839A-EA1DB02E74C6}" type="presOf" srcId="{9EA9F976-D8F7-4A9B-B2BF-892C6AE4B30A}" destId="{1DAD3DF3-A6A9-4862-9B90-A722B6E3A910}" srcOrd="0" destOrd="0" presId="urn:microsoft.com/office/officeart/2005/8/layout/radial4"/>
    <dgm:cxn modelId="{38831765-4192-4F8C-BCAA-ED85A38D932D}" type="presOf" srcId="{8D0C10E0-103A-4E8B-9430-ADEBB2E10695}" destId="{141CDA0B-7DCB-46E8-8076-F94118870FA9}" srcOrd="0" destOrd="0" presId="urn:microsoft.com/office/officeart/2005/8/layout/radial4"/>
    <dgm:cxn modelId="{FE5266CE-08DD-4044-A442-36619AADC50E}" type="presOf" srcId="{0FF0EF2F-14EB-4203-89E6-8BE2A855B4E6}" destId="{9C73B7D1-82F6-4FCD-837B-B5307F9A4F16}" srcOrd="0" destOrd="0" presId="urn:microsoft.com/office/officeart/2005/8/layout/radial4"/>
    <dgm:cxn modelId="{428B513B-D20B-4725-A74C-4E59DFE3702A}" srcId="{B1423E14-E6A6-4FCD-A930-6F61C0DAE977}" destId="{CBD2E823-FC2E-46A8-A2D9-B21852B7408A}" srcOrd="3" destOrd="0" parTransId="{25DF16ED-1AFA-4551-9AEE-5BF833CAF7AA}" sibTransId="{CB317AA2-788D-44C1-A2D2-852741ECCAC2}"/>
    <dgm:cxn modelId="{B39E82DC-03E6-42E3-82ED-6A125D804009}" srcId="{7ADCF886-14DD-4502-B82D-2894BB052F28}" destId="{29C0FE70-BA28-40DE-B2E4-B44934B21CB3}" srcOrd="4" destOrd="0" parTransId="{D47069CB-F0FC-4859-9FA6-4FFEB17B1521}" sibTransId="{4B9EAA47-6F64-4BA2-9F62-84A631F0C950}"/>
    <dgm:cxn modelId="{6F013046-FBB2-45FA-908A-17C697A266DB}" srcId="{7ADCF886-14DD-4502-B82D-2894BB052F28}" destId="{87BD046C-CE56-4E2A-B205-9BB8EC95CE64}" srcOrd="2" destOrd="0" parTransId="{9EA9F976-D8F7-4A9B-B2BF-892C6AE4B30A}" sibTransId="{143760DD-48EE-4393-ACC7-71CEF677A103}"/>
    <dgm:cxn modelId="{B96EDE74-D87E-42E6-9183-9291DB54549E}" type="presOf" srcId="{87BD046C-CE56-4E2A-B205-9BB8EC95CE64}" destId="{D97D7572-0993-4C74-9BF4-AD21641E1E78}" srcOrd="0" destOrd="0" presId="urn:microsoft.com/office/officeart/2005/8/layout/radial4"/>
    <dgm:cxn modelId="{EDFABC3F-C2D7-4B3E-BCD2-142862575A2C}" srcId="{7ADCF886-14DD-4502-B82D-2894BB052F28}" destId="{80480576-7240-40F8-9A54-606377709990}" srcOrd="3" destOrd="0" parTransId="{CF9F9B98-5555-4D41-981F-527ECF12E997}" sibTransId="{FEC9C5A4-6BCA-4E47-A675-7FB79412C774}"/>
    <dgm:cxn modelId="{94530D75-9550-4454-833E-B249B027BC77}" type="presOf" srcId="{D47069CB-F0FC-4859-9FA6-4FFEB17B1521}" destId="{EB713533-6A32-4A5F-8517-490E1C13A075}" srcOrd="0" destOrd="0" presId="urn:microsoft.com/office/officeart/2005/8/layout/radial4"/>
    <dgm:cxn modelId="{94FCB6E0-D32F-4992-B758-E0847F1A4805}" type="presOf" srcId="{4028F967-EB56-47FD-9722-6C4439FE98A6}" destId="{C8FC9734-98E0-4C1B-BA1E-886501D24F04}" srcOrd="0" destOrd="0" presId="urn:microsoft.com/office/officeart/2005/8/layout/radial4"/>
    <dgm:cxn modelId="{192E6491-E702-4738-ACDC-8D59514624C6}" srcId="{B1423E14-E6A6-4FCD-A930-6F61C0DAE977}" destId="{DF9C7F79-1780-4E3A-A83F-F7182057DCCF}" srcOrd="6" destOrd="0" parTransId="{9AC58D94-3BED-4104-94C1-281146438AA5}" sibTransId="{A77C59D9-3D74-4187-BF0C-F187B6353FC5}"/>
    <dgm:cxn modelId="{5E039390-5602-484C-8083-9BAEE0369444}" srcId="{B1423E14-E6A6-4FCD-A930-6F61C0DAE977}" destId="{7ADCF886-14DD-4502-B82D-2894BB052F28}" srcOrd="0" destOrd="0" parTransId="{5F87FB84-BAF9-4B45-B68B-97B2FF4453CA}" sibTransId="{AC9FBB90-6860-448B-B6B1-4768D32D5387}"/>
    <dgm:cxn modelId="{B440D3F5-BEDF-4FAE-BBB3-C04AB2946FFC}" type="presOf" srcId="{D2CA972E-0A37-4860-AF2A-0E2380C12609}" destId="{B57E6C2E-B9B3-4211-976E-480B48D266B1}" srcOrd="0" destOrd="0" presId="urn:microsoft.com/office/officeart/2005/8/layout/radial4"/>
    <dgm:cxn modelId="{CE8D52CA-C3D9-43A0-8C33-69028857011D}" type="presParOf" srcId="{D5AA0C21-3C91-4BF3-A988-2A9820885579}" destId="{49198062-8148-4BE9-99E7-0DB0D887CD15}" srcOrd="0" destOrd="0" presId="urn:microsoft.com/office/officeart/2005/8/layout/radial4"/>
    <dgm:cxn modelId="{0F8268F4-22AD-4D6D-8ACA-B72897223A03}" type="presParOf" srcId="{D5AA0C21-3C91-4BF3-A988-2A9820885579}" destId="{A21492CD-2DEA-4461-8E4B-6275999EEEC4}" srcOrd="1" destOrd="0" presId="urn:microsoft.com/office/officeart/2005/8/layout/radial4"/>
    <dgm:cxn modelId="{7F55E9B9-4C73-4097-A2EA-8F5A8CD3F5CC}" type="presParOf" srcId="{D5AA0C21-3C91-4BF3-A988-2A9820885579}" destId="{40D9056F-555A-4FAD-9720-4F9C8B1CE4EF}" srcOrd="2" destOrd="0" presId="urn:microsoft.com/office/officeart/2005/8/layout/radial4"/>
    <dgm:cxn modelId="{C422E4A7-A4BF-40DF-BCE7-4F8788C7ED0F}" type="presParOf" srcId="{D5AA0C21-3C91-4BF3-A988-2A9820885579}" destId="{9C73B7D1-82F6-4FCD-837B-B5307F9A4F16}" srcOrd="3" destOrd="0" presId="urn:microsoft.com/office/officeart/2005/8/layout/radial4"/>
    <dgm:cxn modelId="{0149419F-37A2-47ED-AFF4-1B82E8D04B1D}" type="presParOf" srcId="{D5AA0C21-3C91-4BF3-A988-2A9820885579}" destId="{6E561194-650C-4642-A5D0-6FAD6D61A9BE}" srcOrd="4" destOrd="0" presId="urn:microsoft.com/office/officeart/2005/8/layout/radial4"/>
    <dgm:cxn modelId="{ED15C411-211F-4694-8493-CE2B66003B87}" type="presParOf" srcId="{D5AA0C21-3C91-4BF3-A988-2A9820885579}" destId="{1DAD3DF3-A6A9-4862-9B90-A722B6E3A910}" srcOrd="5" destOrd="0" presId="urn:microsoft.com/office/officeart/2005/8/layout/radial4"/>
    <dgm:cxn modelId="{622DD4C9-B2C2-4C51-81C7-9F71016136E3}" type="presParOf" srcId="{D5AA0C21-3C91-4BF3-A988-2A9820885579}" destId="{D97D7572-0993-4C74-9BF4-AD21641E1E78}" srcOrd="6" destOrd="0" presId="urn:microsoft.com/office/officeart/2005/8/layout/radial4"/>
    <dgm:cxn modelId="{1F3F5DF2-F515-4D8C-AB01-A7C5A457B94F}" type="presParOf" srcId="{D5AA0C21-3C91-4BF3-A988-2A9820885579}" destId="{BAB2CBF2-C2F5-4374-BD1B-11B5B63C0369}" srcOrd="7" destOrd="0" presId="urn:microsoft.com/office/officeart/2005/8/layout/radial4"/>
    <dgm:cxn modelId="{2BF94C15-64AE-4D0D-8ECA-D2AA6FC732FD}" type="presParOf" srcId="{D5AA0C21-3C91-4BF3-A988-2A9820885579}" destId="{7E385997-64D2-41D0-94E2-7C2493BC35EA}" srcOrd="8" destOrd="0" presId="urn:microsoft.com/office/officeart/2005/8/layout/radial4"/>
    <dgm:cxn modelId="{4B05DD51-B83C-40D9-A9D0-09245464FB99}" type="presParOf" srcId="{D5AA0C21-3C91-4BF3-A988-2A9820885579}" destId="{EB713533-6A32-4A5F-8517-490E1C13A075}" srcOrd="9" destOrd="0" presId="urn:microsoft.com/office/officeart/2005/8/layout/radial4"/>
    <dgm:cxn modelId="{00C65C26-5F45-4ACF-B259-DAAC230AAA45}" type="presParOf" srcId="{D5AA0C21-3C91-4BF3-A988-2A9820885579}" destId="{8770E7B1-3B00-41CC-A87C-D9F971623DE0}" srcOrd="10" destOrd="0" presId="urn:microsoft.com/office/officeart/2005/8/layout/radial4"/>
    <dgm:cxn modelId="{D80F8EEE-6CBC-4C81-8A95-795CC63621CB}" type="presParOf" srcId="{D5AA0C21-3C91-4BF3-A988-2A9820885579}" destId="{B207CBE2-C08B-4302-9A9C-824268D79A59}" srcOrd="11" destOrd="0" presId="urn:microsoft.com/office/officeart/2005/8/layout/radial4"/>
    <dgm:cxn modelId="{3FBCAC59-A5E2-474C-B57A-7B56C10637B6}" type="presParOf" srcId="{D5AA0C21-3C91-4BF3-A988-2A9820885579}" destId="{141CDA0B-7DCB-46E8-8076-F94118870FA9}" srcOrd="12" destOrd="0" presId="urn:microsoft.com/office/officeart/2005/8/layout/radial4"/>
    <dgm:cxn modelId="{5DCC24A7-6DBA-47FC-BEEA-608051511771}" type="presParOf" srcId="{D5AA0C21-3C91-4BF3-A988-2A9820885579}" destId="{C8FC9734-98E0-4C1B-BA1E-886501D24F04}" srcOrd="13" destOrd="0" presId="urn:microsoft.com/office/officeart/2005/8/layout/radial4"/>
    <dgm:cxn modelId="{4D0309D3-7205-4088-92A3-EDB41B08C722}" type="presParOf" srcId="{D5AA0C21-3C91-4BF3-A988-2A9820885579}" destId="{B57E6C2E-B9B3-4211-976E-480B48D266B1}" srcOrd="14" destOrd="0" presId="urn:microsoft.com/office/officeart/2005/8/layout/radial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6A16C0-7395-4ED8-89A9-0158678C321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EAF5B1-CE23-4C5E-A74B-36DC75CA3653}">
      <dgm:prSet phldrT="[Текст]" custT="1"/>
      <dgm:spPr/>
      <dgm:t>
        <a:bodyPr/>
        <a:lstStyle/>
        <a:p>
          <a:r>
            <a:rPr lang="ru-RU" sz="1600" dirty="0" smtClean="0"/>
            <a:t>Направлено на содержание аппарата управления </a:t>
          </a:r>
        </a:p>
        <a:p>
          <a:r>
            <a:rPr lang="ru-RU" sz="1600" dirty="0" smtClean="0"/>
            <a:t>156,9 млн. рублей</a:t>
          </a:r>
          <a:endParaRPr lang="ru-RU" sz="1600" dirty="0"/>
        </a:p>
      </dgm:t>
    </dgm:pt>
    <dgm:pt modelId="{96BFD56E-B3FE-442D-97E4-1811DD678B66}" type="parTrans" cxnId="{8D500607-6529-4112-AF7A-9476ABA614E9}">
      <dgm:prSet/>
      <dgm:spPr/>
      <dgm:t>
        <a:bodyPr/>
        <a:lstStyle/>
        <a:p>
          <a:endParaRPr lang="ru-RU"/>
        </a:p>
      </dgm:t>
    </dgm:pt>
    <dgm:pt modelId="{6530D8BD-FAE7-4B3F-AB6A-79916FA07F81}" type="sibTrans" cxnId="{8D500607-6529-4112-AF7A-9476ABA614E9}">
      <dgm:prSet/>
      <dgm:spPr/>
      <dgm:t>
        <a:bodyPr/>
        <a:lstStyle/>
        <a:p>
          <a:endParaRPr lang="ru-RU"/>
        </a:p>
      </dgm:t>
    </dgm:pt>
    <dgm:pt modelId="{6586A4C6-0378-46DC-B9C2-62FFB189B8D9}">
      <dgm:prSet phldrT="[Текст]" custT="1"/>
      <dgm:spPr/>
      <dgm:t>
        <a:bodyPr/>
        <a:lstStyle/>
        <a:p>
          <a:r>
            <a:rPr lang="ru-RU" sz="1400" dirty="0" smtClean="0"/>
            <a:t>Аппарат администрации</a:t>
          </a:r>
          <a:endParaRPr lang="ru-RU" sz="1400" dirty="0"/>
        </a:p>
      </dgm:t>
    </dgm:pt>
    <dgm:pt modelId="{CB0A791F-B630-4DA0-9E38-3D418CCDD61A}" type="parTrans" cxnId="{A5595FD1-37B5-49C3-9135-4A023100F99D}">
      <dgm:prSet/>
      <dgm:spPr/>
      <dgm:t>
        <a:bodyPr/>
        <a:lstStyle/>
        <a:p>
          <a:endParaRPr lang="ru-RU"/>
        </a:p>
      </dgm:t>
    </dgm:pt>
    <dgm:pt modelId="{F19E13F9-8611-4A8D-BAB1-FBD95F1F7CA7}" type="sibTrans" cxnId="{A5595FD1-37B5-49C3-9135-4A023100F99D}">
      <dgm:prSet/>
      <dgm:spPr/>
      <dgm:t>
        <a:bodyPr/>
        <a:lstStyle/>
        <a:p>
          <a:endParaRPr lang="ru-RU"/>
        </a:p>
      </dgm:t>
    </dgm:pt>
    <dgm:pt modelId="{C0232404-A299-41C3-BF45-FD6FF5BF7A7A}">
      <dgm:prSet phldrT="[Текст]" custT="1"/>
      <dgm:spPr/>
      <dgm:t>
        <a:bodyPr/>
        <a:lstStyle/>
        <a:p>
          <a:r>
            <a:rPr lang="ru-RU" sz="1400" dirty="0" smtClean="0"/>
            <a:t>Совет МОТР</a:t>
          </a:r>
          <a:endParaRPr lang="ru-RU" sz="1400" dirty="0"/>
        </a:p>
      </dgm:t>
    </dgm:pt>
    <dgm:pt modelId="{AE5E6980-128B-446B-A273-02F3ED667FEB}" type="parTrans" cxnId="{2B004520-D1AE-4A86-B1A3-88012A31A29D}">
      <dgm:prSet/>
      <dgm:spPr/>
      <dgm:t>
        <a:bodyPr/>
        <a:lstStyle/>
        <a:p>
          <a:endParaRPr lang="ru-RU"/>
        </a:p>
      </dgm:t>
    </dgm:pt>
    <dgm:pt modelId="{D40B717B-57A2-43F6-A138-755C91759E11}" type="sibTrans" cxnId="{2B004520-D1AE-4A86-B1A3-88012A31A29D}">
      <dgm:prSet/>
      <dgm:spPr/>
      <dgm:t>
        <a:bodyPr/>
        <a:lstStyle/>
        <a:p>
          <a:endParaRPr lang="ru-RU"/>
        </a:p>
      </dgm:t>
    </dgm:pt>
    <dgm:pt modelId="{C9369B28-3AB0-4867-A0F8-67B5BD62B28F}">
      <dgm:prSet phldrT="[Текст]" custT="1"/>
      <dgm:spPr/>
      <dgm:t>
        <a:bodyPr/>
        <a:lstStyle/>
        <a:p>
          <a:r>
            <a:rPr lang="ru-RU" sz="1400" dirty="0" smtClean="0"/>
            <a:t>Контрольно-счетная палата</a:t>
          </a:r>
          <a:endParaRPr lang="ru-RU" sz="1400" dirty="0"/>
        </a:p>
      </dgm:t>
    </dgm:pt>
    <dgm:pt modelId="{01D08420-3C35-41D1-B444-E521B10B2F4C}" type="parTrans" cxnId="{F9C7421F-9769-4D7D-BF66-9F496C340C5A}">
      <dgm:prSet/>
      <dgm:spPr/>
      <dgm:t>
        <a:bodyPr/>
        <a:lstStyle/>
        <a:p>
          <a:endParaRPr lang="ru-RU"/>
        </a:p>
      </dgm:t>
    </dgm:pt>
    <dgm:pt modelId="{CF9E0C54-D1F3-4A4B-87C1-4B01770FD063}" type="sibTrans" cxnId="{F9C7421F-9769-4D7D-BF66-9F496C340C5A}">
      <dgm:prSet/>
      <dgm:spPr/>
      <dgm:t>
        <a:bodyPr/>
        <a:lstStyle/>
        <a:p>
          <a:endParaRPr lang="ru-RU"/>
        </a:p>
      </dgm:t>
    </dgm:pt>
    <dgm:pt modelId="{190DF6CB-778E-408D-8240-3D626F9542DB}">
      <dgm:prSet custT="1"/>
      <dgm:spPr/>
      <dgm:t>
        <a:bodyPr/>
        <a:lstStyle/>
        <a:p>
          <a:r>
            <a:rPr lang="ru-RU" sz="1400" dirty="0" smtClean="0"/>
            <a:t>Финансовое управление</a:t>
          </a:r>
          <a:endParaRPr lang="ru-RU" sz="1400" dirty="0"/>
        </a:p>
      </dgm:t>
    </dgm:pt>
    <dgm:pt modelId="{91678830-45EB-4923-B554-9E80B51A0166}" type="parTrans" cxnId="{49A1D5E6-A1A6-4CB6-9953-7B989DCF3586}">
      <dgm:prSet/>
      <dgm:spPr/>
      <dgm:t>
        <a:bodyPr/>
        <a:lstStyle/>
        <a:p>
          <a:endParaRPr lang="ru-RU"/>
        </a:p>
      </dgm:t>
    </dgm:pt>
    <dgm:pt modelId="{61891CC3-4DCD-404A-A752-3631AD1648A1}" type="sibTrans" cxnId="{49A1D5E6-A1A6-4CB6-9953-7B989DCF3586}">
      <dgm:prSet/>
      <dgm:spPr/>
      <dgm:t>
        <a:bodyPr/>
        <a:lstStyle/>
        <a:p>
          <a:endParaRPr lang="ru-RU"/>
        </a:p>
      </dgm:t>
    </dgm:pt>
    <dgm:pt modelId="{A2E0B136-7C16-498F-B2B7-63498B97F6DF}">
      <dgm:prSet custT="1"/>
      <dgm:spPr/>
      <dgm:t>
        <a:bodyPr/>
        <a:lstStyle/>
        <a:p>
          <a:r>
            <a:rPr lang="ru-RU" sz="1400" dirty="0" smtClean="0"/>
            <a:t>Отдел внутреннего финансового контроля</a:t>
          </a:r>
          <a:endParaRPr lang="ru-RU" sz="1400" dirty="0"/>
        </a:p>
      </dgm:t>
    </dgm:pt>
    <dgm:pt modelId="{78AC73CA-1701-43D7-A744-D287919A1D0E}" type="parTrans" cxnId="{611D6188-26AE-4E22-84A8-F64E2A739F49}">
      <dgm:prSet/>
      <dgm:spPr/>
      <dgm:t>
        <a:bodyPr/>
        <a:lstStyle/>
        <a:p>
          <a:endParaRPr lang="ru-RU"/>
        </a:p>
      </dgm:t>
    </dgm:pt>
    <dgm:pt modelId="{95EC680C-1940-48BC-B95D-0A6D9A937A4D}" type="sibTrans" cxnId="{611D6188-26AE-4E22-84A8-F64E2A739F49}">
      <dgm:prSet/>
      <dgm:spPr/>
      <dgm:t>
        <a:bodyPr/>
        <a:lstStyle/>
        <a:p>
          <a:endParaRPr lang="ru-RU"/>
        </a:p>
      </dgm:t>
    </dgm:pt>
    <dgm:pt modelId="{58695E8E-7086-4CF9-A825-6834F916163C}" type="pres">
      <dgm:prSet presAssocID="{9B6A16C0-7395-4ED8-89A9-0158678C32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D9972C2-4863-4689-B83C-910CFAE9397E}" type="pres">
      <dgm:prSet presAssocID="{4AEAF5B1-CE23-4C5E-A74B-36DC75CA3653}" presName="hierRoot1" presStyleCnt="0">
        <dgm:presLayoutVars>
          <dgm:hierBranch val="init"/>
        </dgm:presLayoutVars>
      </dgm:prSet>
      <dgm:spPr/>
    </dgm:pt>
    <dgm:pt modelId="{B7A19382-9D84-4AB3-9039-6F9AD7C3B335}" type="pres">
      <dgm:prSet presAssocID="{4AEAF5B1-CE23-4C5E-A74B-36DC75CA3653}" presName="rootComposite1" presStyleCnt="0"/>
      <dgm:spPr/>
    </dgm:pt>
    <dgm:pt modelId="{BFEC1087-07A3-4EBE-B57B-36D070BB9C91}" type="pres">
      <dgm:prSet presAssocID="{4AEAF5B1-CE23-4C5E-A74B-36DC75CA3653}" presName="rootText1" presStyleLbl="node0" presStyleIdx="0" presStyleCnt="1" custScaleX="239731" custScaleY="230615" custLinFactY="-100000" custLinFactNeighborX="-983" custLinFactNeighborY="-1114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4A90C-305D-4881-9822-085D33CEB49B}" type="pres">
      <dgm:prSet presAssocID="{4AEAF5B1-CE23-4C5E-A74B-36DC75CA365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3DA7A50-E509-4609-B62B-1C9F0090FC5D}" type="pres">
      <dgm:prSet presAssocID="{4AEAF5B1-CE23-4C5E-A74B-36DC75CA3653}" presName="hierChild2" presStyleCnt="0"/>
      <dgm:spPr/>
    </dgm:pt>
    <dgm:pt modelId="{10D259F6-9137-45E0-8757-F88ACB9A5C3E}" type="pres">
      <dgm:prSet presAssocID="{CB0A791F-B630-4DA0-9E38-3D418CCDD61A}" presName="Name37" presStyleLbl="parChTrans1D2" presStyleIdx="0" presStyleCnt="5"/>
      <dgm:spPr/>
      <dgm:t>
        <a:bodyPr/>
        <a:lstStyle/>
        <a:p>
          <a:endParaRPr lang="ru-RU"/>
        </a:p>
      </dgm:t>
    </dgm:pt>
    <dgm:pt modelId="{107DA172-58AD-4BA3-A434-61202D358B1A}" type="pres">
      <dgm:prSet presAssocID="{6586A4C6-0378-46DC-B9C2-62FFB189B8D9}" presName="hierRoot2" presStyleCnt="0">
        <dgm:presLayoutVars>
          <dgm:hierBranch val="init"/>
        </dgm:presLayoutVars>
      </dgm:prSet>
      <dgm:spPr/>
    </dgm:pt>
    <dgm:pt modelId="{0CE0B38A-AD44-4E2A-B08B-33B80F38C492}" type="pres">
      <dgm:prSet presAssocID="{6586A4C6-0378-46DC-B9C2-62FFB189B8D9}" presName="rootComposite" presStyleCnt="0"/>
      <dgm:spPr/>
    </dgm:pt>
    <dgm:pt modelId="{CF7C0E5E-1DBE-4BAA-AB9E-DBAC1430490B}" type="pres">
      <dgm:prSet presAssocID="{6586A4C6-0378-46DC-B9C2-62FFB189B8D9}" presName="rootText" presStyleLbl="node2" presStyleIdx="0" presStyleCnt="5" custScaleY="1604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14CEC7-638A-4913-9DB3-828E66950A46}" type="pres">
      <dgm:prSet presAssocID="{6586A4C6-0378-46DC-B9C2-62FFB189B8D9}" presName="rootConnector" presStyleLbl="node2" presStyleIdx="0" presStyleCnt="5"/>
      <dgm:spPr/>
      <dgm:t>
        <a:bodyPr/>
        <a:lstStyle/>
        <a:p>
          <a:endParaRPr lang="ru-RU"/>
        </a:p>
      </dgm:t>
    </dgm:pt>
    <dgm:pt modelId="{C9596FF4-E0FD-47A2-BE41-F492D4DB6E35}" type="pres">
      <dgm:prSet presAssocID="{6586A4C6-0378-46DC-B9C2-62FFB189B8D9}" presName="hierChild4" presStyleCnt="0"/>
      <dgm:spPr/>
    </dgm:pt>
    <dgm:pt modelId="{CE009A90-B4D5-419A-837B-7498E1011211}" type="pres">
      <dgm:prSet presAssocID="{6586A4C6-0378-46DC-B9C2-62FFB189B8D9}" presName="hierChild5" presStyleCnt="0"/>
      <dgm:spPr/>
    </dgm:pt>
    <dgm:pt modelId="{1325675E-22B6-4C61-9083-3A3913DB3157}" type="pres">
      <dgm:prSet presAssocID="{AE5E6980-128B-446B-A273-02F3ED667FEB}" presName="Name37" presStyleLbl="parChTrans1D2" presStyleIdx="1" presStyleCnt="5"/>
      <dgm:spPr/>
      <dgm:t>
        <a:bodyPr/>
        <a:lstStyle/>
        <a:p>
          <a:endParaRPr lang="ru-RU"/>
        </a:p>
      </dgm:t>
    </dgm:pt>
    <dgm:pt modelId="{DDA7E7A1-5288-4A70-B290-A9A0847F8B9B}" type="pres">
      <dgm:prSet presAssocID="{C0232404-A299-41C3-BF45-FD6FF5BF7A7A}" presName="hierRoot2" presStyleCnt="0">
        <dgm:presLayoutVars>
          <dgm:hierBranch val="init"/>
        </dgm:presLayoutVars>
      </dgm:prSet>
      <dgm:spPr/>
    </dgm:pt>
    <dgm:pt modelId="{B75C8671-881F-4414-9D09-C2F504CF89D8}" type="pres">
      <dgm:prSet presAssocID="{C0232404-A299-41C3-BF45-FD6FF5BF7A7A}" presName="rootComposite" presStyleCnt="0"/>
      <dgm:spPr/>
    </dgm:pt>
    <dgm:pt modelId="{DDF95FC0-FCC2-4E38-B6D3-8E0A9FB2D62F}" type="pres">
      <dgm:prSet presAssocID="{C0232404-A299-41C3-BF45-FD6FF5BF7A7A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55D853-7A7F-4B1C-87E5-D0BFD982ECD1}" type="pres">
      <dgm:prSet presAssocID="{C0232404-A299-41C3-BF45-FD6FF5BF7A7A}" presName="rootConnector" presStyleLbl="node2" presStyleIdx="1" presStyleCnt="5"/>
      <dgm:spPr/>
      <dgm:t>
        <a:bodyPr/>
        <a:lstStyle/>
        <a:p>
          <a:endParaRPr lang="ru-RU"/>
        </a:p>
      </dgm:t>
    </dgm:pt>
    <dgm:pt modelId="{1D50155E-91A6-4F17-A600-A12AC929FC32}" type="pres">
      <dgm:prSet presAssocID="{C0232404-A299-41C3-BF45-FD6FF5BF7A7A}" presName="hierChild4" presStyleCnt="0"/>
      <dgm:spPr/>
    </dgm:pt>
    <dgm:pt modelId="{82F3B9B5-22C0-4C8B-8917-68482CEF11DF}" type="pres">
      <dgm:prSet presAssocID="{C0232404-A299-41C3-BF45-FD6FF5BF7A7A}" presName="hierChild5" presStyleCnt="0"/>
      <dgm:spPr/>
    </dgm:pt>
    <dgm:pt modelId="{4DFEBE84-C4E5-4BAC-97D7-A8AA517E68AF}" type="pres">
      <dgm:prSet presAssocID="{01D08420-3C35-41D1-B444-E521B10B2F4C}" presName="Name37" presStyleLbl="parChTrans1D2" presStyleIdx="2" presStyleCnt="5"/>
      <dgm:spPr/>
      <dgm:t>
        <a:bodyPr/>
        <a:lstStyle/>
        <a:p>
          <a:endParaRPr lang="ru-RU"/>
        </a:p>
      </dgm:t>
    </dgm:pt>
    <dgm:pt modelId="{63382A87-A4A1-43C3-8AEC-328EA2FEA2F4}" type="pres">
      <dgm:prSet presAssocID="{C9369B28-3AB0-4867-A0F8-67B5BD62B28F}" presName="hierRoot2" presStyleCnt="0">
        <dgm:presLayoutVars>
          <dgm:hierBranch val="init"/>
        </dgm:presLayoutVars>
      </dgm:prSet>
      <dgm:spPr/>
    </dgm:pt>
    <dgm:pt modelId="{F3DBDD58-7CF2-4B47-8130-09FED837522A}" type="pres">
      <dgm:prSet presAssocID="{C9369B28-3AB0-4867-A0F8-67B5BD62B28F}" presName="rootComposite" presStyleCnt="0"/>
      <dgm:spPr/>
    </dgm:pt>
    <dgm:pt modelId="{C57D3770-181A-4BBE-AB82-C8D9EC15E24D}" type="pres">
      <dgm:prSet presAssocID="{C9369B28-3AB0-4867-A0F8-67B5BD62B28F}" presName="rootText" presStyleLbl="node2" presStyleIdx="2" presStyleCnt="5" custScaleY="1402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2B4676-4F59-495E-AA99-DD7556E4EE0F}" type="pres">
      <dgm:prSet presAssocID="{C9369B28-3AB0-4867-A0F8-67B5BD62B28F}" presName="rootConnector" presStyleLbl="node2" presStyleIdx="2" presStyleCnt="5"/>
      <dgm:spPr/>
      <dgm:t>
        <a:bodyPr/>
        <a:lstStyle/>
        <a:p>
          <a:endParaRPr lang="ru-RU"/>
        </a:p>
      </dgm:t>
    </dgm:pt>
    <dgm:pt modelId="{CC06A5F4-F513-4CA8-9BD6-25B32779D123}" type="pres">
      <dgm:prSet presAssocID="{C9369B28-3AB0-4867-A0F8-67B5BD62B28F}" presName="hierChild4" presStyleCnt="0"/>
      <dgm:spPr/>
    </dgm:pt>
    <dgm:pt modelId="{1A7D35FB-AF71-4C82-B243-08162B5A94DD}" type="pres">
      <dgm:prSet presAssocID="{C9369B28-3AB0-4867-A0F8-67B5BD62B28F}" presName="hierChild5" presStyleCnt="0"/>
      <dgm:spPr/>
    </dgm:pt>
    <dgm:pt modelId="{73BF0CE5-392A-4D53-9B91-40BF0DD9161E}" type="pres">
      <dgm:prSet presAssocID="{91678830-45EB-4923-B554-9E80B51A0166}" presName="Name37" presStyleLbl="parChTrans1D2" presStyleIdx="3" presStyleCnt="5"/>
      <dgm:spPr/>
      <dgm:t>
        <a:bodyPr/>
        <a:lstStyle/>
        <a:p>
          <a:endParaRPr lang="ru-RU"/>
        </a:p>
      </dgm:t>
    </dgm:pt>
    <dgm:pt modelId="{371FE7F9-035C-48A2-A9EA-67B19F70669A}" type="pres">
      <dgm:prSet presAssocID="{190DF6CB-778E-408D-8240-3D626F9542DB}" presName="hierRoot2" presStyleCnt="0">
        <dgm:presLayoutVars>
          <dgm:hierBranch val="init"/>
        </dgm:presLayoutVars>
      </dgm:prSet>
      <dgm:spPr/>
    </dgm:pt>
    <dgm:pt modelId="{75A86912-D42C-47DC-A039-2D62CB01F7CD}" type="pres">
      <dgm:prSet presAssocID="{190DF6CB-778E-408D-8240-3D626F9542DB}" presName="rootComposite" presStyleCnt="0"/>
      <dgm:spPr/>
    </dgm:pt>
    <dgm:pt modelId="{5F6329D2-6CB7-4DCC-ABF1-F0F9A3D98A96}" type="pres">
      <dgm:prSet presAssocID="{190DF6CB-778E-408D-8240-3D626F9542DB}" presName="rootText" presStyleLbl="node2" presStyleIdx="3" presStyleCnt="5" custScaleY="1201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7F413F-92E3-4694-827C-07A06A51633D}" type="pres">
      <dgm:prSet presAssocID="{190DF6CB-778E-408D-8240-3D626F9542DB}" presName="rootConnector" presStyleLbl="node2" presStyleIdx="3" presStyleCnt="5"/>
      <dgm:spPr/>
      <dgm:t>
        <a:bodyPr/>
        <a:lstStyle/>
        <a:p>
          <a:endParaRPr lang="ru-RU"/>
        </a:p>
      </dgm:t>
    </dgm:pt>
    <dgm:pt modelId="{8169FEAE-34FA-40F7-A821-2B9F9E6FD9B9}" type="pres">
      <dgm:prSet presAssocID="{190DF6CB-778E-408D-8240-3D626F9542DB}" presName="hierChild4" presStyleCnt="0"/>
      <dgm:spPr/>
    </dgm:pt>
    <dgm:pt modelId="{229A7F9C-4790-4924-82EA-EB7DF38C864C}" type="pres">
      <dgm:prSet presAssocID="{190DF6CB-778E-408D-8240-3D626F9542DB}" presName="hierChild5" presStyleCnt="0"/>
      <dgm:spPr/>
    </dgm:pt>
    <dgm:pt modelId="{E44CABDC-2D04-46BE-A660-A9C73F80E357}" type="pres">
      <dgm:prSet presAssocID="{78AC73CA-1701-43D7-A744-D287919A1D0E}" presName="Name37" presStyleLbl="parChTrans1D2" presStyleIdx="4" presStyleCnt="5"/>
      <dgm:spPr/>
      <dgm:t>
        <a:bodyPr/>
        <a:lstStyle/>
        <a:p>
          <a:endParaRPr lang="ru-RU"/>
        </a:p>
      </dgm:t>
    </dgm:pt>
    <dgm:pt modelId="{1CA06FAC-EE8D-46A5-BA92-20B088D5B9BA}" type="pres">
      <dgm:prSet presAssocID="{A2E0B136-7C16-498F-B2B7-63498B97F6DF}" presName="hierRoot2" presStyleCnt="0">
        <dgm:presLayoutVars>
          <dgm:hierBranch val="init"/>
        </dgm:presLayoutVars>
      </dgm:prSet>
      <dgm:spPr/>
    </dgm:pt>
    <dgm:pt modelId="{34635CB0-8027-4F2E-8620-C4A29BF1A67D}" type="pres">
      <dgm:prSet presAssocID="{A2E0B136-7C16-498F-B2B7-63498B97F6DF}" presName="rootComposite" presStyleCnt="0"/>
      <dgm:spPr/>
    </dgm:pt>
    <dgm:pt modelId="{232EC85C-31D6-41E5-B1F9-90B5FEC8B036}" type="pres">
      <dgm:prSet presAssocID="{A2E0B136-7C16-498F-B2B7-63498B97F6DF}" presName="rootText" presStyleLbl="node2" presStyleIdx="4" presStyleCnt="5" custScaleY="1402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B14435-6A41-4063-8A9D-A2618383F5EC}" type="pres">
      <dgm:prSet presAssocID="{A2E0B136-7C16-498F-B2B7-63498B97F6DF}" presName="rootConnector" presStyleLbl="node2" presStyleIdx="4" presStyleCnt="5"/>
      <dgm:spPr/>
      <dgm:t>
        <a:bodyPr/>
        <a:lstStyle/>
        <a:p>
          <a:endParaRPr lang="ru-RU"/>
        </a:p>
      </dgm:t>
    </dgm:pt>
    <dgm:pt modelId="{CFDE2FFB-1F74-4001-98F3-A52CBD20C61D}" type="pres">
      <dgm:prSet presAssocID="{A2E0B136-7C16-498F-B2B7-63498B97F6DF}" presName="hierChild4" presStyleCnt="0"/>
      <dgm:spPr/>
    </dgm:pt>
    <dgm:pt modelId="{FF0C6672-48B2-4879-B548-649817A29AF5}" type="pres">
      <dgm:prSet presAssocID="{A2E0B136-7C16-498F-B2B7-63498B97F6DF}" presName="hierChild5" presStyleCnt="0"/>
      <dgm:spPr/>
    </dgm:pt>
    <dgm:pt modelId="{04F35761-4184-453F-8D61-67753707054B}" type="pres">
      <dgm:prSet presAssocID="{4AEAF5B1-CE23-4C5E-A74B-36DC75CA3653}" presName="hierChild3" presStyleCnt="0"/>
      <dgm:spPr/>
    </dgm:pt>
  </dgm:ptLst>
  <dgm:cxnLst>
    <dgm:cxn modelId="{BCA868D1-99B0-4FDF-AE9D-C47DCCDDDEDB}" type="presOf" srcId="{C0232404-A299-41C3-BF45-FD6FF5BF7A7A}" destId="{9C55D853-7A7F-4B1C-87E5-D0BFD982ECD1}" srcOrd="1" destOrd="0" presId="urn:microsoft.com/office/officeart/2005/8/layout/orgChart1"/>
    <dgm:cxn modelId="{FA875729-C41C-4AD2-97CA-97595AB9F92C}" type="presOf" srcId="{78AC73CA-1701-43D7-A744-D287919A1D0E}" destId="{E44CABDC-2D04-46BE-A660-A9C73F80E357}" srcOrd="0" destOrd="0" presId="urn:microsoft.com/office/officeart/2005/8/layout/orgChart1"/>
    <dgm:cxn modelId="{7396BBF2-9713-4EAB-84BF-8FEE72342056}" type="presOf" srcId="{CB0A791F-B630-4DA0-9E38-3D418CCDD61A}" destId="{10D259F6-9137-45E0-8757-F88ACB9A5C3E}" srcOrd="0" destOrd="0" presId="urn:microsoft.com/office/officeart/2005/8/layout/orgChart1"/>
    <dgm:cxn modelId="{8D500607-6529-4112-AF7A-9476ABA614E9}" srcId="{9B6A16C0-7395-4ED8-89A9-0158678C321E}" destId="{4AEAF5B1-CE23-4C5E-A74B-36DC75CA3653}" srcOrd="0" destOrd="0" parTransId="{96BFD56E-B3FE-442D-97E4-1811DD678B66}" sibTransId="{6530D8BD-FAE7-4B3F-AB6A-79916FA07F81}"/>
    <dgm:cxn modelId="{B1748981-C64B-4C67-96B2-9F3A9F155C84}" type="presOf" srcId="{C9369B28-3AB0-4867-A0F8-67B5BD62B28F}" destId="{C57D3770-181A-4BBE-AB82-C8D9EC15E24D}" srcOrd="0" destOrd="0" presId="urn:microsoft.com/office/officeart/2005/8/layout/orgChart1"/>
    <dgm:cxn modelId="{91F0659E-EF46-48C1-A872-BE2092F0D1D3}" type="presOf" srcId="{6586A4C6-0378-46DC-B9C2-62FFB189B8D9}" destId="{E514CEC7-638A-4913-9DB3-828E66950A46}" srcOrd="1" destOrd="0" presId="urn:microsoft.com/office/officeart/2005/8/layout/orgChart1"/>
    <dgm:cxn modelId="{F8CFAA25-6E83-4A26-A40B-1D5B9CDB04F6}" type="presOf" srcId="{91678830-45EB-4923-B554-9E80B51A0166}" destId="{73BF0CE5-392A-4D53-9B91-40BF0DD9161E}" srcOrd="0" destOrd="0" presId="urn:microsoft.com/office/officeart/2005/8/layout/orgChart1"/>
    <dgm:cxn modelId="{DC5F40DE-3536-46FD-A7E5-E500B0186B70}" type="presOf" srcId="{190DF6CB-778E-408D-8240-3D626F9542DB}" destId="{5F6329D2-6CB7-4DCC-ABF1-F0F9A3D98A96}" srcOrd="0" destOrd="0" presId="urn:microsoft.com/office/officeart/2005/8/layout/orgChart1"/>
    <dgm:cxn modelId="{B1CE71FC-BEC8-49A1-A504-B71E5CB9293B}" type="presOf" srcId="{C9369B28-3AB0-4867-A0F8-67B5BD62B28F}" destId="{DA2B4676-4F59-495E-AA99-DD7556E4EE0F}" srcOrd="1" destOrd="0" presId="urn:microsoft.com/office/officeart/2005/8/layout/orgChart1"/>
    <dgm:cxn modelId="{611D6188-26AE-4E22-84A8-F64E2A739F49}" srcId="{4AEAF5B1-CE23-4C5E-A74B-36DC75CA3653}" destId="{A2E0B136-7C16-498F-B2B7-63498B97F6DF}" srcOrd="4" destOrd="0" parTransId="{78AC73CA-1701-43D7-A744-D287919A1D0E}" sibTransId="{95EC680C-1940-48BC-B95D-0A6D9A937A4D}"/>
    <dgm:cxn modelId="{87CEFDF6-7C3F-41D6-B827-2BC8D598C596}" type="presOf" srcId="{01D08420-3C35-41D1-B444-E521B10B2F4C}" destId="{4DFEBE84-C4E5-4BAC-97D7-A8AA517E68AF}" srcOrd="0" destOrd="0" presId="urn:microsoft.com/office/officeart/2005/8/layout/orgChart1"/>
    <dgm:cxn modelId="{2B004520-D1AE-4A86-B1A3-88012A31A29D}" srcId="{4AEAF5B1-CE23-4C5E-A74B-36DC75CA3653}" destId="{C0232404-A299-41C3-BF45-FD6FF5BF7A7A}" srcOrd="1" destOrd="0" parTransId="{AE5E6980-128B-446B-A273-02F3ED667FEB}" sibTransId="{D40B717B-57A2-43F6-A138-755C91759E11}"/>
    <dgm:cxn modelId="{F5DED06A-7D75-408A-BD50-43B9F3714185}" type="presOf" srcId="{9B6A16C0-7395-4ED8-89A9-0158678C321E}" destId="{58695E8E-7086-4CF9-A825-6834F916163C}" srcOrd="0" destOrd="0" presId="urn:microsoft.com/office/officeart/2005/8/layout/orgChart1"/>
    <dgm:cxn modelId="{CCBD0F18-D11D-4364-98EF-E2E5F81C3D86}" type="presOf" srcId="{4AEAF5B1-CE23-4C5E-A74B-36DC75CA3653}" destId="{BFEC1087-07A3-4EBE-B57B-36D070BB9C91}" srcOrd="0" destOrd="0" presId="urn:microsoft.com/office/officeart/2005/8/layout/orgChart1"/>
    <dgm:cxn modelId="{6C7A0947-F92B-4E46-940E-401AE146D579}" type="presOf" srcId="{A2E0B136-7C16-498F-B2B7-63498B97F6DF}" destId="{232EC85C-31D6-41E5-B1F9-90B5FEC8B036}" srcOrd="0" destOrd="0" presId="urn:microsoft.com/office/officeart/2005/8/layout/orgChart1"/>
    <dgm:cxn modelId="{F9C7421F-9769-4D7D-BF66-9F496C340C5A}" srcId="{4AEAF5B1-CE23-4C5E-A74B-36DC75CA3653}" destId="{C9369B28-3AB0-4867-A0F8-67B5BD62B28F}" srcOrd="2" destOrd="0" parTransId="{01D08420-3C35-41D1-B444-E521B10B2F4C}" sibTransId="{CF9E0C54-D1F3-4A4B-87C1-4B01770FD063}"/>
    <dgm:cxn modelId="{EFDF158E-5D7B-45D2-8D8E-9C9A5ABD809F}" type="presOf" srcId="{4AEAF5B1-CE23-4C5E-A74B-36DC75CA3653}" destId="{5714A90C-305D-4881-9822-085D33CEB49B}" srcOrd="1" destOrd="0" presId="urn:microsoft.com/office/officeart/2005/8/layout/orgChart1"/>
    <dgm:cxn modelId="{939CB8C8-A11F-408F-ABDA-98DE50EFC431}" type="presOf" srcId="{190DF6CB-778E-408D-8240-3D626F9542DB}" destId="{3C7F413F-92E3-4694-827C-07A06A51633D}" srcOrd="1" destOrd="0" presId="urn:microsoft.com/office/officeart/2005/8/layout/orgChart1"/>
    <dgm:cxn modelId="{322D8A83-0E26-4E58-8988-AA96FB024D5E}" type="presOf" srcId="{AE5E6980-128B-446B-A273-02F3ED667FEB}" destId="{1325675E-22B6-4C61-9083-3A3913DB3157}" srcOrd="0" destOrd="0" presId="urn:microsoft.com/office/officeart/2005/8/layout/orgChart1"/>
    <dgm:cxn modelId="{226C9EBA-8F00-44E2-8647-AC4C5759FB6E}" type="presOf" srcId="{A2E0B136-7C16-498F-B2B7-63498B97F6DF}" destId="{ABB14435-6A41-4063-8A9D-A2618383F5EC}" srcOrd="1" destOrd="0" presId="urn:microsoft.com/office/officeart/2005/8/layout/orgChart1"/>
    <dgm:cxn modelId="{2A308776-6FC4-493E-AB71-127CDDF0B584}" type="presOf" srcId="{6586A4C6-0378-46DC-B9C2-62FFB189B8D9}" destId="{CF7C0E5E-1DBE-4BAA-AB9E-DBAC1430490B}" srcOrd="0" destOrd="0" presId="urn:microsoft.com/office/officeart/2005/8/layout/orgChart1"/>
    <dgm:cxn modelId="{49A1D5E6-A1A6-4CB6-9953-7B989DCF3586}" srcId="{4AEAF5B1-CE23-4C5E-A74B-36DC75CA3653}" destId="{190DF6CB-778E-408D-8240-3D626F9542DB}" srcOrd="3" destOrd="0" parTransId="{91678830-45EB-4923-B554-9E80B51A0166}" sibTransId="{61891CC3-4DCD-404A-A752-3631AD1648A1}"/>
    <dgm:cxn modelId="{A5595FD1-37B5-49C3-9135-4A023100F99D}" srcId="{4AEAF5B1-CE23-4C5E-A74B-36DC75CA3653}" destId="{6586A4C6-0378-46DC-B9C2-62FFB189B8D9}" srcOrd="0" destOrd="0" parTransId="{CB0A791F-B630-4DA0-9E38-3D418CCDD61A}" sibTransId="{F19E13F9-8611-4A8D-BAB1-FBD95F1F7CA7}"/>
    <dgm:cxn modelId="{BC1C1518-76F7-4AC8-AFAC-803FFEA6349C}" type="presOf" srcId="{C0232404-A299-41C3-BF45-FD6FF5BF7A7A}" destId="{DDF95FC0-FCC2-4E38-B6D3-8E0A9FB2D62F}" srcOrd="0" destOrd="0" presId="urn:microsoft.com/office/officeart/2005/8/layout/orgChart1"/>
    <dgm:cxn modelId="{73C6290C-BC70-4E81-9282-78DB0807D803}" type="presParOf" srcId="{58695E8E-7086-4CF9-A825-6834F916163C}" destId="{4D9972C2-4863-4689-B83C-910CFAE9397E}" srcOrd="0" destOrd="0" presId="urn:microsoft.com/office/officeart/2005/8/layout/orgChart1"/>
    <dgm:cxn modelId="{23F86467-9E0C-4FCE-87DF-008FA905A6F5}" type="presParOf" srcId="{4D9972C2-4863-4689-B83C-910CFAE9397E}" destId="{B7A19382-9D84-4AB3-9039-6F9AD7C3B335}" srcOrd="0" destOrd="0" presId="urn:microsoft.com/office/officeart/2005/8/layout/orgChart1"/>
    <dgm:cxn modelId="{DCA85C13-6847-4B1D-8AD8-01791D1E13CB}" type="presParOf" srcId="{B7A19382-9D84-4AB3-9039-6F9AD7C3B335}" destId="{BFEC1087-07A3-4EBE-B57B-36D070BB9C91}" srcOrd="0" destOrd="0" presId="urn:microsoft.com/office/officeart/2005/8/layout/orgChart1"/>
    <dgm:cxn modelId="{0E909F94-1C29-492F-A7B0-5CAE1A1875FD}" type="presParOf" srcId="{B7A19382-9D84-4AB3-9039-6F9AD7C3B335}" destId="{5714A90C-305D-4881-9822-085D33CEB49B}" srcOrd="1" destOrd="0" presId="urn:microsoft.com/office/officeart/2005/8/layout/orgChart1"/>
    <dgm:cxn modelId="{B1921BAC-FF56-4599-A683-B6C3EBAA69BC}" type="presParOf" srcId="{4D9972C2-4863-4689-B83C-910CFAE9397E}" destId="{03DA7A50-E509-4609-B62B-1C9F0090FC5D}" srcOrd="1" destOrd="0" presId="urn:microsoft.com/office/officeart/2005/8/layout/orgChart1"/>
    <dgm:cxn modelId="{35374C5C-0FEA-4388-8847-F9DCE7D675B8}" type="presParOf" srcId="{03DA7A50-E509-4609-B62B-1C9F0090FC5D}" destId="{10D259F6-9137-45E0-8757-F88ACB9A5C3E}" srcOrd="0" destOrd="0" presId="urn:microsoft.com/office/officeart/2005/8/layout/orgChart1"/>
    <dgm:cxn modelId="{F5764348-5BE7-4C0D-88C2-027BB3B7E990}" type="presParOf" srcId="{03DA7A50-E509-4609-B62B-1C9F0090FC5D}" destId="{107DA172-58AD-4BA3-A434-61202D358B1A}" srcOrd="1" destOrd="0" presId="urn:microsoft.com/office/officeart/2005/8/layout/orgChart1"/>
    <dgm:cxn modelId="{7833DAB6-4B5B-44AA-9125-839A162AAB01}" type="presParOf" srcId="{107DA172-58AD-4BA3-A434-61202D358B1A}" destId="{0CE0B38A-AD44-4E2A-B08B-33B80F38C492}" srcOrd="0" destOrd="0" presId="urn:microsoft.com/office/officeart/2005/8/layout/orgChart1"/>
    <dgm:cxn modelId="{69B98A21-B33B-4DCC-8A6E-032824D41948}" type="presParOf" srcId="{0CE0B38A-AD44-4E2A-B08B-33B80F38C492}" destId="{CF7C0E5E-1DBE-4BAA-AB9E-DBAC1430490B}" srcOrd="0" destOrd="0" presId="urn:microsoft.com/office/officeart/2005/8/layout/orgChart1"/>
    <dgm:cxn modelId="{97928BAC-AA75-4B86-B5F6-77CC236323BE}" type="presParOf" srcId="{0CE0B38A-AD44-4E2A-B08B-33B80F38C492}" destId="{E514CEC7-638A-4913-9DB3-828E66950A46}" srcOrd="1" destOrd="0" presId="urn:microsoft.com/office/officeart/2005/8/layout/orgChart1"/>
    <dgm:cxn modelId="{12F01F62-4E3A-48A2-A080-827D6F074063}" type="presParOf" srcId="{107DA172-58AD-4BA3-A434-61202D358B1A}" destId="{C9596FF4-E0FD-47A2-BE41-F492D4DB6E35}" srcOrd="1" destOrd="0" presId="urn:microsoft.com/office/officeart/2005/8/layout/orgChart1"/>
    <dgm:cxn modelId="{098089C9-4B29-4578-AD2C-2DEEFC5AB519}" type="presParOf" srcId="{107DA172-58AD-4BA3-A434-61202D358B1A}" destId="{CE009A90-B4D5-419A-837B-7498E1011211}" srcOrd="2" destOrd="0" presId="urn:microsoft.com/office/officeart/2005/8/layout/orgChart1"/>
    <dgm:cxn modelId="{0DFDD91C-95F7-48D4-8986-FCD2E62127A4}" type="presParOf" srcId="{03DA7A50-E509-4609-B62B-1C9F0090FC5D}" destId="{1325675E-22B6-4C61-9083-3A3913DB3157}" srcOrd="2" destOrd="0" presId="urn:microsoft.com/office/officeart/2005/8/layout/orgChart1"/>
    <dgm:cxn modelId="{45D1621D-3619-4DD6-B4B0-DE247CAF04F4}" type="presParOf" srcId="{03DA7A50-E509-4609-B62B-1C9F0090FC5D}" destId="{DDA7E7A1-5288-4A70-B290-A9A0847F8B9B}" srcOrd="3" destOrd="0" presId="urn:microsoft.com/office/officeart/2005/8/layout/orgChart1"/>
    <dgm:cxn modelId="{DBFFE987-BB58-44CD-8011-97A04558EAD9}" type="presParOf" srcId="{DDA7E7A1-5288-4A70-B290-A9A0847F8B9B}" destId="{B75C8671-881F-4414-9D09-C2F504CF89D8}" srcOrd="0" destOrd="0" presId="urn:microsoft.com/office/officeart/2005/8/layout/orgChart1"/>
    <dgm:cxn modelId="{8E53D764-FCC3-4F57-8767-198D1810799D}" type="presParOf" srcId="{B75C8671-881F-4414-9D09-C2F504CF89D8}" destId="{DDF95FC0-FCC2-4E38-B6D3-8E0A9FB2D62F}" srcOrd="0" destOrd="0" presId="urn:microsoft.com/office/officeart/2005/8/layout/orgChart1"/>
    <dgm:cxn modelId="{7CA0C662-B9F5-4F5C-A1EB-4AE14512CF27}" type="presParOf" srcId="{B75C8671-881F-4414-9D09-C2F504CF89D8}" destId="{9C55D853-7A7F-4B1C-87E5-D0BFD982ECD1}" srcOrd="1" destOrd="0" presId="urn:microsoft.com/office/officeart/2005/8/layout/orgChart1"/>
    <dgm:cxn modelId="{383C2780-EDB5-457B-8383-D84620DCE860}" type="presParOf" srcId="{DDA7E7A1-5288-4A70-B290-A9A0847F8B9B}" destId="{1D50155E-91A6-4F17-A600-A12AC929FC32}" srcOrd="1" destOrd="0" presId="urn:microsoft.com/office/officeart/2005/8/layout/orgChart1"/>
    <dgm:cxn modelId="{DFD46276-134D-48AD-A491-9A2D4B22A5DB}" type="presParOf" srcId="{DDA7E7A1-5288-4A70-B290-A9A0847F8B9B}" destId="{82F3B9B5-22C0-4C8B-8917-68482CEF11DF}" srcOrd="2" destOrd="0" presId="urn:microsoft.com/office/officeart/2005/8/layout/orgChart1"/>
    <dgm:cxn modelId="{8335A0BA-AF34-4D0E-8E32-298F2C3341F1}" type="presParOf" srcId="{03DA7A50-E509-4609-B62B-1C9F0090FC5D}" destId="{4DFEBE84-C4E5-4BAC-97D7-A8AA517E68AF}" srcOrd="4" destOrd="0" presId="urn:microsoft.com/office/officeart/2005/8/layout/orgChart1"/>
    <dgm:cxn modelId="{6AA9E17B-860B-4DC6-A8C5-F34C396CD1E8}" type="presParOf" srcId="{03DA7A50-E509-4609-B62B-1C9F0090FC5D}" destId="{63382A87-A4A1-43C3-8AEC-328EA2FEA2F4}" srcOrd="5" destOrd="0" presId="urn:microsoft.com/office/officeart/2005/8/layout/orgChart1"/>
    <dgm:cxn modelId="{6615DDDD-76F2-4E7C-9C67-8FD2DCC160D3}" type="presParOf" srcId="{63382A87-A4A1-43C3-8AEC-328EA2FEA2F4}" destId="{F3DBDD58-7CF2-4B47-8130-09FED837522A}" srcOrd="0" destOrd="0" presId="urn:microsoft.com/office/officeart/2005/8/layout/orgChart1"/>
    <dgm:cxn modelId="{2D26246E-2D87-45A3-8488-DBF2BBBDD438}" type="presParOf" srcId="{F3DBDD58-7CF2-4B47-8130-09FED837522A}" destId="{C57D3770-181A-4BBE-AB82-C8D9EC15E24D}" srcOrd="0" destOrd="0" presId="urn:microsoft.com/office/officeart/2005/8/layout/orgChart1"/>
    <dgm:cxn modelId="{1DF659C6-E16E-4517-A788-E029282031BD}" type="presParOf" srcId="{F3DBDD58-7CF2-4B47-8130-09FED837522A}" destId="{DA2B4676-4F59-495E-AA99-DD7556E4EE0F}" srcOrd="1" destOrd="0" presId="urn:microsoft.com/office/officeart/2005/8/layout/orgChart1"/>
    <dgm:cxn modelId="{6FC568D2-CB93-487B-B939-2AD61414832E}" type="presParOf" srcId="{63382A87-A4A1-43C3-8AEC-328EA2FEA2F4}" destId="{CC06A5F4-F513-4CA8-9BD6-25B32779D123}" srcOrd="1" destOrd="0" presId="urn:microsoft.com/office/officeart/2005/8/layout/orgChart1"/>
    <dgm:cxn modelId="{661C9996-788B-4281-839A-AEEBF1A4A6E5}" type="presParOf" srcId="{63382A87-A4A1-43C3-8AEC-328EA2FEA2F4}" destId="{1A7D35FB-AF71-4C82-B243-08162B5A94DD}" srcOrd="2" destOrd="0" presId="urn:microsoft.com/office/officeart/2005/8/layout/orgChart1"/>
    <dgm:cxn modelId="{C79E0717-528A-4713-8B52-CCD80E2F9DA6}" type="presParOf" srcId="{03DA7A50-E509-4609-B62B-1C9F0090FC5D}" destId="{73BF0CE5-392A-4D53-9B91-40BF0DD9161E}" srcOrd="6" destOrd="0" presId="urn:microsoft.com/office/officeart/2005/8/layout/orgChart1"/>
    <dgm:cxn modelId="{28FB56E2-5701-4ED9-9255-98F3BB25E3F8}" type="presParOf" srcId="{03DA7A50-E509-4609-B62B-1C9F0090FC5D}" destId="{371FE7F9-035C-48A2-A9EA-67B19F70669A}" srcOrd="7" destOrd="0" presId="urn:microsoft.com/office/officeart/2005/8/layout/orgChart1"/>
    <dgm:cxn modelId="{9DE8D7A8-926C-4922-AF23-54E2774DA875}" type="presParOf" srcId="{371FE7F9-035C-48A2-A9EA-67B19F70669A}" destId="{75A86912-D42C-47DC-A039-2D62CB01F7CD}" srcOrd="0" destOrd="0" presId="urn:microsoft.com/office/officeart/2005/8/layout/orgChart1"/>
    <dgm:cxn modelId="{9408E2FF-0345-4DE5-A515-B248A8D39659}" type="presParOf" srcId="{75A86912-D42C-47DC-A039-2D62CB01F7CD}" destId="{5F6329D2-6CB7-4DCC-ABF1-F0F9A3D98A96}" srcOrd="0" destOrd="0" presId="urn:microsoft.com/office/officeart/2005/8/layout/orgChart1"/>
    <dgm:cxn modelId="{862D61B6-1DB1-40FA-940B-E1C65E6551F5}" type="presParOf" srcId="{75A86912-D42C-47DC-A039-2D62CB01F7CD}" destId="{3C7F413F-92E3-4694-827C-07A06A51633D}" srcOrd="1" destOrd="0" presId="urn:microsoft.com/office/officeart/2005/8/layout/orgChart1"/>
    <dgm:cxn modelId="{E72D0DB3-F5FC-4D09-811E-DC583844DEC3}" type="presParOf" srcId="{371FE7F9-035C-48A2-A9EA-67B19F70669A}" destId="{8169FEAE-34FA-40F7-A821-2B9F9E6FD9B9}" srcOrd="1" destOrd="0" presId="urn:microsoft.com/office/officeart/2005/8/layout/orgChart1"/>
    <dgm:cxn modelId="{877C4FD2-EE76-4D74-A309-4FCF5B4E51E2}" type="presParOf" srcId="{371FE7F9-035C-48A2-A9EA-67B19F70669A}" destId="{229A7F9C-4790-4924-82EA-EB7DF38C864C}" srcOrd="2" destOrd="0" presId="urn:microsoft.com/office/officeart/2005/8/layout/orgChart1"/>
    <dgm:cxn modelId="{BB92780B-1027-43B7-823F-487462E74438}" type="presParOf" srcId="{03DA7A50-E509-4609-B62B-1C9F0090FC5D}" destId="{E44CABDC-2D04-46BE-A660-A9C73F80E357}" srcOrd="8" destOrd="0" presId="urn:microsoft.com/office/officeart/2005/8/layout/orgChart1"/>
    <dgm:cxn modelId="{371BBD22-2B0D-4081-8A21-FB5D88C2A1AF}" type="presParOf" srcId="{03DA7A50-E509-4609-B62B-1C9F0090FC5D}" destId="{1CA06FAC-EE8D-46A5-BA92-20B088D5B9BA}" srcOrd="9" destOrd="0" presId="urn:microsoft.com/office/officeart/2005/8/layout/orgChart1"/>
    <dgm:cxn modelId="{1E1A0D77-275A-4A61-8766-3A70C8916831}" type="presParOf" srcId="{1CA06FAC-EE8D-46A5-BA92-20B088D5B9BA}" destId="{34635CB0-8027-4F2E-8620-C4A29BF1A67D}" srcOrd="0" destOrd="0" presId="urn:microsoft.com/office/officeart/2005/8/layout/orgChart1"/>
    <dgm:cxn modelId="{270FF69D-C2F4-473E-BF35-8DE8AEBCC729}" type="presParOf" srcId="{34635CB0-8027-4F2E-8620-C4A29BF1A67D}" destId="{232EC85C-31D6-41E5-B1F9-90B5FEC8B036}" srcOrd="0" destOrd="0" presId="urn:microsoft.com/office/officeart/2005/8/layout/orgChart1"/>
    <dgm:cxn modelId="{4168EDAB-E43A-4A5B-88CA-263A06DA86D7}" type="presParOf" srcId="{34635CB0-8027-4F2E-8620-C4A29BF1A67D}" destId="{ABB14435-6A41-4063-8A9D-A2618383F5EC}" srcOrd="1" destOrd="0" presId="urn:microsoft.com/office/officeart/2005/8/layout/orgChart1"/>
    <dgm:cxn modelId="{482C3FD2-7941-4206-9479-FE79A91C1004}" type="presParOf" srcId="{1CA06FAC-EE8D-46A5-BA92-20B088D5B9BA}" destId="{CFDE2FFB-1F74-4001-98F3-A52CBD20C61D}" srcOrd="1" destOrd="0" presId="urn:microsoft.com/office/officeart/2005/8/layout/orgChart1"/>
    <dgm:cxn modelId="{D6E7579D-2AEA-4E14-B86D-5B96C7887E6B}" type="presParOf" srcId="{1CA06FAC-EE8D-46A5-BA92-20B088D5B9BA}" destId="{FF0C6672-48B2-4879-B548-649817A29AF5}" srcOrd="2" destOrd="0" presId="urn:microsoft.com/office/officeart/2005/8/layout/orgChart1"/>
    <dgm:cxn modelId="{87AB859A-61FB-4CFD-865E-37CC4350BB97}" type="presParOf" srcId="{4D9972C2-4863-4689-B83C-910CFAE9397E}" destId="{04F35761-4184-453F-8D61-67753707054B}" srcOrd="2" destOrd="0" presId="urn:microsoft.com/office/officeart/2005/8/layout/orgChart1"/>
  </dgm:cxnLst>
  <dgm:bg>
    <a:pattFill prst="pct5">
      <a:fgClr>
        <a:schemeClr val="accent1"/>
      </a:fgClr>
      <a:bgClr>
        <a:schemeClr val="bg1"/>
      </a:bgClr>
    </a:patt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46BBF8-1A1B-4E2F-9D7F-26F1A4655D3F}">
      <dsp:nvSpPr>
        <dsp:cNvPr id="0" name=""/>
        <dsp:cNvSpPr/>
      </dsp:nvSpPr>
      <dsp:spPr>
        <a:xfrm>
          <a:off x="4545605" y="175873"/>
          <a:ext cx="4055823" cy="812861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/>
              <a:solidFill>
                <a:schemeClr val="accent3"/>
              </a:solidFill>
              <a:effectLst/>
            </a:rPr>
            <a:t>Детские дошкольные учреждения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rPr>
            <a:t>648,0 млн. рублей </a:t>
          </a:r>
          <a:endParaRPr lang="ru-RU" sz="1400" kern="12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585286" y="215554"/>
        <a:ext cx="3976461" cy="733499"/>
      </dsp:txXfrm>
    </dsp:sp>
    <dsp:sp modelId="{903CC202-C222-417A-B177-90BE5D245BC1}">
      <dsp:nvSpPr>
        <dsp:cNvPr id="0" name=""/>
        <dsp:cNvSpPr/>
      </dsp:nvSpPr>
      <dsp:spPr>
        <a:xfrm>
          <a:off x="16864" y="146999"/>
          <a:ext cx="4216523" cy="831108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/>
              <a:solidFill>
                <a:schemeClr val="accent3"/>
              </a:solidFill>
              <a:effectLst/>
            </a:rPr>
            <a:t>Общеобразовательные учреждения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rPr>
            <a:t>786,9 млн. рублей</a:t>
          </a:r>
          <a:endParaRPr lang="ru-RU" sz="1400" kern="12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7435" y="187570"/>
        <a:ext cx="4135381" cy="749966"/>
      </dsp:txXfrm>
    </dsp:sp>
    <dsp:sp modelId="{1E905C69-31F4-414B-9337-1E9631A28603}">
      <dsp:nvSpPr>
        <dsp:cNvPr id="0" name=""/>
        <dsp:cNvSpPr/>
      </dsp:nvSpPr>
      <dsp:spPr>
        <a:xfrm>
          <a:off x="4480265" y="1134333"/>
          <a:ext cx="4053351" cy="762865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/>
              <a:solidFill>
                <a:schemeClr val="accent3"/>
              </a:solidFill>
              <a:effectLst/>
            </a:rPr>
            <a:t>Учреждения молодежной политики и оздоровление детей 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rPr>
            <a:t>13,1 млн. рублей</a:t>
          </a:r>
          <a:endParaRPr lang="ru-RU" sz="1400" kern="12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517505" y="1171573"/>
        <a:ext cx="3978871" cy="688385"/>
      </dsp:txXfrm>
    </dsp:sp>
    <dsp:sp modelId="{66C058AB-FE02-4268-8F07-EA8F14225F49}">
      <dsp:nvSpPr>
        <dsp:cNvPr id="0" name=""/>
        <dsp:cNvSpPr/>
      </dsp:nvSpPr>
      <dsp:spPr>
        <a:xfrm>
          <a:off x="2213423" y="1976494"/>
          <a:ext cx="3927439" cy="1100472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/>
              <a:solidFill>
                <a:schemeClr val="accent3"/>
              </a:solidFill>
              <a:effectLst/>
            </a:rPr>
            <a:t>Прочие учреждения в области образования и программные мероприятия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rPr>
            <a:t>134,6 млн. рублей</a:t>
          </a:r>
          <a:endParaRPr lang="ru-RU" sz="1400" kern="12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267144" y="2030215"/>
        <a:ext cx="3819997" cy="9930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66BEB5-48B8-4EC4-A6E3-4D71F0AC9004}">
      <dsp:nvSpPr>
        <dsp:cNvPr id="0" name=""/>
        <dsp:cNvSpPr/>
      </dsp:nvSpPr>
      <dsp:spPr>
        <a:xfrm>
          <a:off x="1041621" y="709507"/>
          <a:ext cx="2388218" cy="1976519"/>
        </a:xfrm>
        <a:prstGeom prst="ellipse">
          <a:avLst/>
        </a:prstGeom>
        <a:solidFill>
          <a:srgbClr val="0070C0">
            <a:alpha val="5000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Содержание управления ГО ЧС, Аварийно-спасательного отряда, ЕДДС -  25,5 млн.рублей</a:t>
          </a:r>
          <a:endParaRPr lang="ru-RU" sz="1200" b="1" kern="1200" dirty="0">
            <a:solidFill>
              <a:schemeClr val="accent2">
                <a:lumMod val="60000"/>
                <a:lumOff val="40000"/>
              </a:schemeClr>
            </a:solidFill>
          </a:endParaRPr>
        </a:p>
      </dsp:txBody>
      <dsp:txXfrm>
        <a:off x="1375111" y="942581"/>
        <a:ext cx="1376990" cy="1510371"/>
      </dsp:txXfrm>
    </dsp:sp>
    <dsp:sp modelId="{32F1592D-4133-4D35-A642-0CFC557B300B}">
      <dsp:nvSpPr>
        <dsp:cNvPr id="0" name=""/>
        <dsp:cNvSpPr/>
      </dsp:nvSpPr>
      <dsp:spPr>
        <a:xfrm>
          <a:off x="3286162" y="663856"/>
          <a:ext cx="2461900" cy="2120520"/>
        </a:xfrm>
        <a:prstGeom prst="ellipse">
          <a:avLst/>
        </a:prstGeom>
        <a:solidFill>
          <a:srgbClr val="0070C0">
            <a:alpha val="5000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Программные мероприятия 0,8</a:t>
          </a:r>
          <a:r>
            <a:rPr lang="ru-RU" sz="1600" b="1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       млн.рублей</a:t>
          </a:r>
          <a:endParaRPr lang="ru-RU" sz="1600" b="1" kern="1200" dirty="0">
            <a:solidFill>
              <a:schemeClr val="accent2">
                <a:lumMod val="60000"/>
                <a:lumOff val="40000"/>
              </a:schemeClr>
            </a:solidFill>
          </a:endParaRPr>
        </a:p>
      </dsp:txBody>
      <dsp:txXfrm>
        <a:off x="3984809" y="913911"/>
        <a:ext cx="1419473" cy="16204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198062-8148-4BE9-99E7-0DB0D887CD15}">
      <dsp:nvSpPr>
        <dsp:cNvPr id="0" name=""/>
        <dsp:cNvSpPr/>
      </dsp:nvSpPr>
      <dsp:spPr>
        <a:xfrm>
          <a:off x="2676628" y="2096210"/>
          <a:ext cx="3577758" cy="29218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7122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960" b="1" i="0" kern="1200" cap="all" spc="0" baseline="0" dirty="0" smtClean="0">
              <a:ln w="9000" cmpd="sng">
                <a:prstDash val="solid"/>
              </a:ln>
              <a:solidFill>
                <a:schemeClr val="tx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Расходы  на национальную экономику               в 2020 году</a:t>
          </a:r>
        </a:p>
        <a:p>
          <a:pPr lvl="0" algn="ctr" defTabSz="87122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960" b="1" i="0" kern="1200" cap="all" spc="0" baseline="0" dirty="0" smtClean="0">
              <a:ln w="9000" cmpd="sng">
                <a:prstDash val="solid"/>
              </a:ln>
              <a:solidFill>
                <a:schemeClr val="tx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 42,4 млн. рублей</a:t>
          </a:r>
          <a:endParaRPr lang="ru-RU" sz="1960" b="1" i="0" kern="1200" cap="all" spc="0" baseline="0" dirty="0">
            <a:ln w="9000" cmpd="sng">
              <a:prstDash val="solid"/>
            </a:ln>
            <a:solidFill>
              <a:schemeClr val="tx1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  <a:reflection blurRad="12700" stA="28000" endPos="45000" dist="1000" dir="5400000" sy="-100000" algn="bl" rotWithShape="0"/>
            </a:effectLst>
          </a:endParaRPr>
        </a:p>
      </dsp:txBody>
      <dsp:txXfrm>
        <a:off x="3200579" y="2524102"/>
        <a:ext cx="2529856" cy="2066045"/>
      </dsp:txXfrm>
    </dsp:sp>
    <dsp:sp modelId="{A21492CD-2DEA-4461-8E4B-6275999EEEC4}">
      <dsp:nvSpPr>
        <dsp:cNvPr id="0" name=""/>
        <dsp:cNvSpPr/>
      </dsp:nvSpPr>
      <dsp:spPr>
        <a:xfrm rot="10797329">
          <a:off x="946591" y="3263120"/>
          <a:ext cx="1236322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D9056F-555A-4FAD-9720-4F9C8B1CE4EF}">
      <dsp:nvSpPr>
        <dsp:cNvPr id="0" name=""/>
        <dsp:cNvSpPr/>
      </dsp:nvSpPr>
      <dsp:spPr>
        <a:xfrm>
          <a:off x="107497" y="2348874"/>
          <a:ext cx="2521707" cy="24213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 smtClean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178415" y="2419792"/>
        <a:ext cx="2379871" cy="2279477"/>
      </dsp:txXfrm>
    </dsp:sp>
    <dsp:sp modelId="{9C73B7D1-82F6-4FCD-837B-B5307F9A4F16}">
      <dsp:nvSpPr>
        <dsp:cNvPr id="0" name=""/>
        <dsp:cNvSpPr/>
      </dsp:nvSpPr>
      <dsp:spPr>
        <a:xfrm rot="8146160">
          <a:off x="2268438" y="5178516"/>
          <a:ext cx="1273480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3860"/>
            <a:satOff val="-100"/>
            <a:lumOff val="286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561194-650C-4642-A5D0-6FAD6D61A9BE}">
      <dsp:nvSpPr>
        <dsp:cNvPr id="0" name=""/>
        <dsp:cNvSpPr/>
      </dsp:nvSpPr>
      <dsp:spPr>
        <a:xfrm>
          <a:off x="683569" y="4869163"/>
          <a:ext cx="2951666" cy="18659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738219" y="4923813"/>
        <a:ext cx="2842366" cy="1756604"/>
      </dsp:txXfrm>
    </dsp:sp>
    <dsp:sp modelId="{1DAD3DF3-A6A9-4862-9B90-A722B6E3A910}">
      <dsp:nvSpPr>
        <dsp:cNvPr id="0" name=""/>
        <dsp:cNvSpPr/>
      </dsp:nvSpPr>
      <dsp:spPr>
        <a:xfrm rot="13509789">
          <a:off x="2380354" y="1457824"/>
          <a:ext cx="1637683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7720"/>
            <a:satOff val="-200"/>
            <a:lumOff val="572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7D7572-0993-4C74-9BF4-AD21641E1E78}">
      <dsp:nvSpPr>
        <dsp:cNvPr id="0" name=""/>
        <dsp:cNvSpPr/>
      </dsp:nvSpPr>
      <dsp:spPr>
        <a:xfrm>
          <a:off x="179513" y="188643"/>
          <a:ext cx="3168486" cy="1302600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7742"/>
            <a:satOff val="431"/>
            <a:lumOff val="6751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0541" cmpd="sng">
                <a:prstDash val="solid"/>
              </a:ln>
              <a:solidFill>
                <a:schemeClr val="tx1"/>
              </a:solidFill>
              <a:effectLst/>
              <a:latin typeface="Palatino Linotype" panose="02040502050505030304" pitchFamily="18" charset="0"/>
            </a:rPr>
            <a:t>Содержание МКУ ИКЦ «Темрюкский» – 4,2 млн. рублей</a:t>
          </a:r>
          <a:endParaRPr lang="ru-RU" sz="1600" b="1" kern="1200" cap="none" spc="0" dirty="0">
            <a:ln w="10541" cmpd="sng">
              <a:prstDash val="solid"/>
            </a:ln>
            <a:solidFill>
              <a:schemeClr val="tx1"/>
            </a:solidFill>
            <a:effectLst/>
            <a:latin typeface="Palatino Linotype" panose="02040502050505030304" pitchFamily="18" charset="0"/>
          </a:endParaRPr>
        </a:p>
      </dsp:txBody>
      <dsp:txXfrm>
        <a:off x="217665" y="226795"/>
        <a:ext cx="3092182" cy="1226296"/>
      </dsp:txXfrm>
    </dsp:sp>
    <dsp:sp modelId="{BAB2CBF2-C2F5-4374-BD1B-11B5B63C0369}">
      <dsp:nvSpPr>
        <dsp:cNvPr id="0" name=""/>
        <dsp:cNvSpPr/>
      </dsp:nvSpPr>
      <dsp:spPr>
        <a:xfrm rot="16065906">
          <a:off x="3826864" y="1334316"/>
          <a:ext cx="1068383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11579"/>
            <a:satOff val="-301"/>
            <a:lumOff val="858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385997-64D2-41D0-94E2-7C2493BC35EA}">
      <dsp:nvSpPr>
        <dsp:cNvPr id="0" name=""/>
        <dsp:cNvSpPr/>
      </dsp:nvSpPr>
      <dsp:spPr>
        <a:xfrm>
          <a:off x="3419870" y="332667"/>
          <a:ext cx="1889126" cy="1269158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11613"/>
            <a:satOff val="646"/>
            <a:lumOff val="10126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10541" cmpd="sng">
                <a:prstDash val="solid"/>
              </a:ln>
              <a:solidFill>
                <a:schemeClr val="tx1"/>
              </a:solidFill>
              <a:effectLst/>
              <a:latin typeface="Palatino Linotype" panose="02040502050505030304" pitchFamily="18" charset="0"/>
            </a:rPr>
            <a:t>Программные мероприятия –  26,5 млн. рублей</a:t>
          </a:r>
          <a:endParaRPr lang="ru-RU" sz="1400" b="1" kern="1200" cap="none" spc="0" dirty="0">
            <a:ln w="10541" cmpd="sng">
              <a:prstDash val="solid"/>
            </a:ln>
            <a:solidFill>
              <a:schemeClr val="tx1"/>
            </a:solidFill>
            <a:effectLst/>
            <a:latin typeface="Palatino Linotype" panose="02040502050505030304" pitchFamily="18" charset="0"/>
          </a:endParaRPr>
        </a:p>
      </dsp:txBody>
      <dsp:txXfrm>
        <a:off x="3457042" y="369839"/>
        <a:ext cx="1814782" cy="1194814"/>
      </dsp:txXfrm>
    </dsp:sp>
    <dsp:sp modelId="{EB713533-6A32-4A5F-8517-490E1C13A075}">
      <dsp:nvSpPr>
        <dsp:cNvPr id="0" name=""/>
        <dsp:cNvSpPr/>
      </dsp:nvSpPr>
      <dsp:spPr>
        <a:xfrm rot="2602568">
          <a:off x="5737521" y="5492699"/>
          <a:ext cx="1539147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15439"/>
            <a:satOff val="-401"/>
            <a:lumOff val="1144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70E7B1-3B00-41CC-A87C-D9F971623DE0}">
      <dsp:nvSpPr>
        <dsp:cNvPr id="0" name=""/>
        <dsp:cNvSpPr/>
      </dsp:nvSpPr>
      <dsp:spPr>
        <a:xfrm>
          <a:off x="5364083" y="4869157"/>
          <a:ext cx="2910117" cy="18236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5417496" y="4922570"/>
        <a:ext cx="2803291" cy="1716840"/>
      </dsp:txXfrm>
    </dsp:sp>
    <dsp:sp modelId="{B207CBE2-C08B-4302-9A9C-824268D79A59}">
      <dsp:nvSpPr>
        <dsp:cNvPr id="0" name=""/>
        <dsp:cNvSpPr/>
      </dsp:nvSpPr>
      <dsp:spPr>
        <a:xfrm rot="18910806">
          <a:off x="4918045" y="1509687"/>
          <a:ext cx="1571950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19299"/>
            <a:satOff val="-501"/>
            <a:lumOff val="1430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1CDA0B-7DCB-46E8-8076-F94118870FA9}">
      <dsp:nvSpPr>
        <dsp:cNvPr id="0" name=""/>
        <dsp:cNvSpPr/>
      </dsp:nvSpPr>
      <dsp:spPr>
        <a:xfrm>
          <a:off x="5392509" y="260643"/>
          <a:ext cx="3571983" cy="1200979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19354"/>
            <a:satOff val="1077"/>
            <a:lumOff val="1687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0541" cmpd="sng">
                <a:prstDash val="solid"/>
              </a:ln>
              <a:solidFill>
                <a:schemeClr val="tx1"/>
              </a:solidFill>
              <a:effectLst/>
              <a:latin typeface="Palatino Linotype" panose="02040502050505030304" pitchFamily="18" charset="0"/>
            </a:rPr>
            <a:t>Содержание МКУ «Архитектурный центр» -         11,7 млн. рублей </a:t>
          </a:r>
        </a:p>
      </dsp:txBody>
      <dsp:txXfrm>
        <a:off x="5427684" y="295818"/>
        <a:ext cx="3501633" cy="1130629"/>
      </dsp:txXfrm>
    </dsp:sp>
    <dsp:sp modelId="{C8FC9734-98E0-4C1B-BA1E-886501D24F04}">
      <dsp:nvSpPr>
        <dsp:cNvPr id="0" name=""/>
        <dsp:cNvSpPr/>
      </dsp:nvSpPr>
      <dsp:spPr>
        <a:xfrm rot="21460944">
          <a:off x="6937349" y="3098941"/>
          <a:ext cx="1348268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23159"/>
            <a:satOff val="-601"/>
            <a:lumOff val="1716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7E6C2E-B9B3-4211-976E-480B48D266B1}">
      <dsp:nvSpPr>
        <dsp:cNvPr id="0" name=""/>
        <dsp:cNvSpPr/>
      </dsp:nvSpPr>
      <dsp:spPr>
        <a:xfrm>
          <a:off x="6372198" y="2132862"/>
          <a:ext cx="2611135" cy="25885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6448013" y="2208677"/>
        <a:ext cx="2459505" cy="24368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CABDC-2D04-46BE-A660-A9C73F80E357}">
      <dsp:nvSpPr>
        <dsp:cNvPr id="0" name=""/>
        <dsp:cNvSpPr/>
      </dsp:nvSpPr>
      <dsp:spPr>
        <a:xfrm>
          <a:off x="4090640" y="1817308"/>
          <a:ext cx="3414871" cy="1781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3659"/>
              </a:lnTo>
              <a:lnTo>
                <a:pt x="3414871" y="1633659"/>
              </a:lnTo>
              <a:lnTo>
                <a:pt x="3414871" y="1781226"/>
              </a:lnTo>
            </a:path>
          </a:pathLst>
        </a:custGeom>
        <a:noFill/>
        <a:ln w="425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BF0CE5-392A-4D53-9B91-40BF0DD9161E}">
      <dsp:nvSpPr>
        <dsp:cNvPr id="0" name=""/>
        <dsp:cNvSpPr/>
      </dsp:nvSpPr>
      <dsp:spPr>
        <a:xfrm>
          <a:off x="4090640" y="1817308"/>
          <a:ext cx="1714343" cy="1781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3659"/>
              </a:lnTo>
              <a:lnTo>
                <a:pt x="1714343" y="1633659"/>
              </a:lnTo>
              <a:lnTo>
                <a:pt x="1714343" y="1781226"/>
              </a:lnTo>
            </a:path>
          </a:pathLst>
        </a:custGeom>
        <a:noFill/>
        <a:ln w="425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FEBE84-C4E5-4BAC-97D7-A8AA517E68AF}">
      <dsp:nvSpPr>
        <dsp:cNvPr id="0" name=""/>
        <dsp:cNvSpPr/>
      </dsp:nvSpPr>
      <dsp:spPr>
        <a:xfrm>
          <a:off x="4044920" y="1817308"/>
          <a:ext cx="91440" cy="17812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33659"/>
              </a:lnTo>
              <a:lnTo>
                <a:pt x="59535" y="1633659"/>
              </a:lnTo>
              <a:lnTo>
                <a:pt x="59535" y="1781226"/>
              </a:lnTo>
            </a:path>
          </a:pathLst>
        </a:custGeom>
        <a:noFill/>
        <a:ln w="425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25675E-22B6-4C61-9083-3A3913DB3157}">
      <dsp:nvSpPr>
        <dsp:cNvPr id="0" name=""/>
        <dsp:cNvSpPr/>
      </dsp:nvSpPr>
      <dsp:spPr>
        <a:xfrm>
          <a:off x="2403927" y="1817308"/>
          <a:ext cx="1686713" cy="1781226"/>
        </a:xfrm>
        <a:custGeom>
          <a:avLst/>
          <a:gdLst/>
          <a:ahLst/>
          <a:cxnLst/>
          <a:rect l="0" t="0" r="0" b="0"/>
          <a:pathLst>
            <a:path>
              <a:moveTo>
                <a:pt x="1686713" y="0"/>
              </a:moveTo>
              <a:lnTo>
                <a:pt x="1686713" y="1633659"/>
              </a:lnTo>
              <a:lnTo>
                <a:pt x="0" y="1633659"/>
              </a:lnTo>
              <a:lnTo>
                <a:pt x="0" y="1781226"/>
              </a:lnTo>
            </a:path>
          </a:pathLst>
        </a:custGeom>
        <a:noFill/>
        <a:ln w="425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259F6-9137-45E0-8757-F88ACB9A5C3E}">
      <dsp:nvSpPr>
        <dsp:cNvPr id="0" name=""/>
        <dsp:cNvSpPr/>
      </dsp:nvSpPr>
      <dsp:spPr>
        <a:xfrm>
          <a:off x="703399" y="1817308"/>
          <a:ext cx="3387241" cy="1781226"/>
        </a:xfrm>
        <a:custGeom>
          <a:avLst/>
          <a:gdLst/>
          <a:ahLst/>
          <a:cxnLst/>
          <a:rect l="0" t="0" r="0" b="0"/>
          <a:pathLst>
            <a:path>
              <a:moveTo>
                <a:pt x="3387241" y="0"/>
              </a:moveTo>
              <a:lnTo>
                <a:pt x="3387241" y="1633659"/>
              </a:lnTo>
              <a:lnTo>
                <a:pt x="0" y="1633659"/>
              </a:lnTo>
              <a:lnTo>
                <a:pt x="0" y="1781226"/>
              </a:lnTo>
            </a:path>
          </a:pathLst>
        </a:custGeom>
        <a:noFill/>
        <a:ln w="425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EC1087-07A3-4EBE-B57B-36D070BB9C91}">
      <dsp:nvSpPr>
        <dsp:cNvPr id="0" name=""/>
        <dsp:cNvSpPr/>
      </dsp:nvSpPr>
      <dsp:spPr>
        <a:xfrm>
          <a:off x="2406056" y="196781"/>
          <a:ext cx="3369168" cy="16205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Направлено на содержание аппарата управления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156,9 млн. рублей</a:t>
          </a:r>
          <a:endParaRPr lang="ru-RU" sz="1600" kern="1200" dirty="0"/>
        </a:p>
      </dsp:txBody>
      <dsp:txXfrm>
        <a:off x="2406056" y="196781"/>
        <a:ext cx="3369168" cy="1620526"/>
      </dsp:txXfrm>
    </dsp:sp>
    <dsp:sp modelId="{CF7C0E5E-1DBE-4BAA-AB9E-DBAC1430490B}">
      <dsp:nvSpPr>
        <dsp:cNvPr id="0" name=""/>
        <dsp:cNvSpPr/>
      </dsp:nvSpPr>
      <dsp:spPr>
        <a:xfrm>
          <a:off x="701" y="3598534"/>
          <a:ext cx="1405395" cy="11273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Аппарат администрации</a:t>
          </a:r>
          <a:endParaRPr lang="ru-RU" sz="1400" kern="1200" dirty="0"/>
        </a:p>
      </dsp:txBody>
      <dsp:txXfrm>
        <a:off x="701" y="3598534"/>
        <a:ext cx="1405395" cy="1127302"/>
      </dsp:txXfrm>
    </dsp:sp>
    <dsp:sp modelId="{DDF95FC0-FCC2-4E38-B6D3-8E0A9FB2D62F}">
      <dsp:nvSpPr>
        <dsp:cNvPr id="0" name=""/>
        <dsp:cNvSpPr/>
      </dsp:nvSpPr>
      <dsp:spPr>
        <a:xfrm>
          <a:off x="1701229" y="3598534"/>
          <a:ext cx="1405395" cy="7026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Совет МОТР</a:t>
          </a:r>
          <a:endParaRPr lang="ru-RU" sz="1400" kern="1200" dirty="0"/>
        </a:p>
      </dsp:txBody>
      <dsp:txXfrm>
        <a:off x="1701229" y="3598534"/>
        <a:ext cx="1405395" cy="702697"/>
      </dsp:txXfrm>
    </dsp:sp>
    <dsp:sp modelId="{C57D3770-181A-4BBE-AB82-C8D9EC15E24D}">
      <dsp:nvSpPr>
        <dsp:cNvPr id="0" name=""/>
        <dsp:cNvSpPr/>
      </dsp:nvSpPr>
      <dsp:spPr>
        <a:xfrm>
          <a:off x="3401758" y="3598534"/>
          <a:ext cx="1405395" cy="9857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Контрольно-счетная палата</a:t>
          </a:r>
          <a:endParaRPr lang="ru-RU" sz="1400" kern="1200" dirty="0"/>
        </a:p>
      </dsp:txBody>
      <dsp:txXfrm>
        <a:off x="3401758" y="3598534"/>
        <a:ext cx="1405395" cy="985779"/>
      </dsp:txXfrm>
    </dsp:sp>
    <dsp:sp modelId="{5F6329D2-6CB7-4DCC-ABF1-F0F9A3D98A96}">
      <dsp:nvSpPr>
        <dsp:cNvPr id="0" name=""/>
        <dsp:cNvSpPr/>
      </dsp:nvSpPr>
      <dsp:spPr>
        <a:xfrm>
          <a:off x="5102286" y="3598534"/>
          <a:ext cx="1405395" cy="8442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Финансовое управление</a:t>
          </a:r>
          <a:endParaRPr lang="ru-RU" sz="1400" kern="1200" dirty="0"/>
        </a:p>
      </dsp:txBody>
      <dsp:txXfrm>
        <a:off x="5102286" y="3598534"/>
        <a:ext cx="1405395" cy="844242"/>
      </dsp:txXfrm>
    </dsp:sp>
    <dsp:sp modelId="{232EC85C-31D6-41E5-B1F9-90B5FEC8B036}">
      <dsp:nvSpPr>
        <dsp:cNvPr id="0" name=""/>
        <dsp:cNvSpPr/>
      </dsp:nvSpPr>
      <dsp:spPr>
        <a:xfrm>
          <a:off x="6802815" y="3598534"/>
          <a:ext cx="1405395" cy="9857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Отдел внутреннего финансового контроля</a:t>
          </a:r>
          <a:endParaRPr lang="ru-RU" sz="1400" kern="1200" dirty="0"/>
        </a:p>
      </dsp:txBody>
      <dsp:txXfrm>
        <a:off x="6802815" y="3598534"/>
        <a:ext cx="1405395" cy="985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1"/>
            <a:ext cx="4273720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31" tIns="45367" rIns="90731" bIns="45367" numCol="1" anchor="t" anchorCtr="0" compatLnSpc="1">
            <a:prstTxWarp prst="textNoShape">
              <a:avLst/>
            </a:prstTxWarp>
          </a:bodyPr>
          <a:lstStyle>
            <a:lvl1pPr defTabSz="90689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7870" y="1"/>
            <a:ext cx="4276875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31" tIns="45367" rIns="90731" bIns="45367" numCol="1" anchor="t" anchorCtr="0" compatLnSpc="1">
            <a:prstTxWarp prst="textNoShape">
              <a:avLst/>
            </a:prstTxWarp>
          </a:bodyPr>
          <a:lstStyle>
            <a:lvl1pPr algn="r" defTabSz="90689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6397562"/>
            <a:ext cx="4273720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31" tIns="45367" rIns="90731" bIns="45367" numCol="1" anchor="b" anchorCtr="0" compatLnSpc="1">
            <a:prstTxWarp prst="textNoShape">
              <a:avLst/>
            </a:prstTxWarp>
          </a:bodyPr>
          <a:lstStyle>
            <a:lvl1pPr defTabSz="90689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7870" y="6397562"/>
            <a:ext cx="4276875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31" tIns="45367" rIns="90731" bIns="45367" numCol="1" anchor="b" anchorCtr="0" compatLnSpc="1">
            <a:prstTxWarp prst="textNoShape">
              <a:avLst/>
            </a:prstTxWarp>
          </a:bodyPr>
          <a:lstStyle>
            <a:lvl1pPr algn="r" defTabSz="906890">
              <a:defRPr sz="1200">
                <a:latin typeface="Arial" charset="0"/>
              </a:defRPr>
            </a:lvl1pPr>
          </a:lstStyle>
          <a:p>
            <a:pPr>
              <a:defRPr/>
            </a:pPr>
            <a:fld id="{6B6B56E2-54B1-4BFD-A48A-D55B1145E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240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1"/>
            <a:ext cx="4273720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31" tIns="45367" rIns="90731" bIns="45367" numCol="1" anchor="t" anchorCtr="0" compatLnSpc="1">
            <a:prstTxWarp prst="textNoShape">
              <a:avLst/>
            </a:prstTxWarp>
          </a:bodyPr>
          <a:lstStyle>
            <a:lvl1pPr defTabSz="90689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87870" y="1"/>
            <a:ext cx="4276875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31" tIns="45367" rIns="90731" bIns="45367" numCol="1" anchor="t" anchorCtr="0" compatLnSpc="1">
            <a:prstTxWarp prst="textNoShape">
              <a:avLst/>
            </a:prstTxWarp>
          </a:bodyPr>
          <a:lstStyle>
            <a:lvl1pPr algn="r" defTabSz="90689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9613" y="504825"/>
            <a:ext cx="3370262" cy="2527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6001" y="3199574"/>
            <a:ext cx="7894312" cy="303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31" tIns="45367" rIns="90731" bIns="453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6397562"/>
            <a:ext cx="4273720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31" tIns="45367" rIns="90731" bIns="45367" numCol="1" anchor="b" anchorCtr="0" compatLnSpc="1">
            <a:prstTxWarp prst="textNoShape">
              <a:avLst/>
            </a:prstTxWarp>
          </a:bodyPr>
          <a:lstStyle>
            <a:lvl1pPr defTabSz="90689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7870" y="6397562"/>
            <a:ext cx="4276875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31" tIns="45367" rIns="90731" bIns="45367" numCol="1" anchor="b" anchorCtr="0" compatLnSpc="1">
            <a:prstTxWarp prst="textNoShape">
              <a:avLst/>
            </a:prstTxWarp>
          </a:bodyPr>
          <a:lstStyle>
            <a:lvl1pPr algn="r" defTabSz="906890">
              <a:defRPr sz="1200">
                <a:latin typeface="Arial" charset="0"/>
              </a:defRPr>
            </a:lvl1pPr>
          </a:lstStyle>
          <a:p>
            <a:pPr>
              <a:defRPr/>
            </a:pPr>
            <a:fld id="{7FD645C5-F9A7-43A9-836E-B1770665D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636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8" indent="-226886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69" indent="-226886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0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1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1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2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FDA7795-EF5B-44F7-A951-C136DCF79FA6}" type="slidenum">
              <a:rPr lang="ru-RU" sz="1200">
                <a:solidFill>
                  <a:prstClr val="black"/>
                </a:solidFill>
                <a:latin typeface="Arial" charset="0"/>
              </a:rPr>
              <a:pPr eaLnBrk="1" hangingPunct="1"/>
              <a:t>8</a:t>
            </a:fld>
            <a:endParaRPr lang="ru-RU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5587872" y="6397568"/>
            <a:ext cx="4276875" cy="33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3" tIns="45373" rIns="90743" bIns="45373" anchor="b"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871E545-F039-4FE8-B682-2D5349261B91}" type="slidenum">
              <a:rPr lang="ru-RU" sz="1200">
                <a:solidFill>
                  <a:prstClr val="black"/>
                </a:solidFill>
                <a:latin typeface="Arial" charset="0"/>
              </a:rPr>
              <a:pPr algn="r" eaLnBrk="1" hangingPunct="1"/>
              <a:t>8</a:t>
            </a:fld>
            <a:endParaRPr lang="ru-RU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14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8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276" indent="-283568" defTabSz="9058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272" indent="-226855" defTabSz="9058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7980" indent="-226855" defTabSz="9058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689" indent="-226855" defTabSz="9058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397" indent="-226855" defTabSz="9058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105" indent="-226855" defTabSz="9058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2813" indent="-226855" defTabSz="9058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6522" indent="-226855" defTabSz="9058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A0352F5-1FFD-4D87-9D05-6B2C0A44A97F}" type="slidenum">
              <a:rPr lang="ru-RU" sz="1200">
                <a:solidFill>
                  <a:prstClr val="black"/>
                </a:solidFill>
                <a:latin typeface="Arial" charset="0"/>
              </a:rPr>
              <a:pPr eaLnBrk="1" hangingPunct="1"/>
              <a:t>9</a:t>
            </a:fld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852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3083224" y="512199"/>
            <a:ext cx="3699867" cy="252591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842" tIns="45420" rIns="90842" bIns="45420" anchor="ctr"/>
          <a:lstStyle/>
          <a:p>
            <a:endParaRPr lang="ru-RU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/>
          </p:nvPr>
        </p:nvSpPr>
        <p:spPr>
          <a:xfrm>
            <a:off x="986634" y="3199488"/>
            <a:ext cx="7890767" cy="3031094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2886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8" indent="-226886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69" indent="-226886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0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1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1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2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3A30C-A970-4C28-AD3E-AFA39439B909}" type="slidenum">
              <a:rPr lang="ru-RU" sz="1200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ru-RU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20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645C5-F9A7-43A9-836E-B1770665DBA7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349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31F2-4C6B-4130-BB63-929681CCEB8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6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415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768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5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17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131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97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95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987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61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35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40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55333-1322-44E2-B796-332D62042E0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9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31F2-4C6B-4130-BB63-929681CCEB8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2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31F2-4C6B-4130-BB63-929681CCEB8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6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1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6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5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2.xml"/><Relationship Id="rId5" Type="http://schemas.openxmlformats.org/officeDocument/2006/relationships/image" Target="../media/image37.jpeg"/><Relationship Id="rId10" Type="http://schemas.microsoft.com/office/2007/relationships/diagramDrawing" Target="../diagrams/drawing2.xml"/><Relationship Id="rId4" Type="http://schemas.openxmlformats.org/officeDocument/2006/relationships/image" Target="../media/image36.jpeg"/><Relationship Id="rId9" Type="http://schemas.openxmlformats.org/officeDocument/2006/relationships/diagramColors" Target="../diagrams/colors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4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Мои документы\СЛАЙДЫ\! для работы\администрация 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71600" y="836712"/>
            <a:ext cx="7279254" cy="5459441"/>
          </a:xfrm>
          <a:prstGeom prst="rect">
            <a:avLst/>
          </a:prstGeom>
          <a:noFill/>
          <a:effectLst>
            <a:glow>
              <a:schemeClr val="accent1"/>
            </a:glo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250" y="2819400"/>
            <a:ext cx="8156575" cy="20161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6000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6000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endParaRPr lang="ru-RU" sz="6000" dirty="0">
              <a:ln w="11430"/>
              <a:solidFill>
                <a:srgbClr val="FF99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79712" y="5949280"/>
            <a:ext cx="4800600" cy="400110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г.Темрюк</a:t>
            </a:r>
            <a:endParaRPr lang="ru-RU" sz="20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7" name="Text Box 57"/>
          <p:cNvSpPr txBox="1">
            <a:spLocks noChangeArrowheads="1"/>
          </p:cNvSpPr>
          <p:nvPr/>
        </p:nvSpPr>
        <p:spPr bwMode="auto">
          <a:xfrm>
            <a:off x="183101" y="1458160"/>
            <a:ext cx="8856252" cy="4216539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schemeClr val="bg1">
                <a:alpha val="50000"/>
              </a:schemeClr>
            </a:innerShdw>
          </a:effectLst>
          <a:extLst/>
        </p:spPr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4400" b="1" dirty="0" smtClean="0">
                <a:ln w="11430"/>
                <a:solidFill>
                  <a:srgbClr val="FFC0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ОТЧЕТ </a:t>
            </a:r>
          </a:p>
          <a:p>
            <a:pPr algn="ctr" eaLnBrk="1" hangingPunct="1">
              <a:defRPr/>
            </a:pPr>
            <a:r>
              <a:rPr lang="ru-RU" sz="4400" b="1" dirty="0" smtClean="0">
                <a:ln w="11430"/>
                <a:solidFill>
                  <a:srgbClr val="FFC0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 исполнении бюджета </a:t>
            </a:r>
          </a:p>
          <a:p>
            <a:pPr algn="ctr" eaLnBrk="1" hangingPunct="1">
              <a:defRPr/>
            </a:pPr>
            <a:r>
              <a:rPr lang="ru-RU" sz="4400" b="1" dirty="0" smtClean="0">
                <a:ln w="11430"/>
                <a:solidFill>
                  <a:srgbClr val="FFC0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муниципального образования </a:t>
            </a:r>
          </a:p>
          <a:p>
            <a:pPr algn="ctr" eaLnBrk="1" hangingPunct="1">
              <a:defRPr/>
            </a:pPr>
            <a:r>
              <a:rPr lang="ru-RU" sz="4400" b="1" dirty="0" smtClean="0">
                <a:ln w="11430"/>
                <a:solidFill>
                  <a:srgbClr val="FFC0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Темрюкский район за 2020 год</a:t>
            </a:r>
          </a:p>
          <a:p>
            <a:pPr algn="ctr" eaLnBrk="1" hangingPunct="1">
              <a:defRPr/>
            </a:pPr>
            <a:endParaRPr lang="ru-RU" sz="4400" b="1" dirty="0" smtClean="0">
              <a:ln w="11430"/>
              <a:solidFill>
                <a:srgbClr val="FFC000"/>
              </a:solidFill>
              <a:effectLst>
                <a:glow>
                  <a:schemeClr val="accent5">
                    <a:satMod val="175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ru-RU" b="1" dirty="0" smtClean="0">
              <a:ln w="11430"/>
              <a:solidFill>
                <a:srgbClr val="FFC000"/>
              </a:solidFill>
              <a:effectLst>
                <a:glow>
                  <a:schemeClr val="accent5">
                    <a:satMod val="175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ru-RU" b="1" dirty="0" smtClean="0">
              <a:ln w="11430"/>
              <a:solidFill>
                <a:srgbClr val="FFC000"/>
              </a:solidFill>
              <a:effectLst>
                <a:glow>
                  <a:schemeClr val="accent5">
                    <a:satMod val="175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356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512511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исполнения бюджета за 2020 год</a:t>
            </a: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284885"/>
              </p:ext>
            </p:extLst>
          </p:nvPr>
        </p:nvGraphicFramePr>
        <p:xfrm>
          <a:off x="467544" y="1340768"/>
          <a:ext cx="8290530" cy="489654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78295"/>
                <a:gridCol w="1338817"/>
                <a:gridCol w="1217730"/>
                <a:gridCol w="1216871"/>
                <a:gridCol w="1338817"/>
              </a:tblGrid>
              <a:tr h="1348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отрасли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Уточненный бюджет на </a:t>
                      </a:r>
                      <a:r>
                        <a:rPr lang="ru-RU" sz="1400" dirty="0" smtClean="0">
                          <a:effectLst/>
                        </a:rPr>
                        <a:t>2020 </a:t>
                      </a:r>
                      <a:r>
                        <a:rPr lang="ru-RU" sz="1400" dirty="0">
                          <a:effectLst/>
                        </a:rPr>
                        <a:t>год, тыс. рублей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Исполнено, тыс. рублей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Исполнено, %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Удельный вес в расходах (исполнение), %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2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Всего расходов: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2804685,3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2732460,1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97,4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100,0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72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Общегосударственные вопросы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238400,2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236564,4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99,2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8,7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5458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26719,3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26344,9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98,6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1,0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72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Национальная экономика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42393,4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42355,3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99,9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1,6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72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Жилищно-коммунальное хозяйство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145876,6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108643,7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74,5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4,0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72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Охрана окружающей среды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100,0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100,0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100,0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0,0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72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Образование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1759158,4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1739029,0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98,9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63,6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72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Культура и кинематография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53767,2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53694,9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99,9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2,0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72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Здравоохранение 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48909,7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42177,7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86,2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1,5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72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Социальная политика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203280,8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201352,2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99,1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7,4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72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Физическая культура и спорт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80778,7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76897,0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95,2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2,8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72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Межбюджетные трансферты 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205301,0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205301,0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100,0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7,5</a:t>
                      </a:r>
                      <a:endParaRPr lang="ru-RU" sz="14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487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TextBox 8"/>
          <p:cNvSpPr txBox="1"/>
          <p:nvPr/>
        </p:nvSpPr>
        <p:spPr>
          <a:xfrm>
            <a:off x="179512" y="1"/>
            <a:ext cx="8964488" cy="175432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расходов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районного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бюджета в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году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социальную сферу, </a:t>
            </a: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рублей</a:t>
            </a:r>
            <a:endParaRPr lang="ru-RU" sz="1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dirty="0"/>
          </a:p>
        </p:txBody>
      </p:sp>
      <p:graphicFrame>
        <p:nvGraphicFramePr>
          <p:cNvPr id="4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7518451"/>
              </p:ext>
            </p:extLst>
          </p:nvPr>
        </p:nvGraphicFramePr>
        <p:xfrm>
          <a:off x="0" y="1500174"/>
          <a:ext cx="9144000" cy="5357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868346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2700" dirty="0" smtClean="0">
                <a:ln/>
                <a:solidFill>
                  <a:schemeClr val="accent3"/>
                </a:solidFill>
                <a:effectLst/>
                <a:latin typeface="Times New Roman" pitchFamily="18" charset="0"/>
              </a:rPr>
              <a:t/>
            </a:r>
            <a:br>
              <a:rPr lang="ru-RU" sz="2700" dirty="0" smtClean="0">
                <a:ln/>
                <a:solidFill>
                  <a:schemeClr val="accent3"/>
                </a:solidFill>
                <a:effectLst/>
                <a:latin typeface="Times New Roman" pitchFamily="18" charset="0"/>
              </a:rPr>
            </a:br>
            <a:r>
              <a:rPr lang="ru-RU" sz="2700" dirty="0" smtClean="0">
                <a:ln/>
                <a:solidFill>
                  <a:schemeClr val="accent3"/>
                </a:solidFill>
                <a:effectLst/>
                <a:latin typeface="Times New Roman" pitchFamily="18" charset="0"/>
              </a:rPr>
              <a:t/>
            </a:r>
            <a:br>
              <a:rPr lang="ru-RU" sz="2700" dirty="0" smtClean="0">
                <a:ln/>
                <a:solidFill>
                  <a:schemeClr val="accent3"/>
                </a:solidFill>
                <a:effectLst/>
                <a:latin typeface="Times New Roman" pitchFamily="18" charset="0"/>
              </a:rPr>
            </a:br>
            <a:r>
              <a:rPr lang="ru-RU" sz="2700" dirty="0">
                <a:ln/>
                <a:solidFill>
                  <a:schemeClr val="accent3"/>
                </a:solidFill>
                <a:effectLst/>
                <a:latin typeface="Times New Roman" pitchFamily="18" charset="0"/>
              </a:rPr>
              <a:t/>
            </a:r>
            <a:br>
              <a:rPr lang="ru-RU" sz="2700" dirty="0">
                <a:ln/>
                <a:solidFill>
                  <a:schemeClr val="accent3"/>
                </a:solidFill>
                <a:effectLst/>
                <a:latin typeface="Times New Roman" pitchFamily="18" charset="0"/>
              </a:rPr>
            </a:br>
            <a:r>
              <a:rPr lang="ru-RU" sz="2700" dirty="0" smtClean="0">
                <a:ln/>
                <a:solidFill>
                  <a:schemeClr val="accent3"/>
                </a:solidFill>
                <a:effectLst/>
                <a:latin typeface="Times New Roman" pitchFamily="18" charset="0"/>
              </a:rPr>
              <a:t/>
            </a:r>
            <a:br>
              <a:rPr lang="ru-RU" sz="2700" dirty="0" smtClean="0">
                <a:ln/>
                <a:solidFill>
                  <a:schemeClr val="accent3"/>
                </a:solidFill>
                <a:effectLst/>
                <a:latin typeface="Times New Roman" pitchFamily="18" charset="0"/>
              </a:rPr>
            </a:br>
            <a:r>
              <a:rPr lang="ru-RU" sz="2700" dirty="0" smtClean="0">
                <a:ln/>
                <a:solidFill>
                  <a:schemeClr val="accent3"/>
                </a:solidFill>
                <a:effectLst/>
                <a:latin typeface="Times New Roman" pitchFamily="18" charset="0"/>
              </a:rPr>
              <a:t>Исполнение расходов по отрасли образования </a:t>
            </a:r>
            <a:br>
              <a:rPr lang="ru-RU" sz="2700" dirty="0" smtClean="0">
                <a:ln/>
                <a:solidFill>
                  <a:schemeClr val="accent3"/>
                </a:solidFill>
                <a:effectLst/>
                <a:latin typeface="Times New Roman" pitchFamily="18" charset="0"/>
              </a:rPr>
            </a:br>
            <a:r>
              <a:rPr lang="ru-RU" sz="2700" dirty="0" smtClean="0">
                <a:ln/>
                <a:solidFill>
                  <a:schemeClr val="accent3"/>
                </a:solidFill>
                <a:effectLst/>
                <a:latin typeface="Times New Roman" pitchFamily="18" charset="0"/>
              </a:rPr>
              <a:t>в 2020 году составило 1,7 млрд. рублей</a:t>
            </a:r>
            <a:endParaRPr lang="ru-RU" dirty="0">
              <a:ln/>
              <a:solidFill>
                <a:schemeClr val="accent3"/>
              </a:solidFill>
              <a:effectLst/>
            </a:endParaRPr>
          </a:p>
        </p:txBody>
      </p:sp>
      <p:graphicFrame>
        <p:nvGraphicFramePr>
          <p:cNvPr id="5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9181729"/>
              </p:ext>
            </p:extLst>
          </p:nvPr>
        </p:nvGraphicFramePr>
        <p:xfrm>
          <a:off x="142844" y="1000108"/>
          <a:ext cx="8829676" cy="5543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187891" y="1988840"/>
            <a:ext cx="4168085" cy="908464"/>
            <a:chOff x="4331864" y="1143010"/>
            <a:chExt cx="4081668" cy="711745"/>
          </a:xfrm>
          <a:scene3d>
            <a:camera prst="orthographicFront"/>
            <a:lightRig rig="chilly" dir="t"/>
          </a:scene3d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4357709" y="1143010"/>
              <a:ext cx="4055823" cy="7117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4331864" y="1177755"/>
              <a:ext cx="3986333" cy="64225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ln/>
                  <a:solidFill>
                    <a:schemeClr val="accent3"/>
                  </a:solidFill>
                </a:rPr>
                <a:t>Музыкальные школы и учреждения дополнительного образования 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156,4 </a:t>
              </a:r>
              <a:r>
                <a:rPr lang="ru-RU" sz="14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млн. рублей </a:t>
              </a:r>
            </a:p>
          </p:txBody>
        </p:sp>
      </p:grpSp>
      <p:pic>
        <p:nvPicPr>
          <p:cNvPr id="4098" name="Picture 2" descr="C:\Users\Lebedeva\Desktop\горячее питание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1" y="4095684"/>
            <a:ext cx="4515442" cy="265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ebedeva\Desktop\Точка роста шахматы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56" y="4095684"/>
            <a:ext cx="4534965" cy="266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27584" y="404664"/>
            <a:ext cx="750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Улучшение материально-технической базы образовательных учреждений</a:t>
            </a:r>
            <a:endParaRPr lang="ru-RU" sz="1800" b="1" dirty="0" smtClean="0">
              <a:ln w="11430"/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ln w="11430"/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Picture 2" descr="\\Srv42\общая\Бюджет\бюджет для граждан\Бюджет для граждан послед\Фото НА КРАЙ\точка рос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60" y="1148937"/>
            <a:ext cx="404845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bedeva\Desktop\дс 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60" y="3525201"/>
            <a:ext cx="404845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ebedeva\Desktop\точ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854" y="1148937"/>
            <a:ext cx="4055319" cy="238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ebedeva\Desktop\кабине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18" y="3525201"/>
            <a:ext cx="4093468" cy="240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07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71373" y="116632"/>
            <a:ext cx="75009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2020 году на здравоохранение направлено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42,2 млн. рублей</a:t>
            </a:r>
            <a:endParaRPr lang="ru-RU" b="1" dirty="0" smtClean="0">
              <a:ln w="11430"/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ln w="11430"/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2" name="Picture 4" descr="\\Srv42\общая\Бюджет\бюджет для граждан\ВОП Правобережный\DJI_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" y="1577477"/>
            <a:ext cx="4777086" cy="264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212" y="1577477"/>
            <a:ext cx="3253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Офис ВОП Правобережный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276461" y="1564512"/>
            <a:ext cx="2867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Офис ВОП Красный Октябрь</a:t>
            </a:r>
            <a:endParaRPr lang="ru-RU" sz="1600" dirty="0"/>
          </a:p>
        </p:txBody>
      </p:sp>
      <p:pic>
        <p:nvPicPr>
          <p:cNvPr id="2054" name="Picture 6" descr="\\Srv42\общая\Бюджет\бюджет для граждан\ВОП Правобережный\IMG_73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" y="4221088"/>
            <a:ext cx="4193606" cy="255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Lebedeva\Desktop\стоматолог оборуд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010" y="3966221"/>
            <a:ext cx="4794518" cy="281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Srv42\общая\Бюджет\бюджет для граждан\ВОП Красный октябрь\IMG_73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010" y="1577476"/>
            <a:ext cx="4794518" cy="264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37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rv42\общая\Бюджет\бюджет для граждан\Бюджет для граждан послед\Фото НА КРАЙ\IMG_5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7" y="3518669"/>
            <a:ext cx="4848067" cy="323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Autofit/>
          </a:bodyPr>
          <a:lstStyle/>
          <a:p>
            <a:endParaRPr lang="ru-RU" sz="700" dirty="0"/>
          </a:p>
        </p:txBody>
      </p:sp>
      <p:pic>
        <p:nvPicPr>
          <p:cNvPr id="4101" name="Picture 5" descr="C:\Users\Lebedeva\Desktop\Фото НА КРАЙ\4cd9bfd2a1d0160317933f0f65a2eb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48" y="0"/>
            <a:ext cx="5245596" cy="342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bedeva\Desktop\фото 2019\156968bea40d9e905f34790e766476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" y="0"/>
            <a:ext cx="4448745" cy="351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Lebedeva\Desktop\Д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430271"/>
            <a:ext cx="4490844" cy="33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15"/>
          <p:cNvGrpSpPr/>
          <p:nvPr/>
        </p:nvGrpSpPr>
        <p:grpSpPr>
          <a:xfrm>
            <a:off x="3143272" y="2560114"/>
            <a:ext cx="2786050" cy="1857388"/>
            <a:chOff x="214283" y="2500309"/>
            <a:chExt cx="3012281" cy="1506140"/>
          </a:xfrm>
          <a:gradFill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chilly" dir="t"/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214283" y="2500309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258396" y="2544422"/>
              <a:ext cx="2902022" cy="141791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На культуру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 2020 году направлено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53,7 млн. рублей</a:t>
              </a:r>
              <a:endParaRPr lang="ru-RU" sz="19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Lebedeva\Desktop\фото 2019\726ac2ef9a3dc496a85889843244a87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6" y="3521059"/>
            <a:ext cx="5460174" cy="320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ebedeva\Desktop\фото 2019\fd8d76a4bc969ce05e158745bf3913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408" y="189402"/>
            <a:ext cx="5328345" cy="331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Lebedeva\Desktop\фото 2019\20eab23837cadbc703ef4aa2d63b04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3" y="189402"/>
            <a:ext cx="4488707" cy="331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10"/>
          <p:cNvGrpSpPr/>
          <p:nvPr/>
        </p:nvGrpSpPr>
        <p:grpSpPr>
          <a:xfrm>
            <a:off x="-6176" y="3062962"/>
            <a:ext cx="2662139" cy="1020368"/>
            <a:chOff x="-647726" y="2495546"/>
            <a:chExt cx="2575636" cy="1663068"/>
          </a:xfrm>
          <a:scene3d>
            <a:camera prst="orthographicFront"/>
            <a:lightRig rig="chilly" dir="t"/>
          </a:scene3d>
        </p:grpSpPr>
        <p:sp>
          <p:nvSpPr>
            <p:cNvPr id="13" name="Овал 4"/>
            <p:cNvSpPr/>
            <p:nvPr/>
          </p:nvSpPr>
          <p:spPr>
            <a:xfrm>
              <a:off x="-290536" y="2709859"/>
              <a:ext cx="1900798" cy="11759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Организационное обеспечение  -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1,9 млн. рублей</a:t>
              </a:r>
              <a:endParaRPr lang="ru-RU" sz="1400" b="1" kern="1200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-647726" y="2495546"/>
              <a:ext cx="2575636" cy="1663068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7" name="Группа 18"/>
          <p:cNvGrpSpPr/>
          <p:nvPr/>
        </p:nvGrpSpPr>
        <p:grpSpPr>
          <a:xfrm>
            <a:off x="3276733" y="111109"/>
            <a:ext cx="2310681" cy="1634575"/>
            <a:chOff x="6042846" y="2395490"/>
            <a:chExt cx="2707132" cy="1824573"/>
          </a:xfrm>
          <a:scene3d>
            <a:camera prst="orthographicFront"/>
            <a:lightRig rig="chilly" dir="t"/>
          </a:scene3d>
        </p:grpSpPr>
        <p:sp>
          <p:nvSpPr>
            <p:cNvPr id="19" name="Овал 4"/>
            <p:cNvSpPr/>
            <p:nvPr/>
          </p:nvSpPr>
          <p:spPr>
            <a:xfrm>
              <a:off x="6476613" y="2636611"/>
              <a:ext cx="2094407" cy="13709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Содержание ЦФМР «Скиф» и СШ «Виктория»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63,3 </a:t>
              </a:r>
              <a:r>
                <a:rPr lang="ru-RU" sz="1400" b="1" dirty="0" err="1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млн.рублей</a:t>
              </a:r>
              <a:endParaRPr lang="ru-RU" sz="1400" b="1" kern="1200" cap="none" spc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8" name="Овал 17"/>
            <p:cNvSpPr/>
            <p:nvPr/>
          </p:nvSpPr>
          <p:spPr>
            <a:xfrm>
              <a:off x="6042846" y="2395490"/>
              <a:ext cx="2707132" cy="1824573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6147" name="Picture 3" descr="C:\Users\Lebedeva\Desktop\гимнастк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12671"/>
            <a:ext cx="5086036" cy="321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3"/>
          <p:cNvGrpSpPr/>
          <p:nvPr/>
        </p:nvGrpSpPr>
        <p:grpSpPr>
          <a:xfrm>
            <a:off x="6630224" y="4761921"/>
            <a:ext cx="2549846" cy="1992476"/>
            <a:chOff x="6148166" y="2334543"/>
            <a:chExt cx="3095302" cy="1938824"/>
          </a:xfrm>
          <a:scene3d>
            <a:camera prst="orthographicFront"/>
            <a:lightRig rig="chilly" dir="t"/>
          </a:scene3d>
        </p:grpSpPr>
        <p:sp>
          <p:nvSpPr>
            <p:cNvPr id="16" name="Овал 4"/>
            <p:cNvSpPr/>
            <p:nvPr/>
          </p:nvSpPr>
          <p:spPr>
            <a:xfrm>
              <a:off x="6648614" y="2594966"/>
              <a:ext cx="2094407" cy="13709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Организация и проведение районных соревнований и участие в краевых , проведение УМО, </a:t>
              </a:r>
              <a:r>
                <a:rPr lang="ru-RU" sz="1400" b="1" kern="1200" cap="none" spc="0" dirty="0" err="1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прочме</a:t>
              </a:r>
              <a:r>
                <a:rPr lang="ru-RU" sz="1400" b="1" kern="1200" cap="none" spc="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мероприятия -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11,7 млн. рублей</a:t>
              </a:r>
              <a:endParaRPr lang="ru-RU" sz="1400" b="1" kern="1200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6148166" y="2334543"/>
              <a:ext cx="3095302" cy="1938824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3" name="Группа 7"/>
          <p:cNvGrpSpPr/>
          <p:nvPr/>
        </p:nvGrpSpPr>
        <p:grpSpPr>
          <a:xfrm>
            <a:off x="3167986" y="2349850"/>
            <a:ext cx="2528174" cy="1944216"/>
            <a:chOff x="2781281" y="1352524"/>
            <a:chExt cx="2986805" cy="2475290"/>
          </a:xfrm>
          <a:scene3d>
            <a:camera prst="orthographicFront"/>
            <a:lightRig rig="chilly" dir="t"/>
          </a:scene3d>
        </p:grpSpPr>
        <p:sp>
          <p:nvSpPr>
            <p:cNvPr id="9" name="Овал 8"/>
            <p:cNvSpPr/>
            <p:nvPr/>
          </p:nvSpPr>
          <p:spPr>
            <a:xfrm>
              <a:off x="2781281" y="1352524"/>
              <a:ext cx="2986805" cy="2475290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Овал 4"/>
            <p:cNvSpPr/>
            <p:nvPr/>
          </p:nvSpPr>
          <p:spPr>
            <a:xfrm>
              <a:off x="3218689" y="1715022"/>
              <a:ext cx="2111989" cy="17502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700" b="1" kern="1200" cap="none" spc="50" dirty="0" smtClean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Расходы на физическую культуру и спорт в 2020 году –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700" b="1" spc="50" dirty="0" smtClean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76,9</a:t>
              </a:r>
              <a:r>
                <a:rPr lang="ru-RU" sz="1700" b="1" kern="1200" cap="none" spc="50" dirty="0" smtClean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млн. рублей</a:t>
              </a:r>
              <a:endParaRPr lang="ru-RU" sz="1700" b="1" kern="1200" cap="non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1429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 социальную политику в 2020 году направлено 201,4 млн. рублей:</a:t>
            </a:r>
            <a:endParaRPr lang="ru-RU" sz="28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3000364" y="980728"/>
            <a:ext cx="6143636" cy="5472604"/>
            <a:chOff x="25842" y="3365702"/>
            <a:chExt cx="6257480" cy="812523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25842" y="3411005"/>
              <a:ext cx="6257480" cy="73514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163370" y="3365702"/>
              <a:ext cx="6010456" cy="8125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342900" indent="-342900" defTabSz="800100">
                <a:lnSpc>
                  <a:spcPct val="90000"/>
                </a:lnSpc>
                <a:spcAft>
                  <a:spcPct val="35000"/>
                </a:spcAft>
                <a:buFontTx/>
                <a:buAutoNum type="arabicParenR"/>
              </a:pP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содержание детей-сирот; оплата труда приемным родителям; </a:t>
              </a: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опека и попечительство несовершеннолетних; обеспечение </a:t>
              </a: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выплаты компенсации части родительской платы за присмотр и уход за детьми, посещающими организации, реализующие  общеобразовательную программу дошкольного образования </a:t>
              </a: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- 112,3 </a:t>
              </a: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млн. рублей</a:t>
              </a: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;</a:t>
              </a:r>
            </a:p>
            <a:p>
              <a:pPr marL="342900" lvl="0" indent="-342900" defTabSz="800100">
                <a:lnSpc>
                  <a:spcPct val="90000"/>
                </a:lnSpc>
                <a:spcAft>
                  <a:spcPct val="35000"/>
                </a:spcAft>
                <a:buFontTx/>
                <a:buAutoNum type="arabicParenR"/>
              </a:pP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обеспечение выплат социально-ориентированным некоммерческим организациям </a:t>
              </a: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- 12,2 </a:t>
              </a: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млн. рублей</a:t>
              </a: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;</a:t>
              </a:r>
            </a:p>
            <a:p>
              <a:pPr marL="342900" indent="-342900" defTabSz="800100">
                <a:lnSpc>
                  <a:spcPct val="90000"/>
                </a:lnSpc>
                <a:spcAft>
                  <a:spcPct val="35000"/>
                </a:spcAft>
                <a:buFontTx/>
                <a:buAutoNum type="arabicParenR"/>
              </a:pP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доплаты к пенсии муниципальным </a:t>
              </a: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служащим, </a:t>
              </a: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выплаты почетным </a:t>
              </a: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гражданам, стипендии студентам - 7,4 </a:t>
              </a: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млн. рублей;</a:t>
              </a:r>
            </a:p>
            <a:p>
              <a:pPr marL="342900" indent="-342900" defTabSz="800100">
                <a:lnSpc>
                  <a:spcPct val="90000"/>
                </a:lnSpc>
                <a:spcAft>
                  <a:spcPct val="35000"/>
                </a:spcAft>
                <a:buFontTx/>
                <a:buAutoNum type="arabicParenR"/>
              </a:pP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обеспечение </a:t>
              </a: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жильем детей-сирот </a:t>
              </a: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и детей, оставшихся без попечения родителей </a:t>
              </a: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- 58,4 </a:t>
              </a: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млн. рублей;</a:t>
              </a:r>
            </a:p>
            <a:p>
              <a:pPr marL="342900" indent="-342900" defTabSz="800100">
                <a:lnSpc>
                  <a:spcPct val="90000"/>
                </a:lnSpc>
                <a:spcAft>
                  <a:spcPct val="35000"/>
                </a:spcAft>
                <a:buFontTx/>
                <a:buAutoNum type="arabicParenR"/>
              </a:pP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обеспечение жильем </a:t>
              </a: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3-х молодых </a:t>
              </a: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семей </a:t>
              </a: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- 3,0 </a:t>
              </a: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млн. рублей;</a:t>
              </a:r>
            </a:p>
            <a:p>
              <a:pPr marL="342900" lvl="0" indent="-34290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rabicParenR"/>
              </a:pPr>
              <a:r>
                <a:rPr lang="ru-RU" sz="1400" b="1" kern="1200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предоставление компенсационной выплаты за наем (поднаем) жилья приглашенным врачам, </a:t>
              </a: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фельдшерам </a:t>
              </a: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- 2,7 </a:t>
              </a: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млн</a:t>
              </a:r>
              <a:r>
                <a:rPr lang="ru-RU" sz="1400" b="1" kern="1200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. рублей;</a:t>
              </a:r>
            </a:p>
            <a:p>
              <a:pPr marL="342900" indent="-342900" defTabSz="800100">
                <a:lnSpc>
                  <a:spcPct val="90000"/>
                </a:lnSpc>
                <a:spcAft>
                  <a:spcPct val="35000"/>
                </a:spcAft>
                <a:buAutoNum type="arabicParenR"/>
              </a:pP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приобретения жилья </a:t>
              </a: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2-м семьям, </a:t>
              </a: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пострадавшим в результате ЧС в Таманском сельском поселении, -</a:t>
              </a: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 5,4 </a:t>
              </a: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млн. рублей.</a:t>
              </a:r>
            </a:p>
          </p:txBody>
        </p:sp>
      </p:grpSp>
      <p:pic>
        <p:nvPicPr>
          <p:cNvPr id="4" name="Picture 3" descr="C:\Users\Lebedeva\Desktop\фото 2019\9abc4216c84e1771272702f76b51e5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1765"/>
            <a:ext cx="2905380" cy="174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Lebedeva\Desktop\фото 2019\cb006e64c60db988bdd8202be8081d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99748"/>
            <a:ext cx="2905379" cy="178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Srv42\общая\Бюджет\бюджет для граждан\Бюджет для граждан послед\фото 2020\жилье детям-сирота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" y="1104877"/>
            <a:ext cx="2887557" cy="169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125908"/>
          </a:xfr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Расходы по отрасли «Национальная безопасность и правоохранительная деятельность» составили </a:t>
            </a:r>
            <a:b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26,3 млн.рублей</a:t>
            </a:r>
            <a:endParaRPr lang="ru-RU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4" name="Содержимое 3" descr="1501230020ng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lum bright="24000" contrast="-48000"/>
          </a:blip>
          <a:stretch>
            <a:fillRect/>
          </a:stretch>
        </p:blipFill>
        <p:spPr>
          <a:xfrm>
            <a:off x="142844" y="1357298"/>
            <a:ext cx="5000660" cy="292146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6" name="Рисунок 5" descr="1502110001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357298"/>
            <a:ext cx="3857652" cy="2571768"/>
          </a:xfrm>
          <a:prstGeom prst="rect">
            <a:avLst/>
          </a:prstGeom>
        </p:spPr>
      </p:pic>
      <p:pic>
        <p:nvPicPr>
          <p:cNvPr id="7" name="Рисунок 6" descr="112edds.jpg"/>
          <p:cNvPicPr>
            <a:picLocks noChangeAspect="1"/>
          </p:cNvPicPr>
          <p:nvPr/>
        </p:nvPicPr>
        <p:blipFill>
          <a:blip r:embed="rId4" cstate="print">
            <a:lum bright="8000" contrast="-30000"/>
          </a:blip>
          <a:stretch>
            <a:fillRect/>
          </a:stretch>
        </p:blipFill>
        <p:spPr>
          <a:xfrm>
            <a:off x="4373409" y="3857628"/>
            <a:ext cx="4619871" cy="2595564"/>
          </a:xfrm>
          <a:prstGeom prst="rect">
            <a:avLst/>
          </a:prstGeom>
        </p:spPr>
      </p:pic>
      <p:pic>
        <p:nvPicPr>
          <p:cNvPr id="9" name="Рисунок 8" descr="51cb3170-6dae-b8a3-6dae-b8ac0290aedb.photo.0.jpg"/>
          <p:cNvPicPr>
            <a:picLocks noChangeAspect="1"/>
          </p:cNvPicPr>
          <p:nvPr/>
        </p:nvPicPr>
        <p:blipFill>
          <a:blip r:embed="rId5" cstate="print">
            <a:lum bright="6000" contrast="-16000"/>
          </a:blip>
          <a:stretch>
            <a:fillRect/>
          </a:stretch>
        </p:blipFill>
        <p:spPr>
          <a:xfrm>
            <a:off x="142844" y="4071942"/>
            <a:ext cx="4214842" cy="2357454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326271105"/>
              </p:ext>
            </p:extLst>
          </p:nvPr>
        </p:nvGraphicFramePr>
        <p:xfrm>
          <a:off x="1071538" y="1397000"/>
          <a:ext cx="7215238" cy="5032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534696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8336711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828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25\ОБЩИЕ ДОКУМЕНТЫ\Бюджет\СЕССИИ 2015\ПРОЕКТ РЕШЕНИЯ О БЮДЖЕТЕ на 2016 год\Доклад о бюджете 2016\смайлы\47013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191" y="433223"/>
            <a:ext cx="1645521" cy="11147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33223"/>
            <a:ext cx="7211460" cy="1114723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</a:rPr>
              <a:t>Показатели исполнения доходной части </a:t>
            </a:r>
            <a:r>
              <a:rPr lang="ru-RU" sz="3000" dirty="0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</a:rPr>
              <a:t>консолидированного бюджета</a:t>
            </a:r>
            <a:r>
              <a:rPr lang="ru-RU" sz="2000" dirty="0">
                <a:solidFill>
                  <a:srgbClr val="7030A0"/>
                </a:solidFill>
                <a:effectLst/>
                <a:latin typeface="Palatino Linotype" panose="02040502050505030304" pitchFamily="18" charset="0"/>
              </a:rPr>
              <a:t/>
            </a:r>
            <a:br>
              <a:rPr lang="ru-RU" sz="2000" dirty="0">
                <a:solidFill>
                  <a:srgbClr val="7030A0"/>
                </a:solidFill>
                <a:effectLst/>
                <a:latin typeface="Palatino Linotype" panose="02040502050505030304" pitchFamily="18" charset="0"/>
              </a:rPr>
            </a:br>
            <a:r>
              <a:rPr lang="ru-RU" sz="1600" dirty="0">
                <a:solidFill>
                  <a:srgbClr val="7030A0"/>
                </a:solidFill>
                <a:effectLst/>
                <a:latin typeface="Palatino Linotype" panose="02040502050505030304" pitchFamily="18" charset="0"/>
              </a:rPr>
              <a:t>муниципального образования Темрюкский </a:t>
            </a:r>
            <a:r>
              <a:rPr lang="ru-RU" sz="1600" dirty="0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</a:rPr>
              <a:t>район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Palatino Linotype" panose="02040502050505030304" pitchFamily="18" charset="0"/>
              </a:rPr>
              <a:t>(млн. рублей)</a:t>
            </a:r>
            <a:endParaRPr lang="ru-RU" sz="1600" dirty="0">
              <a:solidFill>
                <a:schemeClr val="accent1">
                  <a:lumMod val="75000"/>
                </a:schemeClr>
              </a:solidFill>
              <a:effectLst/>
              <a:latin typeface="Palatino Linotype" panose="0204050205050503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3425428"/>
              </p:ext>
            </p:extLst>
          </p:nvPr>
        </p:nvGraphicFramePr>
        <p:xfrm>
          <a:off x="334191" y="1547946"/>
          <a:ext cx="8424933" cy="4401335"/>
        </p:xfrm>
        <a:graphic>
          <a:graphicData uri="http://schemas.openxmlformats.org/drawingml/2006/table">
            <a:tbl>
              <a:tblPr/>
              <a:tblGrid>
                <a:gridCol w="2475229"/>
                <a:gridCol w="1304045"/>
                <a:gridCol w="1304045"/>
                <a:gridCol w="1304045"/>
                <a:gridCol w="896530"/>
                <a:gridCol w="1141039"/>
              </a:tblGrid>
              <a:tr h="501124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год, %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Темп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Исполнение плана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93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роста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29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ВСЕГО ДОХОДЫ</a:t>
                      </a:r>
                    </a:p>
                    <a:p>
                      <a:pPr algn="l" rtl="0" fontAlgn="ctr"/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консолидированного</a:t>
                      </a:r>
                    </a:p>
                    <a:p>
                      <a:pPr algn="l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бюджета района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3 689,1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3 724,7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3 858,9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447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в том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числе: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508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Налоговые и</a:t>
                      </a:r>
                    </a:p>
                    <a:p>
                      <a:pPr algn="l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неналоговые</a:t>
                      </a:r>
                      <a:endParaRPr lang="ru-RU" sz="2000" b="1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ctr"/>
                      <a:r>
                        <a:rPr lang="ru-RU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2 249,3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1 978,6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2 147,7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95,5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108,5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5D8"/>
                    </a:solidFill>
                  </a:tcPr>
                </a:tc>
              </a:tr>
              <a:tr h="7729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Безвозмездные</a:t>
                      </a:r>
                    </a:p>
                    <a:p>
                      <a:pPr algn="l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поступления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1 439,8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1 746,1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1 711,2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118,8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98,0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104157" y="5229200"/>
            <a:ext cx="2039842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0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bedeva\Desktop\Фото НА КРАЙ\137e60fa26c72d6450e1d5648427b7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5" y="3429000"/>
            <a:ext cx="5302532" cy="332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stock-vector-illustration-of-a-smiley-wearing-a-hard-hat-1124466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01" y="105262"/>
            <a:ext cx="1115175" cy="114491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6618769" y="1323423"/>
            <a:ext cx="2428075" cy="21431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Приобретено  </a:t>
            </a:r>
          </a:p>
          <a:p>
            <a:pPr marL="0" marR="0" lvl="0" indent="0" algn="ctr" defTabSz="91440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3 квартиры приглашенным врачам специалистам</a:t>
            </a:r>
            <a:br>
              <a:rPr lang="ru-RU" sz="1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1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5,1 млн. рублей</a:t>
            </a:r>
            <a:br>
              <a:rPr lang="ru-RU" sz="1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</a:br>
            <a:endParaRPr lang="ru-RU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129876" y="142852"/>
            <a:ext cx="7690596" cy="11430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жилищно–коммунальное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хозяйство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охрану окружающей среды в 2020 году </a:t>
            </a:r>
          </a:p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108,6 млн. рублей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059833" y="1314217"/>
            <a:ext cx="3558936" cy="21431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Капитальный  ремонт муниципального имущества, реконструкция магистрального трубопровода, канализационного коллектора в </a:t>
            </a:r>
            <a:r>
              <a:rPr lang="ru-RU" sz="13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ст-це</a:t>
            </a:r>
            <a:r>
              <a:rPr lang="ru-RU" sz="1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 Голубицкой</a:t>
            </a:r>
            <a:br>
              <a:rPr lang="ru-RU" sz="1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1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88,2 млн. рублей</a:t>
            </a:r>
            <a:r>
              <a:rPr lang="ru-RU" sz="13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/>
            </a:r>
            <a:br>
              <a:rPr lang="ru-RU" sz="13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endParaRPr lang="ru-RU" sz="13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" name="Picture 2" descr="C:\Users\Lebedeva\Desktop\фото 2019\e0a724bb165fb465370a68e2518b5ba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466563"/>
            <a:ext cx="4546282" cy="328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33566" y="1314217"/>
            <a:ext cx="2926268" cy="21431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Обеспечение деятельности МБУ «Единая служба заказчика» и управления капитального строительства 15,3 млн. рублей</a:t>
            </a:r>
            <a:r>
              <a:rPr lang="ru-RU" sz="1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1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</a:br>
            <a:endParaRPr lang="ru-RU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46951309"/>
              </p:ext>
            </p:extLst>
          </p:nvPr>
        </p:nvGraphicFramePr>
        <p:xfrm>
          <a:off x="467544" y="188640"/>
          <a:ext cx="8208912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044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miley-с-ш-япой-ип-омом-гра-ации-415859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0352" y="15197"/>
            <a:ext cx="1160202" cy="9281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Поддержка поселений Темрюкского района</a:t>
            </a:r>
            <a:br>
              <a:rPr lang="ru-RU" sz="2400" b="1" dirty="0" smtClean="0"/>
            </a:br>
            <a:r>
              <a:rPr lang="ru-RU" sz="2400" b="1" dirty="0" smtClean="0"/>
              <a:t>в 2020 году</a:t>
            </a:r>
            <a:endParaRPr lang="ru-RU" sz="2400" b="1" dirty="0"/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11521337"/>
              </p:ext>
            </p:extLst>
          </p:nvPr>
        </p:nvGraphicFramePr>
        <p:xfrm>
          <a:off x="323528" y="943358"/>
          <a:ext cx="8424937" cy="575419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956057"/>
                <a:gridCol w="1758248"/>
                <a:gridCol w="2710632"/>
              </a:tblGrid>
              <a:tr h="618038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Наименование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Объем дотации (млн. рублей)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Объем ИМТ на сбалансированность</a:t>
                      </a:r>
                      <a:r>
                        <a:rPr lang="ru-RU" baseline="0" dirty="0" smtClean="0"/>
                        <a:t> (млн. рублей)</a:t>
                      </a:r>
                      <a:endParaRPr lang="ru-RU" dirty="0"/>
                    </a:p>
                  </a:txBody>
                  <a:tcPr/>
                </a:tc>
              </a:tr>
              <a:tr h="40545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Темрюкское поселение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21,4</a:t>
                      </a:r>
                      <a:endParaRPr lang="ru-RU" dirty="0"/>
                    </a:p>
                  </a:txBody>
                  <a:tcPr/>
                </a:tc>
              </a:tr>
              <a:tr h="33633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Ахтанизовское поселение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35,8</a:t>
                      </a:r>
                      <a:endParaRPr lang="ru-RU" dirty="0"/>
                    </a:p>
                  </a:txBody>
                  <a:tcPr/>
                </a:tc>
              </a:tr>
              <a:tr h="40261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Вышестеблиевское поселение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4,5</a:t>
                      </a:r>
                      <a:endParaRPr lang="ru-RU" dirty="0"/>
                    </a:p>
                  </a:txBody>
                  <a:tcPr/>
                </a:tc>
              </a:tr>
              <a:tr h="4500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Голубицкое</a:t>
                      </a:r>
                      <a:r>
                        <a:rPr lang="ru-RU" dirty="0" smtClean="0"/>
                        <a:t> поселение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27,4</a:t>
                      </a:r>
                      <a:endParaRPr lang="ru-RU" dirty="0"/>
                    </a:p>
                  </a:txBody>
                  <a:tcPr/>
                </a:tc>
              </a:tr>
              <a:tr h="3420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Запорожское поселение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6,5</a:t>
                      </a:r>
                      <a:endParaRPr lang="ru-RU" dirty="0"/>
                    </a:p>
                  </a:txBody>
                  <a:tcPr/>
                </a:tc>
              </a:tr>
              <a:tr h="4367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Краснострельское</a:t>
                      </a:r>
                      <a:r>
                        <a:rPr lang="ru-RU" dirty="0" smtClean="0"/>
                        <a:t> поселение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3,6</a:t>
                      </a:r>
                      <a:endParaRPr lang="ru-RU" dirty="0"/>
                    </a:p>
                  </a:txBody>
                  <a:tcPr/>
                </a:tc>
              </a:tr>
              <a:tr h="3316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Курчанское</a:t>
                      </a:r>
                      <a:r>
                        <a:rPr lang="ru-RU" dirty="0" smtClean="0"/>
                        <a:t> поселение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4,7</a:t>
                      </a:r>
                      <a:endParaRPr lang="ru-RU" dirty="0"/>
                    </a:p>
                  </a:txBody>
                  <a:tcPr/>
                </a:tc>
              </a:tr>
              <a:tr h="397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Новотаманское</a:t>
                      </a:r>
                      <a:r>
                        <a:rPr lang="ru-RU" dirty="0" smtClean="0"/>
                        <a:t> поселение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20,7</a:t>
                      </a:r>
                      <a:endParaRPr lang="ru-RU" dirty="0"/>
                    </a:p>
                  </a:txBody>
                  <a:tcPr/>
                </a:tc>
              </a:tr>
              <a:tr h="3937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Сенное поселение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2,2</a:t>
                      </a:r>
                      <a:endParaRPr lang="ru-RU" dirty="0"/>
                    </a:p>
                  </a:txBody>
                  <a:tcPr/>
                </a:tc>
              </a:tr>
              <a:tr h="445105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Старотитаровское</a:t>
                      </a:r>
                      <a:r>
                        <a:rPr lang="ru-RU" dirty="0" smtClean="0"/>
                        <a:t> поселение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7,7</a:t>
                      </a:r>
                      <a:endParaRPr lang="ru-RU" dirty="0"/>
                    </a:p>
                  </a:txBody>
                  <a:tcPr/>
                </a:tc>
              </a:tr>
              <a:tr h="445105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Фонталовское</a:t>
                      </a:r>
                      <a:r>
                        <a:rPr lang="ru-RU" dirty="0" smtClean="0"/>
                        <a:t> поселение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56,9</a:t>
                      </a:r>
                      <a:endParaRPr lang="ru-RU" dirty="0"/>
                    </a:p>
                  </a:txBody>
                  <a:tcPr/>
                </a:tc>
              </a:tr>
              <a:tr h="35316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ВСЕГО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3,0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191,4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492528"/>
              </p:ext>
            </p:extLst>
          </p:nvPr>
        </p:nvGraphicFramePr>
        <p:xfrm>
          <a:off x="428596" y="1000109"/>
          <a:ext cx="8463884" cy="5438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"/>
                <a:gridCol w="6595096"/>
                <a:gridCol w="1440160"/>
              </a:tblGrid>
              <a:tr h="6610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, %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"Развитие образования в Темрюкском районе"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3168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"Развитие культуры Темрюкского  района"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3.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"Дети Тамани"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4.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"Социальная поддержка граждан Темрюкского района"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5.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"Улучшение условий и охраны труда в муниципальном образовании Темрюкский район"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6.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"Развитие экономики в Темрюкском районе"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7.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"Поддержка малого и среднего предпринимательства в муниципальном образовании Темрюкский район"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355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8.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"Развитие </a:t>
                      </a:r>
                      <a:r>
                        <a:rPr lang="ru-RU" sz="1400" b="1" i="0" u="none" strike="noStrike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санаторно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- курортного и туристского  комплекса муниципального образования Темрюкский район"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9.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"Качество"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10.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"Обеспечение жильем молодых семей на территории муниципального образования Темрюкский район"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11.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Экологическое оздоровление территории муниципального образования Темрюкский район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12.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Подготовка градостроительной и землеустроительной документации на территории муниципального образования Темрюкский район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endParaRPr lang="ru-RU" sz="1400" b="1" i="0" u="none" strike="noStrike" kern="1200" dirty="0" smtClean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5786" y="260648"/>
            <a:ext cx="7215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14124">
                    <a:lumMod val="50000"/>
                  </a:srgbClr>
                </a:solidFill>
              </a:rPr>
              <a:t>Оценка эффективности реализации муниципальных программ за 2020 год</a:t>
            </a:r>
            <a:endParaRPr lang="ru-RU" sz="2000" b="1" dirty="0">
              <a:solidFill>
                <a:srgbClr val="F1412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3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271551"/>
              </p:ext>
            </p:extLst>
          </p:nvPr>
        </p:nvGraphicFramePr>
        <p:xfrm>
          <a:off x="428596" y="285728"/>
          <a:ext cx="8429683" cy="6284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"/>
                <a:gridCol w="6523088"/>
                <a:gridCol w="1477967"/>
              </a:tblGrid>
              <a:tr h="65349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, %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03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13.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"Энергосбережение и повышение энергетической эффективности муниципального образования Темрюкский район на период 2012-2015 годов и на перспективу до 2020 года"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429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14.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"Внедрение гражданских технологий противодействию терроризму в муниципальном образовании Темрюкский район"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4293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15.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"Профилактика правонарушений в муниципальном образовании Темрюкский район"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4293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16.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Развитие национальных культур и профилактики проявлений экстремизма на территории муниципального образования Темрюкский район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4293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17.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"Обеспечение безопасности населения в Темрюкском районе"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98,6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6403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18.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Поддержка социально ориентированных некоммерческих организаций, осуществляющих свою деятельность на территории муниципального образования Темрюкский район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429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19.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Перспективное развитие наружной рекламы на территории муниципального образования Темрюкский район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4293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20.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Управление муниципальными финансами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endParaRPr lang="ru-RU" sz="1400" b="1" i="0" u="none" strike="noStrike" kern="1200" dirty="0" smtClean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429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21.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Информирование населения о деятельности администрации муниципального образования Темрюкский район  в СМИ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endParaRPr lang="ru-RU" sz="1400" b="1" i="0" u="none" strike="noStrike" kern="1200" dirty="0" smtClean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429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22.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"Муниципальная политика и развитие гражданского общества"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429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23.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"Развитие муниципальной службы в администрации  муниципального образования Темрюкский район"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4410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24.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Эффективное муниципальное управление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endParaRPr lang="ru-RU" sz="1400" b="1" i="0" u="none" strike="noStrike" kern="1200" dirty="0" smtClean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67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854165"/>
              </p:ext>
            </p:extLst>
          </p:nvPr>
        </p:nvGraphicFramePr>
        <p:xfrm>
          <a:off x="428596" y="285728"/>
          <a:ext cx="8535892" cy="5992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028"/>
                <a:gridCol w="6373672"/>
                <a:gridCol w="1728192"/>
              </a:tblGrid>
              <a:tr h="6297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, %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67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25.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Развитие здравоохранения в Темрюкском районе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endParaRPr lang="ru-RU" sz="1400" b="1" i="0" u="none" strike="noStrike" kern="1200" dirty="0" smtClean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5488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26.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"Обеспечение и развитие физической культуры и спорта в Темрюкском районе"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97,0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548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27.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Программа реализации государственной молодежной политики в Темрюкском районе"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5444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28.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Создание доступной среды для инвалидов и других маломобильных групп населения в муниципальном образовании Темрюкский район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4736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29.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Управление и контроль за муниципальным имуществом и земельными ресурсами на территории муниципального образования Темрюкский район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3533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30.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"Развитие сельского хозяйства в Темрюкском районе"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46120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31</a:t>
                      </a:r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"Развитие информационного общества и формирование электронного правительства"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538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32.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«Создание и ведение информационной системы обеспечения градостроительной деятельности муниципального образования Темрюкский район»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35689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33.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Комплексное развитие Темрюкского района в сфере дорожного хозяйства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  <a:endParaRPr lang="ru-RU" sz="1400" b="1" i="0" u="none" strike="noStrike" kern="1200" dirty="0" smtClean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50405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/>
                          <a:ea typeface="+mn-ea"/>
                          <a:cs typeface="+mn-cs"/>
                        </a:rPr>
                        <a:t>34.</a:t>
                      </a:r>
                      <a:endParaRPr lang="ru-RU" sz="1400" b="1" i="0" u="none" strike="noStrike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400" b="1" i="0" u="none" strike="noStrike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/>
                          <a:ea typeface="+mn-ea"/>
                          <a:cs typeface="+mn-cs"/>
                        </a:rPr>
                        <a:t>"Комплексное развитие Темрюкского района в сфере строительства"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/>
                          <a:ea typeface="+mn-ea"/>
                          <a:cs typeface="+mn-cs"/>
                        </a:rPr>
                        <a:t>81,8</a:t>
                      </a:r>
                    </a:p>
                  </a:txBody>
                  <a:tcPr marL="7620" marR="7620" marT="7620" marB="0" anchor="b"/>
                </a:tc>
              </a:tr>
              <a:tr h="6170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/>
                        </a:rPr>
                        <a:t>35.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/>
                        </a:rPr>
                        <a:t>"Антикризисные меры в  жилищно- коммунальном хозяйстве муниципального образования Темрюкский район"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/>
                        </a:rPr>
                        <a:t>70,1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810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315436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Спасибо за внимание!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25\ОБЩИЕ ДОКУМЕНТЫ\Бюджет\СЕССИИ 2015\ПРОЕКТ РЕШЕНИЯ О БЮДЖЕТЕ на 2016 год\Доклад о бюджете 2016\смайлы\47013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191" y="433223"/>
            <a:ext cx="1645521" cy="11147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33223"/>
            <a:ext cx="7211460" cy="1114723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/>
                <a:latin typeface="Palatino Linotype" panose="02040502050505030304" pitchFamily="18" charset="0"/>
              </a:rPr>
              <a:t>Показатели исполнения доходной части </a:t>
            </a:r>
            <a:r>
              <a:rPr lang="ru-RU" sz="3000" dirty="0" smtClean="0">
                <a:solidFill>
                  <a:schemeClr val="accent6">
                    <a:lumMod val="50000"/>
                  </a:schemeClr>
                </a:solidFill>
                <a:effectLst/>
                <a:latin typeface="Palatino Linotype" panose="02040502050505030304" pitchFamily="18" charset="0"/>
              </a:rPr>
              <a:t>сводного бюджета поселений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Palatino Linotype" panose="02040502050505030304" pitchFamily="18" charset="0"/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Palatino Linotype" panose="02040502050505030304" pitchFamily="18" charset="0"/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  <a:latin typeface="Palatino Linotype" panose="02040502050505030304" pitchFamily="18" charset="0"/>
              </a:rPr>
              <a:t>муниципального образования Темрюкский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/>
                <a:latin typeface="Palatino Linotype" panose="02040502050505030304" pitchFamily="18" charset="0"/>
              </a:rPr>
              <a:t>район</a:t>
            </a:r>
            <a:r>
              <a:rPr lang="ru-RU" sz="1600" dirty="0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Palatino Linotype" panose="02040502050505030304" pitchFamily="18" charset="0"/>
              </a:rPr>
              <a:t>(млн. рублей)</a:t>
            </a:r>
            <a:endParaRPr lang="ru-RU" sz="1600" dirty="0">
              <a:solidFill>
                <a:schemeClr val="accent1">
                  <a:lumMod val="75000"/>
                </a:schemeClr>
              </a:solidFill>
              <a:effectLst/>
              <a:latin typeface="Palatino Linotype" panose="0204050205050503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7764970"/>
              </p:ext>
            </p:extLst>
          </p:nvPr>
        </p:nvGraphicFramePr>
        <p:xfrm>
          <a:off x="334191" y="1547946"/>
          <a:ext cx="8424933" cy="4401335"/>
        </p:xfrm>
        <a:graphic>
          <a:graphicData uri="http://schemas.openxmlformats.org/drawingml/2006/table">
            <a:tbl>
              <a:tblPr/>
              <a:tblGrid>
                <a:gridCol w="2475229"/>
                <a:gridCol w="1304045"/>
                <a:gridCol w="1304045"/>
                <a:gridCol w="1304045"/>
                <a:gridCol w="896530"/>
                <a:gridCol w="1141039"/>
              </a:tblGrid>
              <a:tr h="501124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год, %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Темп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Исполнение плана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93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роста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29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ВСЕГО ДОХОДЫ</a:t>
                      </a:r>
                    </a:p>
                    <a:p>
                      <a:pPr algn="l" rtl="0" fontAlgn="ctr"/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сводного бюджета</a:t>
                      </a:r>
                    </a:p>
                    <a:p>
                      <a:pPr algn="l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поселений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1 121,9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1 176,3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1 219,6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108,7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103,7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47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в том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числе: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508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Налоговые и</a:t>
                      </a:r>
                    </a:p>
                    <a:p>
                      <a:pPr algn="l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неналоговые</a:t>
                      </a:r>
                      <a:endParaRPr lang="ru-RU" sz="2000" b="1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ctr"/>
                      <a:r>
                        <a:rPr lang="ru-RU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917,2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873,4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938,0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107,4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729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Безвозмездные</a:t>
                      </a:r>
                    </a:p>
                    <a:p>
                      <a:pPr algn="l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поступления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204,7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302,9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281,6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137,6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93,0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104158" y="5229200"/>
            <a:ext cx="2039842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25\ОБЩИЕ ДОКУМЕНТЫ\Бюджет\СЕССИИ 2015\ПРОЕКТ РЕШЕНИЯ О БЮДЖЕТЕ на 2016 год\Доклад о бюджете 2016\смайлы\47013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191" y="433223"/>
            <a:ext cx="1645521" cy="11147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9368" y="568709"/>
            <a:ext cx="7467128" cy="85525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  <a:effectLst/>
                <a:latin typeface="Palatino Linotype" panose="02040502050505030304" pitchFamily="18" charset="0"/>
              </a:rPr>
              <a:t>Показатели исполнения доходной части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effectLst/>
                <a:latin typeface="Palatino Linotype" panose="02040502050505030304" pitchFamily="18" charset="0"/>
              </a:rPr>
              <a:t/>
            </a:r>
            <a:br>
              <a:rPr lang="ru-RU" sz="2000" dirty="0" smtClean="0">
                <a:solidFill>
                  <a:schemeClr val="accent4">
                    <a:lumMod val="75000"/>
                  </a:schemeClr>
                </a:solidFill>
                <a:effectLst/>
                <a:latin typeface="Palatino Linotype" panose="02040502050505030304" pitchFamily="18" charset="0"/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effectLst/>
                <a:latin typeface="Palatino Linotype" panose="02040502050505030304" pitchFamily="18" charset="0"/>
              </a:rPr>
              <a:t>районного бюджета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/>
                <a:latin typeface="Palatino Linotype" panose="02040502050505030304" pitchFamily="18" charset="0"/>
              </a:rPr>
              <a:t>(млн. рублей)</a:t>
            </a:r>
            <a:endParaRPr lang="ru-RU" sz="2000" dirty="0">
              <a:solidFill>
                <a:schemeClr val="accent1">
                  <a:lumMod val="75000"/>
                </a:schemeClr>
              </a:solidFill>
              <a:effectLst/>
              <a:latin typeface="Palatino Linotype" panose="0204050205050503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7113744"/>
              </p:ext>
            </p:extLst>
          </p:nvPr>
        </p:nvGraphicFramePr>
        <p:xfrm>
          <a:off x="334191" y="1547946"/>
          <a:ext cx="8424933" cy="4401335"/>
        </p:xfrm>
        <a:graphic>
          <a:graphicData uri="http://schemas.openxmlformats.org/drawingml/2006/table">
            <a:tbl>
              <a:tblPr/>
              <a:tblGrid>
                <a:gridCol w="2475229"/>
                <a:gridCol w="1304045"/>
                <a:gridCol w="1304045"/>
                <a:gridCol w="1304045"/>
                <a:gridCol w="896530"/>
                <a:gridCol w="1141039"/>
              </a:tblGrid>
              <a:tr h="501124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год, %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Темп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Исполнение плана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93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роста</a:t>
                      </a: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29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ВСЕГО ДОХОДЫ</a:t>
                      </a:r>
                    </a:p>
                    <a:p>
                      <a:pPr algn="l" rtl="0" fontAlgn="ctr"/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районного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бюджета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2 567,2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2 548,4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2 639,3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102,8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447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в том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числе: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508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Налоговые и</a:t>
                      </a:r>
                    </a:p>
                    <a:p>
                      <a:pPr algn="l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неналоговые</a:t>
                      </a:r>
                      <a:endParaRPr lang="ru-RU" sz="2000" b="1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ctr"/>
                      <a:r>
                        <a:rPr lang="ru-RU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1 332,1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1 105,2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1 209,7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90,8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109,5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729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Безвозмездные</a:t>
                      </a:r>
                    </a:p>
                    <a:p>
                      <a:pPr algn="l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 поступления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1 235,1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1 443,2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1 429,6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115,7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19" marR="8419" marT="84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104158" y="5197653"/>
            <a:ext cx="2039842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3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97189" y="522783"/>
            <a:ext cx="850112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Times New Roman" pitchFamily="18" charset="0"/>
              </a:rPr>
              <a:t>Структура налоговых и неналоговых доходов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Times New Roman" pitchFamily="18" charset="0"/>
              </a:rPr>
              <a:t>районного</a:t>
            </a:r>
            <a:r>
              <a:rPr kumimoji="0" lang="ru-RU" sz="25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Times New Roman" pitchFamily="18" charset="0"/>
              </a:rPr>
              <a:t>бюджета (процентов)</a:t>
            </a:r>
            <a:endParaRPr kumimoji="0" lang="ru-RU" sz="25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pic>
        <p:nvPicPr>
          <p:cNvPr id="4" name="Picture 5" descr="\\Server25\ОБЩИЕ ДОКУМЕНТЫ\Бюджет\СЕССИИ 2015\ПРОЕКТ РЕШЕНИЯ О БЮДЖЕТЕ на 2016 год\Доклад о бюджете 2016\смайлы\821996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7072" y="953581"/>
            <a:ext cx="1462200" cy="1216550"/>
          </a:xfrm>
          <a:prstGeom prst="rect">
            <a:avLst/>
          </a:prstGeom>
          <a:noFill/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113537560"/>
              </p:ext>
            </p:extLst>
          </p:nvPr>
        </p:nvGraphicFramePr>
        <p:xfrm>
          <a:off x="367553" y="1308357"/>
          <a:ext cx="8232679" cy="512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946896683"/>
              </p:ext>
            </p:extLst>
          </p:nvPr>
        </p:nvGraphicFramePr>
        <p:xfrm>
          <a:off x="519953" y="1460757"/>
          <a:ext cx="8232679" cy="512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855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25\ОБЩИЕ ДОКУМЕНТЫ\Бюджет\СЕССИИ 2015\ПРОЕКТ РЕШЕНИЯ О БЮДЖЕТЕ на 2016 год\Доклад о бюджете 2016\смайлы\610456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339238"/>
            <a:ext cx="1368152" cy="1257105"/>
          </a:xfrm>
          <a:prstGeom prst="rect">
            <a:avLst/>
          </a:prstGeom>
          <a:noFill/>
        </p:spPr>
      </p:pic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-125" y="288294"/>
            <a:ext cx="8572560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itchFamily="18" charset="0"/>
              </a:rPr>
              <a:t>Поступление по видам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5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itchFamily="18" charset="0"/>
              </a:rPr>
              <a:t>налоговых доходов</a:t>
            </a:r>
            <a:endParaRPr kumimoji="0" lang="ru-RU" sz="35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Palatino Linotype" panose="02040502050505030304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hangingPunct="0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районного бюджета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(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млн. рублей)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Palatino Linotype" panose="0204050205050503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93156"/>
              </p:ext>
            </p:extLst>
          </p:nvPr>
        </p:nvGraphicFramePr>
        <p:xfrm>
          <a:off x="395538" y="1596344"/>
          <a:ext cx="8352927" cy="4334002"/>
        </p:xfrm>
        <a:graphic>
          <a:graphicData uri="http://schemas.openxmlformats.org/drawingml/2006/table">
            <a:tbl>
              <a:tblPr/>
              <a:tblGrid>
                <a:gridCol w="3313227"/>
                <a:gridCol w="1007940"/>
                <a:gridCol w="1007940"/>
                <a:gridCol w="1007940"/>
                <a:gridCol w="1007940"/>
                <a:gridCol w="1007940"/>
              </a:tblGrid>
              <a:tr h="88024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2019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Темп роста,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плана,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4476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доходы, в том числе: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1 173,7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1 045,2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3755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3755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прибыль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68797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3755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Единый налог на вмененный доход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3755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Единый сельскохозяйственный налог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3755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Госпошлина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3874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налоги и сборы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2"/>
            <a:ext cx="2483768" cy="198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34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25\ОБЩИЕ ДОКУМЕНТЫ\Бюджет\СЕССИИ 2015\ПРОЕКТ РЕШЕНИЯ О БЮДЖЕТЕ на 2016 год\Доклад о бюджете 2016\смайлы\610456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339238"/>
            <a:ext cx="1368152" cy="1257105"/>
          </a:xfrm>
          <a:prstGeom prst="rect">
            <a:avLst/>
          </a:prstGeom>
          <a:noFill/>
        </p:spPr>
      </p:pic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-125" y="288294"/>
            <a:ext cx="8572560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itchFamily="18" charset="0"/>
              </a:rPr>
              <a:t>Поступление по видам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5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itchFamily="18" charset="0"/>
              </a:rPr>
              <a:t>неналоговых доходов</a:t>
            </a:r>
            <a:endParaRPr kumimoji="0" lang="ru-RU" sz="35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Palatino Linotype" panose="02040502050505030304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hangingPunct="0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районного бюджета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(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млн. рублей)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Palatino Linotype" panose="0204050205050503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149054"/>
              </p:ext>
            </p:extLst>
          </p:nvPr>
        </p:nvGraphicFramePr>
        <p:xfrm>
          <a:off x="395538" y="1596344"/>
          <a:ext cx="8352927" cy="4457934"/>
        </p:xfrm>
        <a:graphic>
          <a:graphicData uri="http://schemas.openxmlformats.org/drawingml/2006/table">
            <a:tbl>
              <a:tblPr/>
              <a:tblGrid>
                <a:gridCol w="3313227"/>
                <a:gridCol w="1007940"/>
                <a:gridCol w="1007940"/>
                <a:gridCol w="1007940"/>
                <a:gridCol w="1007940"/>
                <a:gridCol w="1007940"/>
              </a:tblGrid>
              <a:tr h="9510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2019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Темп роста,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плана,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4836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Неналоговые доходы, в том числе: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4057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Аренда земли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4057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сдачи в аренду имущества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4057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продажи имущества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4057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 от продажи земельных участков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4057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4057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4836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1 332,1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1 105,2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1 209,7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2"/>
            <a:ext cx="2483768" cy="198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83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60"/>
          <p:cNvSpPr txBox="1">
            <a:spLocks noChangeArrowheads="1"/>
          </p:cNvSpPr>
          <p:nvPr/>
        </p:nvSpPr>
        <p:spPr bwMode="auto">
          <a:xfrm>
            <a:off x="755650" y="115888"/>
            <a:ext cx="1841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ru-RU" sz="2300">
              <a:solidFill>
                <a:prstClr val="black"/>
              </a:solidFill>
              <a:latin typeface="Arial" charset="0"/>
            </a:endParaRPr>
          </a:p>
          <a:p>
            <a:pPr algn="ctr" eaLnBrk="1" hangingPunct="1"/>
            <a:endParaRPr lang="ru-RU" sz="2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754055"/>
            <a:ext cx="7134220" cy="2554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ln w="11430"/>
                <a:solidFill>
                  <a:srgbClr val="9966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</a:rPr>
              <a:t>ИСПОЛНЕНИЕ</a:t>
            </a:r>
          </a:p>
          <a:p>
            <a:pPr algn="ctr" eaLnBrk="1" hangingPunct="1">
              <a:defRPr/>
            </a:pPr>
            <a:r>
              <a:rPr lang="ru-RU" sz="3200" b="1" dirty="0" smtClean="0">
                <a:ln w="11430"/>
                <a:solidFill>
                  <a:srgbClr val="9966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</a:rPr>
              <a:t>РАСХОДНОЙ ЧАСТИ БЮДЖЕТА</a:t>
            </a:r>
          </a:p>
          <a:p>
            <a:pPr algn="ctr" eaLnBrk="1" hangingPunct="1">
              <a:defRPr/>
            </a:pPr>
            <a:r>
              <a:rPr lang="ru-RU" sz="3200" b="1" dirty="0" smtClean="0">
                <a:ln w="11430"/>
                <a:solidFill>
                  <a:srgbClr val="9966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</a:rPr>
              <a:t>муниципального образования ТЕМРЮКСКИЙ РАЙОН</a:t>
            </a:r>
          </a:p>
          <a:p>
            <a:pPr algn="ctr" eaLnBrk="1" hangingPunct="1">
              <a:defRPr/>
            </a:pPr>
            <a:r>
              <a:rPr lang="ru-RU" sz="3200" b="1" dirty="0" smtClean="0">
                <a:ln w="11430"/>
                <a:solidFill>
                  <a:srgbClr val="9966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</a:rPr>
              <a:t>ЗА 2020 ГОД</a:t>
            </a:r>
            <a:endParaRPr lang="ru-RU" sz="3200" b="1" dirty="0">
              <a:ln w="11430"/>
              <a:solidFill>
                <a:srgbClr val="996600"/>
              </a:solidFill>
              <a:effectLst>
                <a:glow>
                  <a:schemeClr val="accent5">
                    <a:satMod val="175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1026" name="Picture 2" descr="C:\Users\Lebedeva\Desktop\10403104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01008"/>
            <a:ext cx="452545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85" y="50913"/>
            <a:ext cx="3236913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86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6565"/>
            <a:ext cx="66294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Расходы районного бюджета  в разрезе источников финансирования</a:t>
            </a:r>
            <a:br>
              <a:rPr lang="ru-RU" sz="2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 2020 год</a:t>
            </a:r>
          </a:p>
        </p:txBody>
      </p:sp>
      <p:graphicFrame>
        <p:nvGraphicFramePr>
          <p:cNvPr id="9" name="Диаграмма 8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064331686"/>
              </p:ext>
            </p:extLst>
          </p:nvPr>
        </p:nvGraphicFramePr>
        <p:xfrm>
          <a:off x="457200" y="1285860"/>
          <a:ext cx="8329642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8487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21765</TotalTime>
  <Words>1630</Words>
  <Application>Microsoft Office PowerPoint</Application>
  <PresentationFormat>Экран (4:3)</PresentationFormat>
  <Paragraphs>570</Paragraphs>
  <Slides>26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Аспект</vt:lpstr>
      <vt:lpstr>Официальная</vt:lpstr>
      <vt:lpstr>Эркер</vt:lpstr>
      <vt:lpstr>Воздушный поток</vt:lpstr>
      <vt:lpstr>1_Аспект</vt:lpstr>
      <vt:lpstr> </vt:lpstr>
      <vt:lpstr> Показатели исполнения доходной части консолидированного бюджета муниципального образования Темрюкский район (млн. рублей)</vt:lpstr>
      <vt:lpstr> Показатели исполнения доходной части сводного бюджета поселений муниципального образования Темрюкский район (млн. рублей)</vt:lpstr>
      <vt:lpstr> Показатели исполнения доходной части районного бюджета (млн. рублей)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районного бюджета  в разрезе источников финансирования за 2020 год</vt:lpstr>
      <vt:lpstr>Структура исполнения бюджета за 2020 год</vt:lpstr>
      <vt:lpstr>Презентация PowerPoint</vt:lpstr>
      <vt:lpstr>    Исполнение расходов по отрасли образования  в 2020 году составило 1,7 млрд. рублей</vt:lpstr>
      <vt:lpstr>Презентация PowerPoint</vt:lpstr>
      <vt:lpstr>Презентация PowerPoint</vt:lpstr>
      <vt:lpstr>Презентация PowerPoint</vt:lpstr>
      <vt:lpstr>Презентация PowerPoint</vt:lpstr>
      <vt:lpstr>На социальную политику в 2020 году направлено 201,4 млн. рублей:</vt:lpstr>
      <vt:lpstr>Расходы по отрасли «Национальная безопасность и правоохранительная деятельность» составили  26,3 млн.рублей</vt:lpstr>
      <vt:lpstr>Презентация PowerPoint</vt:lpstr>
      <vt:lpstr>Презентация PowerPoint</vt:lpstr>
      <vt:lpstr>Презентация PowerPoint</vt:lpstr>
      <vt:lpstr>Поддержка поселений Темрюкского района в 2020 году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Чуприна А.А.</dc:creator>
  <cp:lastModifiedBy>Лебедева Юля Андреевна</cp:lastModifiedBy>
  <cp:revision>1714</cp:revision>
  <cp:lastPrinted>2021-04-21T13:03:10Z</cp:lastPrinted>
  <dcterms:created xsi:type="dcterms:W3CDTF">1601-01-01T00:00:00Z</dcterms:created>
  <dcterms:modified xsi:type="dcterms:W3CDTF">2021-05-13T06:11:59Z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