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70" r:id="rId12"/>
    <p:sldId id="259" r:id="rId13"/>
    <p:sldId id="260" r:id="rId14"/>
    <p:sldId id="271" r:id="rId15"/>
    <p:sldId id="26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0B5A-E724-4C75-86C7-383B79D2DD5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12776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 ЖДЕТ ОСАГО </a:t>
            </a:r>
          </a:p>
          <a:p>
            <a:pPr algn="ctr"/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БЛИЖАЙШЕЕ ВРЕМЯ</a:t>
            </a:r>
            <a:endParaRPr lang="ru-RU" sz="5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522920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Управление Службы по защите прав потребителей финансовых услуг и миноритарных акционеров в Южном федеральном округе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Прямое возмещение убытка</a:t>
            </a:r>
            <a:br>
              <a:rPr lang="ru-RU" sz="35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Порядок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может быть реализован, если в ДТП участвуют две машины, гражданская ответственность владельцев которых застрахована, и вред причинен только этим двум автомобилям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endParaRPr lang="ru-RU" sz="22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474066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До 2 августа 2014 года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564905"/>
            <a:ext cx="4040188" cy="1368151"/>
          </a:xfrm>
        </p:spPr>
        <p:txBody>
          <a:bodyPr>
            <a:normAutofit/>
          </a:bodyPr>
          <a:lstStyle/>
          <a:p>
            <a:pPr mar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Потерпевший мог выбирать, к какому из страховщиков ему обращаться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00809"/>
            <a:ext cx="4041775" cy="474066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После 2 августа 2014 года</a:t>
            </a: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1656185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указанных обстоятельствах потерпевший сможет предъявить требование о возмещении убытков только своему страховщику.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37423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Исключение установлено для случаев, когда страховщик потерпевшего обанкротился или у него отозвали лицензию на осуществление страховой деятельности, а также в случае причинения вреда жизни и здоровья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применения «безальтернативного прямого возмещения убытков»</a:t>
            </a:r>
            <a:endParaRPr lang="ru-RU" sz="28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05062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Плюсы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802233"/>
            <a:ext cx="4320480" cy="429106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Заинтересованность страховых компаний в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повышении качества урегулирования убытков собственных клиентов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Упрощение технологии урегулирования убытков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 том числе одновременного урегулирования по КАСКО и ОСАГО.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Сокращение сроков урегулирования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 счет работы по единой технологии урегулирования и прекращения  «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отфутболивания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потерпевших.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Единая база данных по всем урегулированным убыткам –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сбор полной статистики об убытках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информация для пресечения мошенничества.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Сокращение случаев мошенничества.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203605"/>
            <a:ext cx="3119009" cy="63976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Минусы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1802233"/>
            <a:ext cx="3600400" cy="429106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Сложные (и неоднозначные) взаиморасчеты между страховщиками при ПВУ.</a:t>
            </a:r>
          </a:p>
          <a:p>
            <a:pPr algn="just">
              <a:buFont typeface="+mj-lt"/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Нерешенность проблемы с большим количеством участников ДТП (более двух) и с вредом жизни и здоровью</a:t>
            </a: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пока для этих случаев ПВУ не действует.</a:t>
            </a:r>
          </a:p>
          <a:p>
            <a:pPr algn="just">
              <a:buFont typeface="+mj-lt"/>
              <a:buAutoNum type="arabicPeriod"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Многочисленные вопросы по применению ПВУ к автопоездам – как расчитываться за ДТП с прицепами.</a:t>
            </a:r>
            <a:endParaRPr lang="ru-RU" sz="17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1835696" y="1345033"/>
            <a:ext cx="457200" cy="457200"/>
          </a:xfrm>
          <a:prstGeom prst="mathPlu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321769" y="1479032"/>
            <a:ext cx="468052" cy="288032"/>
          </a:xfrm>
          <a:prstGeom prst="mathMinu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3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Оформление </a:t>
            </a:r>
            <a:r>
              <a:rPr lang="ru-RU" sz="3100" b="1" dirty="0">
                <a:solidFill>
                  <a:srgbClr val="FF0000"/>
                </a:solidFill>
              </a:rPr>
              <a:t>документов   о  ДТП без участия сотрудников  полиции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813690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 случае оформления документов о ДТП без участия уполномоченных на то сотрудников полиции бланк извещения о ДТП, заполненный в </a:t>
            </a:r>
            <a:r>
              <a:rPr lang="ru-RU" b="1" dirty="0" smtClean="0">
                <a:solidFill>
                  <a:schemeClr val="tx2"/>
                </a:solidFill>
              </a:rPr>
              <a:t>двух экземплярах </a:t>
            </a:r>
            <a:r>
              <a:rPr lang="ru-RU" dirty="0" smtClean="0">
                <a:solidFill>
                  <a:schemeClr val="tx2"/>
                </a:solidFill>
              </a:rPr>
              <a:t>водителями, причастных к ДТП транспортных средств, направляется этими водителями страховщикам, застраховавшим их гражданскую ответственность, в течение </a:t>
            </a:r>
            <a:r>
              <a:rPr lang="ru-RU" b="1" dirty="0" smtClean="0">
                <a:solidFill>
                  <a:schemeClr val="tx2"/>
                </a:solidFill>
              </a:rPr>
              <a:t>пяти рабочих дней </a:t>
            </a:r>
            <a:r>
              <a:rPr lang="ru-RU" dirty="0" smtClean="0">
                <a:solidFill>
                  <a:schemeClr val="tx2"/>
                </a:solidFill>
              </a:rPr>
              <a:t>с момента ДТП.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Потерпевший, помимо извещения, направляет своему страховщику заявление о прямом возмещении убытков.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При </a:t>
            </a:r>
            <a:r>
              <a:rPr lang="ru-RU" b="1" i="1" dirty="0" smtClean="0">
                <a:solidFill>
                  <a:schemeClr val="tx2"/>
                </a:solidFill>
              </a:rPr>
              <a:t>составлении извещения о ДТП без представителей Госавтоинспекции водители вправе будут представлять страховщику данные об обстоятельствах причинения вреда ТС, зафиксированные с помощью технического средства контроля. Это могут быть фотографии или видеозаписи автомобилей и их повреждений на месте ДТП, а также данные спутниковых навигационных систем. Однако данное требование станет обязательным с 01 октября 2019 года.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4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   СУММ   ВОЗМЕЩЕНИЯ ВРЕДА ПО ДОГОВОРУ ОСАГО</a:t>
            </a:r>
            <a:endParaRPr lang="ru-RU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018926"/>
              </p:ext>
            </p:extLst>
          </p:nvPr>
        </p:nvGraphicFramePr>
        <p:xfrm>
          <a:off x="457200" y="1600200"/>
          <a:ext cx="8229600" cy="50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1508720"/>
                <a:gridCol w="1371600"/>
                <a:gridCol w="1371600"/>
                <a:gridCol w="1371600"/>
                <a:gridCol w="13716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Дата</a:t>
                      </a:r>
                      <a:r>
                        <a:rPr lang="ru-RU" b="0" dirty="0" smtClean="0"/>
                        <a:t> </a:t>
                      </a:r>
                      <a:endParaRPr lang="ru-RU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РАЗМЕР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СТРАХОВОЙ ВЫПЛАТЫ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В СЛУЧАЕ ПРИЧИНЕНИЯ ВРЕДА ЖИЗНИ И ЗДОРОВЬЯ КАЖДОГО ПОТЕРПЕВШЕГО</a:t>
                      </a:r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В СЛУЧАЕ ПРИЧИНЕНИЯ ВРЕДА ИМУЩЕСТВУ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В СЛУЧАЕ СМЕРТИ ПОТЕРПЕВШЕГО</a:t>
                      </a:r>
                      <a:endParaRPr lang="ru-R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ОФОРМЛЕНИИ ДОКУМЕНТОВ ПО ЕВРОПРОТОКОЛУ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ОДНОГО ПОТЕРПЕВШЕГО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НЕСКОЛЬКИХ ПОТЕРПЕВШИХ</a:t>
                      </a:r>
                      <a:endParaRPr lang="ru-RU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 02.08.2014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160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120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160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135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25 тыс. руб.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Со 02.08.2014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160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120 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160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135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50 тыс. руб.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 01.09.2014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160</a:t>
                      </a:r>
                      <a:r>
                        <a:rPr lang="ru-RU" sz="1500" baseline="0" dirty="0" smtClean="0"/>
                        <a:t>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120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160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135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50 тыс. руб.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 01.10.2014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160 тыс. руб.</a:t>
                      </a:r>
                      <a:endParaRPr lang="ru-RU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400 тыс. руб.*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135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400 тыс. руб. и 50 тыс. руб.**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 01.04.2015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500 тыс. руб.</a:t>
                      </a:r>
                      <a:endParaRPr lang="ru-RU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400 тыс. руб.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475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400 тыс. руб. и 50 тыс. руб.**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 01.10.2019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500 тыс. руб.</a:t>
                      </a:r>
                      <a:endParaRPr lang="ru-RU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400 тыс. руб.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475 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400 тыс. руб.***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55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/>
              <a:t>Лимиты выплат увеличиваются:</a:t>
            </a:r>
            <a:br>
              <a:rPr lang="ru-RU" sz="2000" b="1" u="sng" dirty="0" smtClean="0"/>
            </a:br>
            <a:r>
              <a:rPr lang="ru-RU" sz="2000" dirty="0" smtClean="0"/>
              <a:t> -  по жизни и здоровью </a:t>
            </a:r>
            <a:r>
              <a:rPr lang="ru-RU" sz="2000" b="1" dirty="0" smtClean="0"/>
              <a:t>в 3,125 раза</a:t>
            </a:r>
            <a:br>
              <a:rPr lang="ru-RU" sz="2000" b="1" dirty="0" smtClean="0"/>
            </a:br>
            <a:r>
              <a:rPr lang="ru-RU" sz="2000" dirty="0" smtClean="0"/>
              <a:t>- по имуществу  отдельного потерпевшего </a:t>
            </a:r>
            <a:r>
              <a:rPr lang="ru-RU" sz="2000" b="1" dirty="0" smtClean="0"/>
              <a:t>в 3,33 раза</a:t>
            </a:r>
            <a:br>
              <a:rPr lang="ru-RU" sz="2000" b="1" dirty="0" smtClean="0"/>
            </a:br>
            <a:r>
              <a:rPr lang="ru-RU" sz="2000" dirty="0" smtClean="0"/>
              <a:t>- снимается ограничение на размер суммарных выплат при нескольких потерпевших (ДТП с участием более двух машин)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Плюсы </a:t>
            </a:r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Повышение защищенности потерпевших и обеспечения более полных выплат по ОСАГО.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суброгационных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требований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КАСКО к виновникам ДТП при недостаточности страховой суммы по ОСАГО.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Сокращение количества недовольных системой ОСАГО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со стороны потерпевших, так и со стороны застрахованных.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Минусы </a:t>
            </a:r>
            <a:endParaRPr lang="ru-RU" sz="20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Один, но очень существенный минус – неизбежный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 тарифов на ОСАГО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из-за увеличения количества крупных выплат и, следовательно, роста среднего размера выплаты по ОСАГО.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Сокращение объемов премий по ДАГО – это нельзя считать  минусом по ОСАГО, но страховые компании должны учитывать эти последствия при планировании своей работы.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55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ВАЖНО!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 заключении договоров ОСАГО необходимо обратить внимание на следующие обстоятельства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1044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Урегулирована процедура  возврата страховой премии при досрочном расторжении договора ОСАГО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У страховщика появилась обязанность сообщить потерпевшему  перечень  недостающих документов для рассмотрения заявления о выплате страхового возмещения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На оборотной стороне полиса ОСАГО страховщик </a:t>
            </a:r>
            <a:r>
              <a:rPr lang="ru-RU" sz="2200" b="1" u="sng" dirty="0" smtClean="0">
                <a:solidFill>
                  <a:schemeClr val="tx2"/>
                </a:solidFill>
              </a:rPr>
              <a:t>обязан  </a:t>
            </a:r>
            <a:r>
              <a:rPr lang="ru-RU" sz="2200" dirty="0" smtClean="0">
                <a:solidFill>
                  <a:schemeClr val="tx2"/>
                </a:solidFill>
              </a:rPr>
              <a:t> указать местонахождение подразделений  уполномоченных на урегулирование убытков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Не подлежат  обязательному страхованию ответственности транспортные средства имеющие неколесные движители (гусеничные, полугусеничные и т.д.) и прицепы к ним.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3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После августа 2014 года произошли  серьезные перемены,  в связи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со вступлением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в силу  Федерального  закона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21.07. 2014 .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N 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223-ФЗ «О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внесении изменений в Федеральный закон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«Об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обязательном страховании гражданской ответственности владельцев транспортных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средств»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Прямое возмещение убытков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Оформление документов   о  ДТП без участия сотрудников  полиции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Увеличен размер страховых выплат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Вводится процедура обязательного досудебного урегулирования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Конкретизировался перечень выгодоприобретателей в случае смерти потерпевшего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Изменились сроки рассмотрения заявления потерпевшего о страховой выплате или прямого возмещения убытков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Выбор способа возмещения вреда: в денежной или натуральной форме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Упорядочена процедура проведения независимой технической экспертизы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Заявление с приложением документов, предусмотренных правилами ОСАГО, можно направить почтой, в т.ч. электронной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Заявление на заключение договоров ОСАГО можно будет заполнить в электронной форме.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3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0272" y="6488668"/>
            <a:ext cx="2123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496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Последовательность  вступления в силу  ключевых поправок в Федеральный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закон от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25.04.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2002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40-ФЗ «Об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обязательном страховании гражданской ответственности владельцев транспортных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средств»</a:t>
            </a:r>
          </a:p>
          <a:p>
            <a:pPr algn="ctr">
              <a:lnSpc>
                <a:spcPct val="150000"/>
              </a:lnSpc>
            </a:pPr>
            <a:endParaRPr lang="ru-RU" sz="3000" b="1" dirty="0">
              <a:latin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1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ОСАГО, вступившие в силу со 2 августа 2014 года</a:t>
            </a:r>
            <a:endParaRPr lang="ru-RU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«Безальтернативное» прямое возмещение убытков (ПВУ)</a:t>
            </a:r>
            <a:r>
              <a:rPr lang="ru-RU" dirty="0" smtClean="0"/>
              <a:t> – теперь </a:t>
            </a:r>
            <a:r>
              <a:rPr lang="ru-RU" b="1" dirty="0" smtClean="0"/>
              <a:t>при ДТП</a:t>
            </a:r>
            <a:r>
              <a:rPr lang="ru-RU" dirty="0" smtClean="0"/>
              <a:t>, </a:t>
            </a:r>
            <a:r>
              <a:rPr lang="ru-RU" b="1" dirty="0" smtClean="0"/>
              <a:t>которое попадает под требование ПВУ</a:t>
            </a:r>
            <a:r>
              <a:rPr lang="ru-RU" dirty="0" smtClean="0"/>
              <a:t> (в ДТП участвовало 2 авто, оба имеют полис ОСАГО, вред причинен только имуществу), </a:t>
            </a:r>
            <a:r>
              <a:rPr lang="ru-RU" b="1" dirty="0" smtClean="0"/>
              <a:t>за выплатой можно обращаться только в свою страховую компанию</a:t>
            </a:r>
            <a:r>
              <a:rPr lang="ru-RU" dirty="0" smtClean="0"/>
              <a:t>. Данная норма будет  распространяться на все действующие договоры.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Повышение лимита выплат по Европротоколу с 25 000 до 50 000 рублей</a:t>
            </a:r>
            <a:r>
              <a:rPr lang="ru-RU" dirty="0" smtClean="0"/>
              <a:t>.</a:t>
            </a:r>
          </a:p>
          <a:p>
            <a:pPr algn="just"/>
            <a:r>
              <a:rPr lang="ru-RU" i="1" dirty="0" smtClean="0"/>
              <a:t> Только для ДТП, оба участника которого заключили договоры уже после вступления в силу поправок к Закону.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Уточнены </a:t>
            </a:r>
            <a:r>
              <a:rPr lang="ru-RU" b="1" dirty="0" smtClean="0"/>
              <a:t>процедуры оформления Европротокола</a:t>
            </a:r>
            <a:r>
              <a:rPr lang="ru-RU" dirty="0" smtClean="0"/>
              <a:t> и порядок извещения страховщика </a:t>
            </a:r>
            <a:r>
              <a:rPr lang="ru-RU" i="1" dirty="0" smtClean="0"/>
              <a:t>– каждый участник ДТП обязан в течение 5 дней отправить свой экземпляр Извещения о ДТП своему страховщику.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В КоАП вводятся </a:t>
            </a:r>
            <a:r>
              <a:rPr lang="ru-RU" b="1" dirty="0" smtClean="0"/>
              <a:t>штрафы к сотрудникам страховых компаний (50 000 рублей)</a:t>
            </a:r>
            <a:r>
              <a:rPr lang="ru-RU" dirty="0" smtClean="0"/>
              <a:t> за необоснованный отказ в оформлении договора ОСАГО или навязывание дополнительных страховых продуктов.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Вводятся требования к банкам, в  которых РСА может размещать временно свободные средства фондов – </a:t>
            </a:r>
            <a:r>
              <a:rPr lang="ru-RU" i="1" dirty="0" smtClean="0"/>
              <a:t>банки не должны быть подконтрольны страховщикам.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Порядок исключения страховой компании из РСА и отзыва/возврата лицензии.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84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485"/>
            <a:ext cx="8502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ОСАГО, вступившие в силу с 1 сентября 2014 года</a:t>
            </a:r>
            <a:endParaRPr lang="ru-RU" sz="22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4" y="691372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Новые тарифы ОСАГО – утверждены Банком России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Установления тарифного коридора ( минимальных и максимальных значений тарифов) по ОСАГО – </a:t>
            </a:r>
            <a:r>
              <a:rPr lang="ru-RU" sz="1700" i="1" dirty="0" smtClean="0">
                <a:solidFill>
                  <a:schemeClr val="tx2"/>
                </a:solidFill>
              </a:rPr>
              <a:t>страховые компании смогут применять тарифы в рамках указанного коридора.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Также тарифный коридор устанавливается для полисов «Зеленая карта» - </a:t>
            </a:r>
            <a:r>
              <a:rPr lang="ru-RU" sz="1700" i="1" dirty="0" smtClean="0">
                <a:solidFill>
                  <a:schemeClr val="tx2"/>
                </a:solidFill>
              </a:rPr>
              <a:t>тарифы устанавливаются Бюро «Зеленая карта»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Прекращение страхования по ОСАГО техники на неколесном движителе (гусеничном, санном и т.п.)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Прекращение страхования по отдельным договорам ОСАГО прицепов – будет делаться специальная отметка в полисе тягача с определенной доплатой к тарифу.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Полисы ОСАГО должны продаваться в любом подразделении/филиале страховой компании.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Данные о заключенных договорах ОСАГО должны быть занесены в АИС РСА (единая база  данных по ОСАГО)  в течение 1 дня с момента заключения договора.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При заключении договора ОСАГО обязательно использовать данные АИС РСА о значении КБМ (</a:t>
            </a:r>
            <a:r>
              <a:rPr lang="ru-RU" sz="1600" dirty="0">
                <a:solidFill>
                  <a:schemeClr val="tx2"/>
                </a:solidFill>
              </a:rPr>
              <a:t>коэффициент </a:t>
            </a:r>
            <a:r>
              <a:rPr lang="ru-RU" sz="1600" dirty="0" smtClean="0">
                <a:solidFill>
                  <a:schemeClr val="tx2"/>
                </a:solidFill>
              </a:rPr>
              <a:t>бонус-</a:t>
            </a:r>
            <a:r>
              <a:rPr lang="ru-RU" sz="1600" dirty="0" err="1" smtClean="0">
                <a:solidFill>
                  <a:schemeClr val="tx2"/>
                </a:solidFill>
              </a:rPr>
              <a:t>малус</a:t>
            </a:r>
            <a:r>
              <a:rPr lang="ru-RU" sz="1600" dirty="0">
                <a:solidFill>
                  <a:schemeClr val="tx2"/>
                </a:solidFill>
              </a:rPr>
              <a:t>: </a:t>
            </a:r>
            <a:r>
              <a:rPr lang="ru-RU" sz="1600" dirty="0" smtClean="0">
                <a:solidFill>
                  <a:schemeClr val="tx2"/>
                </a:solidFill>
              </a:rPr>
              <a:t>«скидка» </a:t>
            </a:r>
            <a:r>
              <a:rPr lang="ru-RU" sz="1600" dirty="0">
                <a:solidFill>
                  <a:schemeClr val="tx2"/>
                </a:solidFill>
              </a:rPr>
              <a:t>за безубыточное страхование по ОСАГО в течение года)</a:t>
            </a:r>
            <a:r>
              <a:rPr lang="ru-RU" sz="1700" dirty="0" smtClean="0">
                <a:solidFill>
                  <a:schemeClr val="tx2"/>
                </a:solidFill>
              </a:rPr>
              <a:t> и о прохождении ТО.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Ответственность страховщика за несанкционированное использование бланков полисов. </a:t>
            </a:r>
            <a:r>
              <a:rPr lang="ru-RU" sz="1700" i="1" dirty="0" smtClean="0">
                <a:solidFill>
                  <a:schemeClr val="tx2"/>
                </a:solidFill>
              </a:rPr>
              <a:t>Страховщик обязан платить по всем своим полисам, кроме тех, которые были ранее заявлены как  похищенные.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При досрочном прекращении договора ОСАГО удерживается 20% страховой премии, возвращается часть премии пропорционально оставшемуся сроку действия договора.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6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ОСАГО, вступившие в силу с 1 сентября 2014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 ( продолжение)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02888"/>
            <a:ext cx="813690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Срок выплаты потерпевшему (или мотивированного отказа) сокращаются до 20 календарных дней, за исключением нерабочих праздничных дней.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Возможность выплаты по ОСАГО путем  направления на ремонт в случае, если у страховщика заключен  договор со станцией технического обслуживания.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Единая методика независимой технической экспертизы утверждается Банком России.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Правительство аттестует экспертов – техников.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Применение Закона «О защите прав потребителей» в части, не урегулированной Законом об ОСАГО.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Пени за каждый день просрочки выплаты – 1% от суммы выплат.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Штраф за каждый день просрочки срока направления отказа – 0,05% от страховой суммы.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Расширен перечень регрессов при Европротоколе: виновник ДТП не направил Извещение о ДТП в течение 5 дней, не представил своё ТС на осмотр страховщику или приступил к его ремонту до  осмотра страховщиков в течение 15 дней после ДТП.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Досудебный порядок возмещения ущерба по ОСАГО.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50% штраф от суммы занижения выплаты по суду.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Реорганизация управления РСА на принципах равных прав его членов.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</a:rPr>
              <a:t>Расширения перечня ППД РСА; размещение в интернете ППД, затрагивающих интересы страхователей и потерпевших.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1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ОСАГО, вступившие в силу с 01 октября 2014 года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67" y="1484784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Повышение лимита выплат по ущербу имуществу с</a:t>
            </a:r>
            <a:r>
              <a:rPr lang="ru-RU" b="1" dirty="0" smtClean="0">
                <a:solidFill>
                  <a:schemeClr val="tx2"/>
                </a:solidFill>
              </a:rPr>
              <a:t> 120 000 до 400 000 рублей.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Отменяется общий лимит выплат при нескольких потерпевших ( 160 000 рублей) и пропорциональные выплаты – теперь </a:t>
            </a:r>
            <a:r>
              <a:rPr lang="ru-RU" b="1" dirty="0" smtClean="0">
                <a:solidFill>
                  <a:schemeClr val="tx2"/>
                </a:solidFill>
              </a:rPr>
              <a:t>каждый потерпевший в ДТП может получить по 400 000 рублей</a:t>
            </a:r>
            <a:r>
              <a:rPr lang="ru-RU" dirty="0" smtClean="0">
                <a:solidFill>
                  <a:schemeClr val="tx2"/>
                </a:solidFill>
              </a:rPr>
              <a:t> вне  зависимости от количества.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Аналогично повышаются лимиты компенсационных выплат РСА.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Снижение максимального возможного значения износа при расчете возмещения по ОСАГО с 80% </a:t>
            </a:r>
            <a:r>
              <a:rPr lang="ru-RU" b="1" dirty="0" smtClean="0">
                <a:solidFill>
                  <a:schemeClr val="tx2"/>
                </a:solidFill>
              </a:rPr>
              <a:t>до 50%.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«Безлимитный» Европротокол </a:t>
            </a:r>
            <a:r>
              <a:rPr lang="ru-RU" dirty="0" smtClean="0">
                <a:solidFill>
                  <a:schemeClr val="tx2"/>
                </a:solidFill>
              </a:rPr>
              <a:t> (размер выплаты ограничен только страховой суммой – 400 000 рублей) в Москве, МО, СПб и ЛО при условии предоставления фото- или видеосъемки, а также  данных систем ГЛОНАСС или других навигационных систем. Только для ДТП, оба участника которого заключили договоры уже после 1 октября 2014 года. Для случаев не подтвержденных  техническими средствами фиксации лимит выплат – 50 000 рублей.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Страховщики должны привести свои правила КАСКО и ДАГО в соответствии с новым Законом в части использования Европротокола.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3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ОСАГО, вступающие в силу с 01 января 2015 года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Создание единой автоматизированной информационной системы, содержащей страховую историю всех клиентов страховых компаний по КАСКО и ДСАГО. Объединение информации с АИС РСА по  ОСАГО.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ОСАГО, вступающие в силу с 01 апреля 2015 года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85293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Комплекс поправок в части выплат за вред жизни и здоровью: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Повышение лимита выплат по жизни и здоровью каждому потерпевшему  со 160 000 до 500 000 рублей.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Аналогично повышаются лимиты компенсационных выплат РСА.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Выплаты в случае травм пострадавших будут осуществляться по специальной таблице.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Упрощается порядок подтверждения факта причинения вреда здоровью в ДТП и порядок получения  выплаты по ОСАГО.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Расширяется перечень выгодоприобретателей в случае смерти потерпевшего ( по сравнению с Гражданским кодексом).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72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ОСАГО, вступающие в силу с 01 июля 2015 года.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 поправок по введению электронного полиса ОСАГО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608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ОСАГО, вступающие в силу с 01 октября 2015 года .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«Безлимитный» Европротокол</a:t>
            </a:r>
            <a:r>
              <a:rPr lang="ru-RU" dirty="0" smtClean="0"/>
              <a:t> (размер выплаты ограничен только страховой суммой – 400 000 рублей) </a:t>
            </a:r>
            <a:r>
              <a:rPr lang="ru-RU" b="1" dirty="0" smtClean="0"/>
              <a:t>по всей России</a:t>
            </a:r>
            <a:r>
              <a:rPr lang="ru-RU" dirty="0" smtClean="0"/>
              <a:t> при условии предоставления фото-видеосъемки, а также данных систем ГЛОНАСС.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66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1c9e6d90f8f868836ab138ff86d4a042465c63"/>
</p:tagLst>
</file>

<file path=ppt/theme/theme1.xml><?xml version="1.0" encoding="utf-8"?>
<a:theme xmlns:a="http://schemas.openxmlformats.org/drawingml/2006/main" name="shablon_notebook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shablon_notebook1</Template>
  <TotalTime>387</TotalTime>
  <Words>1782</Words>
  <Application>Microsoft Office PowerPoint</Application>
  <PresentationFormat>Экран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shablon_notebook1</vt:lpstr>
      <vt:lpstr>Презентация PowerPoint</vt:lpstr>
      <vt:lpstr>После августа 2014 года произошли  серьезные перемены,  в связи со вступлением  в силу  Федерального  закона  от 21.07. 2014 . N 223-ФЗ «О внесении изменений в Федеральный закон «Об обязательном страховании гражданской ответственности владельцев транспортных средств»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Прямое возмещение убытка Порядок может быть реализован, если в ДТП участвуют две машины, гражданская ответственность владельцев которых застрахована, и вред причинен только этим двум автомобилям </vt:lpstr>
      <vt:lpstr>Схема применения «безальтернативного прямого возмещения убытков»</vt:lpstr>
      <vt:lpstr> Оформление документов   о  ДТП без участия сотрудников  полиции </vt:lpstr>
      <vt:lpstr>УВЕЛИЧЕНИЕ   СУММ   ВОЗМЕЩЕНИЯ ВРЕДА ПО ДОГОВОРУ ОСАГО</vt:lpstr>
      <vt:lpstr>Лимиты выплат увеличиваются:  -  по жизни и здоровью в 3,125 раза - по имуществу  отдельного потерпевшего в 3,33 раза - снимается ограничение на размер суммарных выплат при нескольких потерпевших (ДТП с участием более двух машин) </vt:lpstr>
      <vt:lpstr>ВАЖНО! При заключении договоров ОСАГО необходимо обратить внимание на следующие обстоятельства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Рудь</dc:creator>
  <cp:lastModifiedBy>Головкова </cp:lastModifiedBy>
  <cp:revision>44</cp:revision>
  <dcterms:created xsi:type="dcterms:W3CDTF">2014-10-15T12:22:07Z</dcterms:created>
  <dcterms:modified xsi:type="dcterms:W3CDTF">2014-12-19T08:22:22Z</dcterms:modified>
</cp:coreProperties>
</file>