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notesSlides/notesSlide6.xml" ContentType="application/vnd.openxmlformats-officedocument.presentationml.notesSlide+xml"/>
  <Override PartName="/ppt/charts/chart5.xml" ContentType="application/vnd.openxmlformats-officedocument.drawingml.chart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0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59" r:id="rId1"/>
  </p:sldMasterIdLst>
  <p:notesMasterIdLst>
    <p:notesMasterId r:id="rId45"/>
  </p:notesMasterIdLst>
  <p:handoutMasterIdLst>
    <p:handoutMasterId r:id="rId46"/>
  </p:handoutMasterIdLst>
  <p:sldIdLst>
    <p:sldId id="592" r:id="rId2"/>
    <p:sldId id="622" r:id="rId3"/>
    <p:sldId id="623" r:id="rId4"/>
    <p:sldId id="624" r:id="rId5"/>
    <p:sldId id="625" r:id="rId6"/>
    <p:sldId id="626" r:id="rId7"/>
    <p:sldId id="594" r:id="rId8"/>
    <p:sldId id="616" r:id="rId9"/>
    <p:sldId id="584" r:id="rId10"/>
    <p:sldId id="586" r:id="rId11"/>
    <p:sldId id="615" r:id="rId12"/>
    <p:sldId id="613" r:id="rId13"/>
    <p:sldId id="618" r:id="rId14"/>
    <p:sldId id="619" r:id="rId15"/>
    <p:sldId id="620" r:id="rId16"/>
    <p:sldId id="621" r:id="rId17"/>
    <p:sldId id="595" r:id="rId18"/>
    <p:sldId id="596" r:id="rId19"/>
    <p:sldId id="597" r:id="rId20"/>
    <p:sldId id="627" r:id="rId21"/>
    <p:sldId id="628" r:id="rId22"/>
    <p:sldId id="629" r:id="rId23"/>
    <p:sldId id="598" r:id="rId24"/>
    <p:sldId id="599" r:id="rId25"/>
    <p:sldId id="600" r:id="rId26"/>
    <p:sldId id="601" r:id="rId27"/>
    <p:sldId id="614" r:id="rId28"/>
    <p:sldId id="602" r:id="rId29"/>
    <p:sldId id="603" r:id="rId30"/>
    <p:sldId id="604" r:id="rId31"/>
    <p:sldId id="605" r:id="rId32"/>
    <p:sldId id="606" r:id="rId33"/>
    <p:sldId id="617" r:id="rId34"/>
    <p:sldId id="608" r:id="rId35"/>
    <p:sldId id="609" r:id="rId36"/>
    <p:sldId id="632" r:id="rId37"/>
    <p:sldId id="633" r:id="rId38"/>
    <p:sldId id="634" r:id="rId39"/>
    <p:sldId id="631" r:id="rId40"/>
    <p:sldId id="630" r:id="rId41"/>
    <p:sldId id="610" r:id="rId42"/>
    <p:sldId id="611" r:id="rId43"/>
    <p:sldId id="612" r:id="rId44"/>
  </p:sldIdLst>
  <p:sldSz cx="9144000" cy="6858000" type="screen4x3"/>
  <p:notesSz cx="6735763" cy="986631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A463E37B-AA57-4C09-8BF9-2ABB8012602C}">
          <p14:sldIdLst>
            <p14:sldId id="592"/>
            <p14:sldId id="622"/>
            <p14:sldId id="623"/>
            <p14:sldId id="624"/>
            <p14:sldId id="625"/>
            <p14:sldId id="626"/>
            <p14:sldId id="594"/>
            <p14:sldId id="616"/>
            <p14:sldId id="584"/>
            <p14:sldId id="586"/>
            <p14:sldId id="615"/>
            <p14:sldId id="613"/>
            <p14:sldId id="618"/>
            <p14:sldId id="619"/>
            <p14:sldId id="620"/>
            <p14:sldId id="621"/>
            <p14:sldId id="595"/>
            <p14:sldId id="596"/>
            <p14:sldId id="597"/>
            <p14:sldId id="627"/>
            <p14:sldId id="628"/>
            <p14:sldId id="629"/>
            <p14:sldId id="598"/>
            <p14:sldId id="599"/>
            <p14:sldId id="600"/>
            <p14:sldId id="601"/>
            <p14:sldId id="614"/>
            <p14:sldId id="602"/>
            <p14:sldId id="603"/>
            <p14:sldId id="604"/>
            <p14:sldId id="605"/>
            <p14:sldId id="606"/>
            <p14:sldId id="617"/>
            <p14:sldId id="608"/>
            <p14:sldId id="609"/>
            <p14:sldId id="632"/>
            <p14:sldId id="633"/>
            <p14:sldId id="634"/>
            <p14:sldId id="631"/>
            <p14:sldId id="630"/>
            <p14:sldId id="610"/>
            <p14:sldId id="611"/>
            <p14:sldId id="612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1A3"/>
    <a:srgbClr val="FF9933"/>
    <a:srgbClr val="E2AC00"/>
    <a:srgbClr val="FFCC99"/>
    <a:srgbClr val="996600"/>
    <a:srgbClr val="CC9900"/>
    <a:srgbClr val="FFFFCC"/>
    <a:srgbClr val="FFFF00"/>
    <a:srgbClr val="0033CC"/>
    <a:srgbClr val="33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750" autoAdjust="0"/>
    <p:restoredTop sz="96433" autoAdjust="0"/>
  </p:normalViewPr>
  <p:slideViewPr>
    <p:cSldViewPr>
      <p:cViewPr>
        <p:scale>
          <a:sx n="89" d="100"/>
          <a:sy n="89" d="100"/>
        </p:scale>
        <p:origin x="-2640" y="-7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70" d="100"/>
        <a:sy n="170" d="100"/>
      </p:scale>
      <p:origin x="0" y="205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5689108931399341E-2"/>
          <c:y val="3.4508959978499211E-2"/>
          <c:w val="0.64674601567567758"/>
          <c:h val="0.85842458322464366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НДФЛ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2023 год</c:v>
                </c:pt>
                <c:pt idx="1">
                  <c:v>2022 год</c:v>
                </c:pt>
                <c:pt idx="2">
                  <c:v>2021 год</c:v>
                </c:pt>
                <c:pt idx="3">
                  <c:v>2020 год
(оценка)</c:v>
                </c:pt>
                <c:pt idx="4">
                  <c:v>2019 год</c:v>
                </c:pt>
              </c:strCache>
            </c:strRef>
          </c:cat>
          <c:val>
            <c:numRef>
              <c:f>Лист1!$B$2:$B$6</c:f>
              <c:numCache>
                <c:formatCode>0.0</c:formatCode>
                <c:ptCount val="5"/>
                <c:pt idx="0">
                  <c:v>71.599999999999994</c:v>
                </c:pt>
                <c:pt idx="1">
                  <c:v>71.099999999999994</c:v>
                </c:pt>
                <c:pt idx="2">
                  <c:v>70.5</c:v>
                </c:pt>
                <c:pt idx="3">
                  <c:v>69.2</c:v>
                </c:pt>
                <c:pt idx="4">
                  <c:v>62.8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Налоги по спец. режимам
(ЕНВД, УСН, ЕСХН, патент)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2023 год</c:v>
                </c:pt>
                <c:pt idx="1">
                  <c:v>2022 год</c:v>
                </c:pt>
                <c:pt idx="2">
                  <c:v>2021 год</c:v>
                </c:pt>
                <c:pt idx="3">
                  <c:v>2020 год
(оценка)</c:v>
                </c:pt>
                <c:pt idx="4">
                  <c:v>2019 год</c:v>
                </c:pt>
              </c:strCache>
            </c:strRef>
          </c:cat>
          <c:val>
            <c:numRef>
              <c:f>Лист1!$C$2:$C$6</c:f>
              <c:numCache>
                <c:formatCode>0.0</c:formatCode>
                <c:ptCount val="5"/>
                <c:pt idx="0">
                  <c:v>11.2</c:v>
                </c:pt>
                <c:pt idx="1">
                  <c:v>11.3</c:v>
                </c:pt>
                <c:pt idx="2">
                  <c:v>11.4</c:v>
                </c:pt>
                <c:pt idx="3">
                  <c:v>12.3</c:v>
                </c:pt>
                <c:pt idx="4">
                  <c:v>11.5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Арендная плата за зем. участки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sz="1400" b="1" baseline="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2023 год</c:v>
                </c:pt>
                <c:pt idx="1">
                  <c:v>2022 год</c:v>
                </c:pt>
                <c:pt idx="2">
                  <c:v>2021 год</c:v>
                </c:pt>
                <c:pt idx="3">
                  <c:v>2020 год
(оценка)</c:v>
                </c:pt>
                <c:pt idx="4">
                  <c:v>2019 год</c:v>
                </c:pt>
              </c:strCache>
            </c:strRef>
          </c:cat>
          <c:val>
            <c:numRef>
              <c:f>Лист1!$D$2:$D$6</c:f>
              <c:numCache>
                <c:formatCode>0.0</c:formatCode>
                <c:ptCount val="5"/>
                <c:pt idx="0">
                  <c:v>6.7</c:v>
                </c:pt>
                <c:pt idx="1">
                  <c:v>6.8</c:v>
                </c:pt>
                <c:pt idx="2">
                  <c:v>6.9</c:v>
                </c:pt>
                <c:pt idx="3">
                  <c:v>6.6</c:v>
                </c:pt>
                <c:pt idx="4">
                  <c:v>6.4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Налог на прибыль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sz="1200" b="1" baseline="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2023 год</c:v>
                </c:pt>
                <c:pt idx="1">
                  <c:v>2022 год</c:v>
                </c:pt>
                <c:pt idx="2">
                  <c:v>2021 год</c:v>
                </c:pt>
                <c:pt idx="3">
                  <c:v>2020 год
(оценка)</c:v>
                </c:pt>
                <c:pt idx="4">
                  <c:v>2019 год</c:v>
                </c:pt>
              </c:strCache>
            </c:strRef>
          </c:cat>
          <c:val>
            <c:numRef>
              <c:f>Лист1!$E$2:$E$6</c:f>
              <c:numCache>
                <c:formatCode>0.0</c:formatCode>
                <c:ptCount val="5"/>
                <c:pt idx="0">
                  <c:v>4.8</c:v>
                </c:pt>
                <c:pt idx="1">
                  <c:v>5</c:v>
                </c:pt>
                <c:pt idx="2">
                  <c:v>5.0999999999999996</c:v>
                </c:pt>
                <c:pt idx="3">
                  <c:v>3.6</c:v>
                </c:pt>
                <c:pt idx="4">
                  <c:v>12.7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Налог на имущество</c:v>
                </c:pt>
              </c:strCache>
            </c:strRef>
          </c:tx>
          <c:spPr>
            <a:solidFill>
              <a:srgbClr val="CC9900"/>
            </a:solidFill>
          </c:spPr>
          <c:invertIfNegative val="0"/>
          <c:cat>
            <c:strRef>
              <c:f>Лист1!$A$2:$A$6</c:f>
              <c:strCache>
                <c:ptCount val="5"/>
                <c:pt idx="0">
                  <c:v>2023 год</c:v>
                </c:pt>
                <c:pt idx="1">
                  <c:v>2022 год</c:v>
                </c:pt>
                <c:pt idx="2">
                  <c:v>2021 год</c:v>
                </c:pt>
                <c:pt idx="3">
                  <c:v>2020 год
(оценка)</c:v>
                </c:pt>
                <c:pt idx="4">
                  <c:v>2019 год</c:v>
                </c:pt>
              </c:strCache>
            </c:strRef>
          </c:cat>
          <c:val>
            <c:numRef>
              <c:f>Лист1!$F$2:$F$6</c:f>
              <c:numCache>
                <c:formatCode>0.0</c:formatCode>
                <c:ptCount val="5"/>
                <c:pt idx="0">
                  <c:v>2.2000000000000002</c:v>
                </c:pt>
                <c:pt idx="1">
                  <c:v>2.2000000000000002</c:v>
                </c:pt>
                <c:pt idx="2">
                  <c:v>2.2999999999999998</c:v>
                </c:pt>
                <c:pt idx="3">
                  <c:v>2.2999999999999998</c:v>
                </c:pt>
                <c:pt idx="4">
                  <c:v>0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Прочие доходы</c:v>
                </c:pt>
              </c:strCache>
            </c:strRef>
          </c:tx>
          <c:spPr>
            <a:solidFill>
              <a:srgbClr val="FF9933"/>
            </a:solidFill>
          </c:spPr>
          <c:invertIfNegative val="0"/>
          <c:dLbls>
            <c:txPr>
              <a:bodyPr/>
              <a:lstStyle/>
              <a:p>
                <a:pPr>
                  <a:defRPr sz="1200" b="1" baseline="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2023 год</c:v>
                </c:pt>
                <c:pt idx="1">
                  <c:v>2022 год</c:v>
                </c:pt>
                <c:pt idx="2">
                  <c:v>2021 год</c:v>
                </c:pt>
                <c:pt idx="3">
                  <c:v>2020 год
(оценка)</c:v>
                </c:pt>
                <c:pt idx="4">
                  <c:v>2019 год</c:v>
                </c:pt>
              </c:strCache>
            </c:strRef>
          </c:cat>
          <c:val>
            <c:numRef>
              <c:f>Лист1!$G$2:$G$6</c:f>
              <c:numCache>
                <c:formatCode>0.0</c:formatCode>
                <c:ptCount val="5"/>
                <c:pt idx="0">
                  <c:v>3.5</c:v>
                </c:pt>
                <c:pt idx="1">
                  <c:v>3.5999999999999996</c:v>
                </c:pt>
                <c:pt idx="2">
                  <c:v>3.8</c:v>
                </c:pt>
                <c:pt idx="3">
                  <c:v>6</c:v>
                </c:pt>
                <c:pt idx="4">
                  <c:v>6.6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4924800"/>
        <c:axId val="84557824"/>
      </c:barChart>
      <c:catAx>
        <c:axId val="34924800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14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84557824"/>
        <c:crosses val="autoZero"/>
        <c:auto val="1"/>
        <c:lblAlgn val="ctr"/>
        <c:lblOffset val="100"/>
        <c:noMultiLvlLbl val="0"/>
      </c:catAx>
      <c:valAx>
        <c:axId val="84557824"/>
        <c:scaling>
          <c:orientation val="minMax"/>
        </c:scaling>
        <c:delete val="0"/>
        <c:axPos val="b"/>
        <c:majorGridlines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ru-RU"/>
          </a:p>
        </c:txPr>
        <c:crossAx val="3492480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353961119015435"/>
          <c:y val="7.5328154517620996E-2"/>
          <c:w val="0.20939239278073046"/>
          <c:h val="0.85863204685978922"/>
        </c:manualLayout>
      </c:layout>
      <c:overlay val="0"/>
      <c:txPr>
        <a:bodyPr/>
        <a:lstStyle/>
        <a:p>
          <a:pPr>
            <a:defRPr sz="12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2676556346347"/>
          <c:y val="0.12516923466067248"/>
          <c:w val="0.62366693451685462"/>
          <c:h val="0.87537911443673933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0"/>
            <c:bubble3D val="0"/>
            <c:explosion val="16"/>
            <c:spPr>
              <a:solidFill>
                <a:schemeClr val="bg2">
                  <a:lumMod val="50000"/>
                </a:schemeClr>
              </a:solidFill>
            </c:spPr>
          </c:dPt>
          <c:dPt>
            <c:idx val="1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</c:spPr>
          </c:dPt>
          <c:dPt>
            <c:idx val="2"/>
            <c:bubble3D val="0"/>
            <c:spPr>
              <a:solidFill>
                <a:schemeClr val="accent2">
                  <a:lumMod val="75000"/>
                </a:schemeClr>
              </a:solidFill>
            </c:spPr>
          </c:dPt>
          <c:dPt>
            <c:idx val="3"/>
            <c:bubble3D val="0"/>
            <c:spPr>
              <a:solidFill>
                <a:schemeClr val="tx2">
                  <a:lumMod val="75000"/>
                </a:schemeClr>
              </a:solidFill>
            </c:spPr>
          </c:dPt>
          <c:dPt>
            <c:idx val="4"/>
            <c:bubble3D val="0"/>
            <c:spPr>
              <a:solidFill>
                <a:srgbClr val="CC9900"/>
              </a:solidFill>
            </c:spPr>
          </c:dPt>
          <c:dPt>
            <c:idx val="5"/>
            <c:bubble3D val="0"/>
            <c:spPr>
              <a:solidFill>
                <a:srgbClr val="FF9933"/>
              </a:solidFill>
            </c:spPr>
          </c:dPt>
          <c:dPt>
            <c:idx val="7"/>
            <c:bubble3D val="0"/>
            <c:spPr>
              <a:solidFill>
                <a:srgbClr val="FFFF00"/>
              </a:solidFill>
            </c:spPr>
          </c:dPt>
          <c:dLbls>
            <c:dLbl>
              <c:idx val="0"/>
              <c:layout>
                <c:manualLayout>
                  <c:x val="6.4720274844745143E-2"/>
                  <c:y val="-0.3375027150208109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</c:dLbl>
            <c:dLbl>
              <c:idx val="1"/>
              <c:layout>
                <c:manualLayout>
                  <c:x val="0"/>
                  <c:y val="0.2057730474336229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solidFill>
                          <a:schemeClr val="accent6">
                            <a:lumMod val="75000"/>
                          </a:schemeClr>
                        </a:solidFill>
                      </a:rPr>
                      <a:t>Налоги</a:t>
                    </a:r>
                  </a:p>
                  <a:p>
                    <a:r>
                      <a:rPr lang="ru-RU" dirty="0" smtClean="0">
                        <a:solidFill>
                          <a:schemeClr val="accent6">
                            <a:lumMod val="75000"/>
                          </a:schemeClr>
                        </a:solidFill>
                      </a:rPr>
                      <a:t>по </a:t>
                    </a:r>
                    <a:r>
                      <a:rPr lang="ru-RU" dirty="0">
                        <a:solidFill>
                          <a:schemeClr val="accent6">
                            <a:lumMod val="75000"/>
                          </a:schemeClr>
                        </a:solidFill>
                      </a:rPr>
                      <a:t>спец. режимам
(ЕНВД, УСН, ЕСХН, патент) 11,4</a:t>
                    </a:r>
                    <a:endParaRPr lang="ru-RU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</c:dLbl>
            <c:dLbl>
              <c:idx val="2"/>
              <c:layout>
                <c:manualLayout>
                  <c:x val="-7.8326472795539726E-2"/>
                  <c:y val="8.6170538263431448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</c:dLbl>
            <c:dLbl>
              <c:idx val="3"/>
              <c:layout>
                <c:manualLayout>
                  <c:x val="-7.8011173361689973E-2"/>
                  <c:y val="3.1176097919066652E-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</c:dLbl>
            <c:dLbl>
              <c:idx val="4"/>
              <c:layout>
                <c:manualLayout>
                  <c:x val="3.3601566946076286E-2"/>
                  <c:y val="0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</c:dLbl>
            <c:dLbl>
              <c:idx val="5"/>
              <c:layout>
                <c:manualLayout>
                  <c:x val="0.19662552114092585"/>
                  <c:y val="-7.3563807996870414E-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</c:dLbl>
            <c:txPr>
              <a:bodyPr/>
              <a:lstStyle/>
              <a:p>
                <a:pPr>
                  <a:defRPr u="sng">
                    <a:solidFill>
                      <a:schemeClr val="accent6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 </c:separator>
            <c:showLeaderLines val="1"/>
          </c:dLbls>
          <c:cat>
            <c:strRef>
              <c:f>Лист1!$A$2:$A$10</c:f>
              <c:strCache>
                <c:ptCount val="6"/>
                <c:pt idx="0">
                  <c:v>НДФЛ</c:v>
                </c:pt>
                <c:pt idx="1">
                  <c:v>Налоги по спец. режимам
(ЕНВД, УСН, ЕСХН, патент)</c:v>
                </c:pt>
                <c:pt idx="2">
                  <c:v>Арендная плата за земли</c:v>
                </c:pt>
                <c:pt idx="3">
                  <c:v>Налог на прибыль организаций</c:v>
                </c:pt>
                <c:pt idx="4">
                  <c:v>Налог на имущество</c:v>
                </c:pt>
                <c:pt idx="5">
                  <c:v>Прочие доходы</c:v>
                </c:pt>
              </c:strCache>
            </c:strRef>
          </c:cat>
          <c:val>
            <c:numRef>
              <c:f>Лист1!$B$2:$B$7</c:f>
              <c:numCache>
                <c:formatCode>0.0</c:formatCode>
                <c:ptCount val="6"/>
                <c:pt idx="0">
                  <c:v>70.5</c:v>
                </c:pt>
                <c:pt idx="1">
                  <c:v>11.4</c:v>
                </c:pt>
                <c:pt idx="2">
                  <c:v>6.9</c:v>
                </c:pt>
                <c:pt idx="3">
                  <c:v>5.0999999999999996</c:v>
                </c:pt>
                <c:pt idx="4">
                  <c:v>2.2999999999999998</c:v>
                </c:pt>
                <c:pt idx="5">
                  <c:v>3.8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0477214567382627E-2"/>
          <c:y val="4.9351624015748032E-2"/>
          <c:w val="0.61992844253955659"/>
          <c:h val="0.8407054625984251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 всего,
тыс. руб.</c:v>
                </c:pt>
              </c:strCache>
            </c:strRef>
          </c:tx>
          <c:invertIfNegative val="0"/>
          <c:dLbls>
            <c:spPr>
              <a:solidFill>
                <a:schemeClr val="bg1"/>
              </a:solidFill>
            </c:spPr>
            <c:txPr>
              <a:bodyPr/>
              <a:lstStyle/>
              <a:p>
                <a:pPr>
                  <a:defRPr sz="1400" b="1">
                    <a:effectLst/>
                    <a:latin typeface="Palatino Linotype" panose="0204050205050503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Лист1!$A$2:$A$8</c:f>
              <c:strCache>
                <c:ptCount val="7"/>
                <c:pt idx="0">
                  <c:v>2015 г.</c:v>
                </c:pt>
                <c:pt idx="1">
                  <c:v>2016 г.</c:v>
                </c:pt>
                <c:pt idx="2">
                  <c:v>2017 г.</c:v>
                </c:pt>
                <c:pt idx="3">
                  <c:v>2018 г.</c:v>
                </c:pt>
                <c:pt idx="4">
                  <c:v>2019 г.</c:v>
                </c:pt>
                <c:pt idx="5">
                  <c:v>2020 г.</c:v>
                </c:pt>
                <c:pt idx="6">
                  <c:v>2021 г.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2728.3</c:v>
                </c:pt>
                <c:pt idx="1">
                  <c:v>3197.1</c:v>
                </c:pt>
                <c:pt idx="2">
                  <c:v>3217.2</c:v>
                </c:pt>
                <c:pt idx="3">
                  <c:v>3446.2</c:v>
                </c:pt>
                <c:pt idx="4">
                  <c:v>3689.1</c:v>
                </c:pt>
                <c:pt idx="5">
                  <c:v>3854.5</c:v>
                </c:pt>
                <c:pt idx="6">
                  <c:v>3591.2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На одного жителя, тыс. руб.</c:v>
                </c:pt>
              </c:strCache>
            </c:strRef>
          </c:tx>
          <c:invertIfNegative val="0"/>
          <c:cat>
            <c:strRef>
              <c:f>Лист1!$A$2:$A$8</c:f>
              <c:strCache>
                <c:ptCount val="7"/>
                <c:pt idx="0">
                  <c:v>2015 г.</c:v>
                </c:pt>
                <c:pt idx="1">
                  <c:v>2016 г.</c:v>
                </c:pt>
                <c:pt idx="2">
                  <c:v>2017 г.</c:v>
                </c:pt>
                <c:pt idx="3">
                  <c:v>2018 г.</c:v>
                </c:pt>
                <c:pt idx="4">
                  <c:v>2019 г.</c:v>
                </c:pt>
                <c:pt idx="5">
                  <c:v>2020 г.</c:v>
                </c:pt>
                <c:pt idx="6">
                  <c:v>2021 г.</c:v>
                </c:pt>
              </c:strCache>
            </c:strRef>
          </c:cat>
          <c:val>
            <c:numRef>
              <c:f>Лист1!$C$2:$C$8</c:f>
              <c:numCache>
                <c:formatCode>General</c:formatCode>
                <c:ptCount val="7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5094016"/>
        <c:axId val="155095808"/>
      </c:barChart>
      <c:catAx>
        <c:axId val="15509401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 b="1">
                <a:latin typeface="Palatino Linotype" panose="02040502050505030304" pitchFamily="18" charset="0"/>
              </a:defRPr>
            </a:pPr>
            <a:endParaRPr lang="ru-RU"/>
          </a:p>
        </c:txPr>
        <c:crossAx val="155095808"/>
        <c:crosses val="autoZero"/>
        <c:auto val="1"/>
        <c:lblAlgn val="ctr"/>
        <c:lblOffset val="100"/>
        <c:noMultiLvlLbl val="0"/>
      </c:catAx>
      <c:valAx>
        <c:axId val="15509580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1">
                <a:latin typeface="Palatino Linotype" panose="02040502050505030304" pitchFamily="18" charset="0"/>
              </a:defRPr>
            </a:pPr>
            <a:endParaRPr lang="ru-RU"/>
          </a:p>
        </c:txPr>
        <c:crossAx val="15509401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0974049226351643"/>
          <c:y val="0.21019291338582677"/>
          <c:w val="0.27464504945504242"/>
          <c:h val="0.44836417322834643"/>
        </c:manualLayout>
      </c:layout>
      <c:overlay val="0"/>
      <c:txPr>
        <a:bodyPr/>
        <a:lstStyle/>
        <a:p>
          <a:pPr>
            <a:defRPr sz="1600">
              <a:latin typeface="Palatino Linotype" panose="0204050205050503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всего, млн.рублей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3.011162640718506E-3"/>
                  <c:y val="5.61206532178897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solidFill>
                      <a:srgbClr val="996600"/>
                    </a:solidFill>
                    <a:latin typeface="Palatino Linotype" panose="0204050205050503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2020 утвержденный</c:v>
                </c:pt>
                <c:pt idx="1">
                  <c:v>2020 уточненный</c:v>
                </c:pt>
                <c:pt idx="2">
                  <c:v>2021 проект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 formatCode="General">
                  <c:v>2617.1</c:v>
                </c:pt>
                <c:pt idx="1">
                  <c:v>2942</c:v>
                </c:pt>
                <c:pt idx="2" formatCode="General">
                  <c:v>2482.9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Расходы на социальную сферу, млн.рублей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3.8580246913580245E-2"/>
                  <c:y val="1.96422286262614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3.3950617283950615E-2"/>
                  <c:y val="1.4030163304472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9320987654320996E-2"/>
                  <c:y val="1.12241306435779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solidFill>
                      <a:srgbClr val="996600"/>
                    </a:solidFill>
                    <a:latin typeface="Palatino Linotype" panose="0204050205050503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2020 утвержденный</c:v>
                </c:pt>
                <c:pt idx="1">
                  <c:v>2020 уточненный</c:v>
                </c:pt>
                <c:pt idx="2">
                  <c:v>2021 проект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2076.6999999999998</c:v>
                </c:pt>
                <c:pt idx="1">
                  <c:v>2172.6999999999998</c:v>
                </c:pt>
                <c:pt idx="2" formatCode="0.0">
                  <c:v>2066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Другие расходы, млн.рублей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1.204465056287405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0539069242514772E-2"/>
                  <c:y val="1.68361959653669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9.0334879221555184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solidFill>
                      <a:srgbClr val="996600"/>
                    </a:solidFill>
                    <a:latin typeface="Palatino Linotype" panose="0204050205050503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2020 утвержденный</c:v>
                </c:pt>
                <c:pt idx="1">
                  <c:v>2020 уточненный</c:v>
                </c:pt>
                <c:pt idx="2">
                  <c:v>2021 проект</c:v>
                </c:pt>
              </c:strCache>
            </c:strRef>
          </c:cat>
          <c:val>
            <c:numRef>
              <c:f>Лист1!$D$2:$D$4</c:f>
              <c:numCache>
                <c:formatCode>0.0</c:formatCode>
                <c:ptCount val="3"/>
                <c:pt idx="0">
                  <c:v>540.4</c:v>
                </c:pt>
                <c:pt idx="1">
                  <c:v>769.3</c:v>
                </c:pt>
                <c:pt idx="2" formatCode="General">
                  <c:v>416.9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5711232"/>
        <c:axId val="180259456"/>
      </c:barChart>
      <c:catAx>
        <c:axId val="16571123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80259456"/>
        <c:crosses val="autoZero"/>
        <c:auto val="1"/>
        <c:lblAlgn val="ctr"/>
        <c:lblOffset val="100"/>
        <c:noMultiLvlLbl val="0"/>
      </c:catAx>
      <c:valAx>
        <c:axId val="18025945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65711232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>
              <a:latin typeface="Palatino Linotype" panose="0204050205050503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228385993399747"/>
          <c:y val="0.25527236287163035"/>
          <c:w val="0.63600580162015208"/>
          <c:h val="0.68707995250509413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4"/>
            <c:bubble3D val="0"/>
            <c:explosion val="8"/>
            <c:spPr>
              <a:solidFill>
                <a:srgbClr val="CC9900"/>
              </a:solidFill>
            </c:spPr>
          </c:dPt>
          <c:dPt>
            <c:idx val="5"/>
            <c:bubble3D val="0"/>
            <c:explosion val="14"/>
            <c:spPr>
              <a:solidFill>
                <a:schemeClr val="tx2">
                  <a:lumMod val="75000"/>
                </a:schemeClr>
              </a:solidFill>
            </c:spPr>
          </c:dPt>
          <c:dPt>
            <c:idx val="6"/>
            <c:bubble3D val="0"/>
            <c:spPr>
              <a:solidFill>
                <a:srgbClr val="FF0000"/>
              </a:solidFill>
            </c:spPr>
          </c:dPt>
          <c:dPt>
            <c:idx val="7"/>
            <c:bubble3D val="0"/>
            <c:explosion val="15"/>
            <c:spPr>
              <a:solidFill>
                <a:schemeClr val="bg2">
                  <a:lumMod val="50000"/>
                </a:schemeClr>
              </a:solidFill>
            </c:spPr>
          </c:dPt>
          <c:dPt>
            <c:idx val="8"/>
            <c:bubble3D val="0"/>
            <c:explosion val="5"/>
            <c:spPr>
              <a:solidFill>
                <a:schemeClr val="accent4">
                  <a:lumMod val="60000"/>
                  <a:lumOff val="40000"/>
                </a:schemeClr>
              </a:solidFill>
            </c:spPr>
          </c:dPt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delete val="1"/>
            </c:dLbl>
            <c:dLbl>
              <c:idx val="4"/>
              <c:layout>
                <c:manualLayout>
                  <c:x val="-0.14429663705443513"/>
                  <c:y val="-0.2143782020773258"/>
                </c:manualLayout>
              </c:layout>
              <c:tx>
                <c:rich>
                  <a:bodyPr/>
                  <a:lstStyle/>
                  <a:p>
                    <a:pPr>
                      <a:defRPr lang="ru-RU" sz="1600" b="1" i="0" u="none" strike="noStrike" kern="1200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Palatino Linotype" panose="02040502050505030304" pitchFamily="18" charset="0"/>
                        <a:ea typeface="+mn-ea"/>
                        <a:cs typeface="+mn-cs"/>
                      </a:defRPr>
                    </a:pPr>
                    <a:r>
                      <a:rPr lang="ru-RU" sz="1800" b="1" i="0" u="none" strike="noStrike" kern="1200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Palatino Linotype" panose="02040502050505030304" pitchFamily="18" charset="0"/>
                        <a:ea typeface="+mn-ea"/>
                        <a:cs typeface="+mn-cs"/>
                      </a:rPr>
                      <a:t>Образование </a:t>
                    </a:r>
                    <a:r>
                      <a:rPr lang="ru-RU" sz="1800" b="1" i="0" u="none" strike="noStrike" kern="1200" baseline="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Palatino Linotype" panose="02040502050505030304" pitchFamily="18" charset="0"/>
                        <a:ea typeface="+mn-ea"/>
                        <a:cs typeface="+mn-cs"/>
                      </a:rPr>
                      <a:t>1741,2</a:t>
                    </a:r>
                    <a:endParaRPr lang="ru-RU" sz="1800" b="0" i="0" u="none" strike="noStrike" kern="1200" baseline="0" dirty="0">
                      <a:solidFill>
                        <a:srgbClr val="0033CC"/>
                      </a:solidFill>
                      <a:latin typeface="+mn-lt"/>
                      <a:ea typeface="+mn-ea"/>
                      <a:cs typeface="+mn-cs"/>
                    </a:endParaRPr>
                  </a:p>
                </c:rich>
              </c:tx>
              <c:spPr/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</c:dLbl>
            <c:dLbl>
              <c:idx val="5"/>
              <c:layout>
                <c:manualLayout>
                  <c:x val="-0.10096535678343091"/>
                  <c:y val="0.16021008756255939"/>
                </c:manualLayout>
              </c:layout>
              <c:tx>
                <c:rich>
                  <a:bodyPr/>
                  <a:lstStyle/>
                  <a:p>
                    <a:pPr>
                      <a:defRPr lang="ru-RU" sz="1600" b="1" i="0" u="none" strike="noStrike" kern="1200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Palatino Linotype" panose="02040502050505030304" pitchFamily="18" charset="0"/>
                        <a:ea typeface="+mn-ea"/>
                        <a:cs typeface="+mn-cs"/>
                      </a:defRPr>
                    </a:pPr>
                    <a:r>
                      <a:rPr lang="ru-RU" sz="1600" b="1" i="0" u="none" strike="noStrike" kern="1200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Palatino Linotype" panose="02040502050505030304" pitchFamily="18" charset="0"/>
                        <a:ea typeface="+mn-ea"/>
                        <a:cs typeface="+mn-cs"/>
                      </a:rPr>
                      <a:t>Культура   </a:t>
                    </a:r>
                  </a:p>
                  <a:p>
                    <a:pPr>
                      <a:defRPr lang="ru-RU" sz="1600" b="1" i="0" u="none" strike="noStrike" kern="1200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Palatino Linotype" panose="02040502050505030304" pitchFamily="18" charset="0"/>
                        <a:ea typeface="+mn-ea"/>
                        <a:cs typeface="+mn-cs"/>
                      </a:defRPr>
                    </a:pPr>
                    <a:r>
                      <a:rPr lang="ru-RU" sz="1600" b="1" i="0" u="none" strike="noStrike" kern="1200" baseline="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Palatino Linotype" panose="02040502050505030304" pitchFamily="18" charset="0"/>
                        <a:ea typeface="+mn-ea"/>
                        <a:cs typeface="+mn-cs"/>
                      </a:rPr>
                      <a:t>58,4</a:t>
                    </a:r>
                    <a:endParaRPr lang="ru-RU" sz="1400" b="0" i="0" u="none" strike="noStrike" kern="1200" baseline="0" dirty="0">
                      <a:solidFill>
                        <a:srgbClr val="0033CC"/>
                      </a:solidFill>
                      <a:latin typeface="+mn-lt"/>
                      <a:ea typeface="+mn-ea"/>
                      <a:cs typeface="+mn-cs"/>
                    </a:endParaRPr>
                  </a:p>
                </c:rich>
              </c:tx>
              <c:spPr/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</c:dLbl>
            <c:dLbl>
              <c:idx val="6"/>
              <c:layout>
                <c:manualLayout>
                  <c:x val="-6.9062708283910035E-2"/>
                  <c:y val="-5.4989064972835351E-2"/>
                </c:manualLayout>
              </c:layout>
              <c:tx>
                <c:rich>
                  <a:bodyPr/>
                  <a:lstStyle/>
                  <a:p>
                    <a:pPr>
                      <a:defRPr sz="1400" b="1">
                        <a:solidFill>
                          <a:schemeClr val="accent6">
                            <a:lumMod val="50000"/>
                          </a:schemeClr>
                        </a:solidFill>
                        <a:latin typeface="Palatino Linotype" panose="02040502050505030304" pitchFamily="18" charset="0"/>
                      </a:defRPr>
                    </a:pPr>
                    <a:r>
                      <a:rPr lang="ru-RU" sz="1300" b="1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Palatino Linotype" panose="02040502050505030304" pitchFamily="18" charset="0"/>
                      </a:rPr>
                      <a:t>Здравоохранение </a:t>
                    </a:r>
                  </a:p>
                  <a:p>
                    <a:pPr>
                      <a:defRPr sz="1400" b="1">
                        <a:solidFill>
                          <a:schemeClr val="accent6">
                            <a:lumMod val="50000"/>
                          </a:schemeClr>
                        </a:solidFill>
                        <a:latin typeface="Palatino Linotype" panose="02040502050505030304" pitchFamily="18" charset="0"/>
                      </a:defRPr>
                    </a:pPr>
                    <a:r>
                      <a:rPr lang="ru-RU" sz="1600" b="1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Palatino Linotype" panose="02040502050505030304" pitchFamily="18" charset="0"/>
                      </a:rPr>
                      <a:t>2,0</a:t>
                    </a:r>
                    <a:endParaRPr lang="ru-RU" sz="1600" dirty="0">
                      <a:solidFill>
                        <a:srgbClr val="0033CC"/>
                      </a:solidFill>
                    </a:endParaRPr>
                  </a:p>
                </c:rich>
              </c:tx>
              <c:spPr/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</c:dLbl>
            <c:dLbl>
              <c:idx val="7"/>
              <c:layout>
                <c:manualLayout>
                  <c:x val="3.4737397119720549E-2"/>
                  <c:y val="-8.0523135651976288E-2"/>
                </c:manualLayout>
              </c:layout>
              <c:tx>
                <c:rich>
                  <a:bodyPr/>
                  <a:lstStyle/>
                  <a:p>
                    <a:pPr>
                      <a:defRPr lang="ru-RU" sz="1600" b="1" i="0" u="none" strike="noStrike" kern="1200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Palatino Linotype" panose="02040502050505030304" pitchFamily="18" charset="0"/>
                        <a:ea typeface="+mn-ea"/>
                        <a:cs typeface="+mn-cs"/>
                      </a:defRPr>
                    </a:pPr>
                    <a:r>
                      <a:rPr lang="ru-RU" sz="1600" b="1" i="0" u="none" strike="noStrike" kern="1200" baseline="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Palatino Linotype" panose="02040502050505030304" pitchFamily="18" charset="0"/>
                        <a:ea typeface="+mn-ea"/>
                        <a:cs typeface="+mn-cs"/>
                      </a:rPr>
                      <a:t> Социальная </a:t>
                    </a:r>
                    <a:r>
                      <a:rPr lang="ru-RU" sz="1600" b="1" i="0" u="none" strike="noStrike" kern="1200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Palatino Linotype" panose="02040502050505030304" pitchFamily="18" charset="0"/>
                        <a:ea typeface="+mn-ea"/>
                        <a:cs typeface="+mn-cs"/>
                      </a:rPr>
                      <a:t>политика </a:t>
                    </a:r>
                    <a:r>
                      <a:rPr lang="ru-RU" sz="1600" b="1" i="0" u="none" strike="noStrike" kern="1200" baseline="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Palatino Linotype" panose="02040502050505030304" pitchFamily="18" charset="0"/>
                        <a:ea typeface="+mn-ea"/>
                        <a:cs typeface="+mn-cs"/>
                      </a:rPr>
                      <a:t> 190,2</a:t>
                    </a:r>
                    <a:endParaRPr lang="ru-RU" sz="1400" b="0" i="0" u="none" strike="noStrike" kern="1200" baseline="0" dirty="0">
                      <a:solidFill>
                        <a:srgbClr val="0033CC"/>
                      </a:solidFill>
                      <a:latin typeface="+mn-lt"/>
                      <a:ea typeface="+mn-ea"/>
                      <a:cs typeface="+mn-cs"/>
                    </a:endParaRPr>
                  </a:p>
                </c:rich>
              </c:tx>
              <c:spPr/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</c:dLbl>
            <c:dLbl>
              <c:idx val="8"/>
              <c:layout>
                <c:manualLayout>
                  <c:x val="0.15232236713174913"/>
                  <c:y val="-1.9925546298476829E-2"/>
                </c:manualLayout>
              </c:layout>
              <c:tx>
                <c:rich>
                  <a:bodyPr/>
                  <a:lstStyle/>
                  <a:p>
                    <a:pPr>
                      <a:defRPr lang="ru-RU" sz="1600" b="1" i="0" u="none" strike="noStrike" kern="1200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Palatino Linotype" panose="02040502050505030304" pitchFamily="18" charset="0"/>
                        <a:ea typeface="+mn-ea"/>
                        <a:cs typeface="+mn-cs"/>
                      </a:defRPr>
                    </a:pPr>
                    <a:r>
                      <a:rPr lang="ru-RU" sz="1600" b="1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Palatino Linotype" panose="02040502050505030304" pitchFamily="18" charset="0"/>
                      </a:rPr>
                      <a:t>Физическая </a:t>
                    </a:r>
                    <a:r>
                      <a: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Palatino Linotype" panose="02040502050505030304" pitchFamily="18" charset="0"/>
                      </a:rPr>
                      <a:t>культура и спорт </a:t>
                    </a:r>
                    <a:r>
                      <a:rPr lang="ru-RU" sz="1600" b="1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Palatino Linotype" panose="02040502050505030304" pitchFamily="18" charset="0"/>
                      </a:rPr>
                      <a:t>74,3</a:t>
                    </a:r>
                    <a:endParaRPr lang="ru-RU" sz="1400" dirty="0"/>
                  </a:p>
                </c:rich>
              </c:tx>
              <c:spPr/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</c:dLbl>
            <c:dLbl>
              <c:idx val="9"/>
              <c:layout>
                <c:manualLayout>
                  <c:x val="-5.1327593097675622E-2"/>
                  <c:y val="-0.21327402174217391"/>
                </c:manualLayout>
              </c:layout>
              <c:tx>
                <c:rich>
                  <a:bodyPr/>
                  <a:lstStyle/>
                  <a:p>
                    <a:r>
                      <a:rPr lang="ru-RU" sz="1600" b="1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Palatino Linotype" panose="02040502050505030304" pitchFamily="18" charset="0"/>
                      </a:rPr>
                      <a:t>Обслуживание</a:t>
                    </a:r>
                    <a:r>
                      <a:rPr lang="ru-RU" sz="1600" b="1" baseline="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Palatino Linotype" panose="02040502050505030304" pitchFamily="18" charset="0"/>
                      </a:rPr>
                      <a:t> муниципального долга 15,0</a:t>
                    </a:r>
                    <a:r>
                      <a:rPr lang="en-US" sz="1600" b="1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Palatino Linotype" panose="02040502050505030304" pitchFamily="18" charset="0"/>
                      </a:rPr>
                      <a:t> </a:t>
                    </a:r>
                  </a:p>
                  <a:p>
                    <a:endParaRPr lang="en-US" sz="1400" dirty="0">
                      <a:solidFill>
                        <a:srgbClr val="0033CC"/>
                      </a:solidFill>
                    </a:endParaRP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</c:dLbl>
            <c:txPr>
              <a:bodyPr/>
              <a:lstStyle/>
              <a:p>
                <a:pPr>
                  <a:defRPr sz="1600" b="1">
                    <a:solidFill>
                      <a:schemeClr val="accent6">
                        <a:lumMod val="50000"/>
                      </a:schemeClr>
                    </a:solidFill>
                    <a:latin typeface="Palatino Linotype" panose="0204050205050503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 </c:separator>
            <c:showLeaderLines val="1"/>
          </c:dLbls>
          <c:cat>
            <c:strRef>
              <c:f>Лист1!$A$2:$A$10</c:f>
              <c:strCache>
                <c:ptCount val="9"/>
                <c:pt idx="0">
                  <c:v>Общегосударственные вопросы</c:v>
                </c:pt>
                <c:pt idx="1">
                  <c:v>Национальная безопасность</c:v>
                </c:pt>
                <c:pt idx="2">
                  <c:v>Национальная экономика</c:v>
                </c:pt>
                <c:pt idx="3">
                  <c:v>ЖКХ</c:v>
                </c:pt>
                <c:pt idx="4">
                  <c:v>Образование</c:v>
                </c:pt>
                <c:pt idx="5">
                  <c:v>Культура</c:v>
                </c:pt>
                <c:pt idx="6">
                  <c:v>Здравоохранение</c:v>
                </c:pt>
                <c:pt idx="7">
                  <c:v>Социальная политика</c:v>
                </c:pt>
                <c:pt idx="8">
                  <c:v>Физическая культура и спорт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4" formatCode="0.0">
                  <c:v>1741.2</c:v>
                </c:pt>
                <c:pt idx="5">
                  <c:v>58.4</c:v>
                </c:pt>
                <c:pt idx="6">
                  <c:v>2</c:v>
                </c:pt>
                <c:pt idx="7">
                  <c:v>190.2</c:v>
                </c:pt>
                <c:pt idx="8" formatCode="0.0">
                  <c:v>74.3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image" Target="../media/image41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3.jpeg"/><Relationship Id="rId1" Type="http://schemas.openxmlformats.org/officeDocument/2006/relationships/image" Target="../media/image41.jpeg"/><Relationship Id="rId5" Type="http://schemas.openxmlformats.org/officeDocument/2006/relationships/image" Target="../media/image44.jpeg"/><Relationship Id="rId4" Type="http://schemas.openxmlformats.org/officeDocument/2006/relationships/image" Target="../media/image4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C7255F0-267D-43B8-B0AB-C0A0A083C315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C0D15B0-9C8C-41A6-AFD2-2E53197F3A28}">
      <dgm:prSet phldrT="[Текст]" custT="1"/>
      <dgm:spPr/>
      <dgm:t>
        <a:bodyPr/>
        <a:lstStyle/>
        <a:p>
          <a:r>
            <a:rPr lang="ru-RU" sz="1800" dirty="0" smtClean="0"/>
            <a:t>Составление проекта бюджета</a:t>
          </a:r>
          <a:endParaRPr lang="ru-RU" sz="1800" dirty="0"/>
        </a:p>
      </dgm:t>
    </dgm:pt>
    <dgm:pt modelId="{C9B4A070-A981-4A08-BDF9-A9C87CC2878F}" type="parTrans" cxnId="{D29AF6F5-E2BA-4244-982C-D636239AB7D5}">
      <dgm:prSet/>
      <dgm:spPr/>
      <dgm:t>
        <a:bodyPr/>
        <a:lstStyle/>
        <a:p>
          <a:endParaRPr lang="ru-RU"/>
        </a:p>
      </dgm:t>
    </dgm:pt>
    <dgm:pt modelId="{1C8F445F-68EB-461F-89C7-927961F24A44}" type="sibTrans" cxnId="{D29AF6F5-E2BA-4244-982C-D636239AB7D5}">
      <dgm:prSet/>
      <dgm:spPr/>
      <dgm:t>
        <a:bodyPr/>
        <a:lstStyle/>
        <a:p>
          <a:endParaRPr lang="ru-RU"/>
        </a:p>
      </dgm:t>
    </dgm:pt>
    <dgm:pt modelId="{8380C50E-5539-4EBC-95B9-AE22CF12992F}">
      <dgm:prSet phldrT="[Текст]" custT="1"/>
      <dgm:spPr/>
      <dgm:t>
        <a:bodyPr/>
        <a:lstStyle/>
        <a:p>
          <a:r>
            <a:rPr lang="ru-RU" sz="1400" b="0" dirty="0" smtClean="0"/>
            <a:t>Приказом финансового управления от 30 мая 2018 года  «О мерах по реализации постановления администрации муниципального образования Темрюкский район от 13 мая 2014 года № 966 «О составлении проекта бюджета муниципального образования Темрюкский район на очередной финансовый год и плановый период», о порядке и методике планирования бюджетных ассигнований бюджета муниципального образования Темрюкский район на очередной финансовый год и плановый период» определены ответственные исполнители, порядок и сроки работ над документами и материалами, необходимыми для составления проекта бюджета района на 2021 год и плановый период 2022 и 2023 годов. Непосредственное составление проекта бюджета осуществляет финансовое управление администрации МО Темрюкский район.</a:t>
          </a:r>
          <a:endParaRPr lang="ru-RU" sz="1400" b="0" dirty="0"/>
        </a:p>
      </dgm:t>
    </dgm:pt>
    <dgm:pt modelId="{D9EE0E09-0E44-4AE9-B2CF-7960D8103753}" type="parTrans" cxnId="{B5ADC8F1-DC84-4F45-A0F7-46056664203D}">
      <dgm:prSet/>
      <dgm:spPr/>
      <dgm:t>
        <a:bodyPr/>
        <a:lstStyle/>
        <a:p>
          <a:endParaRPr lang="ru-RU"/>
        </a:p>
      </dgm:t>
    </dgm:pt>
    <dgm:pt modelId="{03CB01E1-E326-4796-B347-DB80AAAD10C7}" type="sibTrans" cxnId="{B5ADC8F1-DC84-4F45-A0F7-46056664203D}">
      <dgm:prSet/>
      <dgm:spPr/>
      <dgm:t>
        <a:bodyPr/>
        <a:lstStyle/>
        <a:p>
          <a:endParaRPr lang="ru-RU"/>
        </a:p>
      </dgm:t>
    </dgm:pt>
    <dgm:pt modelId="{1630F359-794B-4222-A03F-920760EBBE3C}">
      <dgm:prSet phldrT="[Текст]" custT="1"/>
      <dgm:spPr/>
      <dgm:t>
        <a:bodyPr/>
        <a:lstStyle/>
        <a:p>
          <a:r>
            <a:rPr lang="ru-RU" sz="1800" dirty="0" smtClean="0"/>
            <a:t>Рассмотрение проекта бюджета</a:t>
          </a:r>
          <a:endParaRPr lang="ru-RU" sz="1800" dirty="0"/>
        </a:p>
      </dgm:t>
    </dgm:pt>
    <dgm:pt modelId="{6C6B12A8-E3E7-4469-9413-5AD06D6AAC22}" type="parTrans" cxnId="{07C41A60-DAE9-4EE4-9460-7DF82EB0A577}">
      <dgm:prSet/>
      <dgm:spPr/>
      <dgm:t>
        <a:bodyPr/>
        <a:lstStyle/>
        <a:p>
          <a:endParaRPr lang="ru-RU"/>
        </a:p>
      </dgm:t>
    </dgm:pt>
    <dgm:pt modelId="{81201322-2A97-4341-B7B3-E63C8925A50B}" type="sibTrans" cxnId="{07C41A60-DAE9-4EE4-9460-7DF82EB0A577}">
      <dgm:prSet/>
      <dgm:spPr/>
      <dgm:t>
        <a:bodyPr/>
        <a:lstStyle/>
        <a:p>
          <a:endParaRPr lang="ru-RU"/>
        </a:p>
      </dgm:t>
    </dgm:pt>
    <dgm:pt modelId="{6F2478AF-9B3D-4091-9A2C-A0237FD7F6E1}">
      <dgm:prSet phldrT="[Текст]" custT="1"/>
      <dgm:spPr/>
      <dgm:t>
        <a:bodyPr/>
        <a:lstStyle/>
        <a:p>
          <a:r>
            <a:rPr lang="ru-RU" sz="1400" dirty="0" smtClean="0"/>
            <a:t>Администрацией муниципального образования Темрюкский район внесен проект решения о бюджете района в Совет муниципального образования Темрюкский район на рассмотрение 6  ноября 2020 года. Публичные слушания (обсуждение с общественностью) по проекту бюджета проведены 23 ноября 2020 года.</a:t>
          </a:r>
          <a:endParaRPr lang="ru-RU" sz="1400" dirty="0"/>
        </a:p>
      </dgm:t>
    </dgm:pt>
    <dgm:pt modelId="{6FEEEFD1-7B74-4ABC-954E-9F7BF824204B}" type="parTrans" cxnId="{F4322A73-D796-4029-9001-96C8B7749C5F}">
      <dgm:prSet/>
      <dgm:spPr/>
      <dgm:t>
        <a:bodyPr/>
        <a:lstStyle/>
        <a:p>
          <a:endParaRPr lang="ru-RU"/>
        </a:p>
      </dgm:t>
    </dgm:pt>
    <dgm:pt modelId="{704D6ED6-86BE-47ED-9771-C934DFD2FF80}" type="sibTrans" cxnId="{F4322A73-D796-4029-9001-96C8B7749C5F}">
      <dgm:prSet/>
      <dgm:spPr/>
      <dgm:t>
        <a:bodyPr/>
        <a:lstStyle/>
        <a:p>
          <a:endParaRPr lang="ru-RU"/>
        </a:p>
      </dgm:t>
    </dgm:pt>
    <dgm:pt modelId="{7B295A59-0AD6-4A78-B8E7-BF0E64DD86F7}">
      <dgm:prSet phldrT="[Текст]" custT="1"/>
      <dgm:spPr/>
      <dgm:t>
        <a:bodyPr/>
        <a:lstStyle/>
        <a:p>
          <a:r>
            <a:rPr lang="ru-RU" sz="1800" dirty="0" smtClean="0"/>
            <a:t>Утверждение проекта бюджета</a:t>
          </a:r>
          <a:endParaRPr lang="ru-RU" sz="1800" dirty="0"/>
        </a:p>
      </dgm:t>
    </dgm:pt>
    <dgm:pt modelId="{C9B91615-A40C-4F83-8437-3AA54152AFFE}" type="parTrans" cxnId="{EFC18D56-1464-4D67-B088-D83175658742}">
      <dgm:prSet/>
      <dgm:spPr/>
      <dgm:t>
        <a:bodyPr/>
        <a:lstStyle/>
        <a:p>
          <a:endParaRPr lang="ru-RU"/>
        </a:p>
      </dgm:t>
    </dgm:pt>
    <dgm:pt modelId="{6A19D23E-0716-4281-9E97-0D8F170EA8FF}" type="sibTrans" cxnId="{EFC18D56-1464-4D67-B088-D83175658742}">
      <dgm:prSet/>
      <dgm:spPr/>
      <dgm:t>
        <a:bodyPr/>
        <a:lstStyle/>
        <a:p>
          <a:endParaRPr lang="ru-RU"/>
        </a:p>
      </dgm:t>
    </dgm:pt>
    <dgm:pt modelId="{D4D544A3-EB86-4F31-A3C0-99CB153C6DC8}">
      <dgm:prSet phldrT="[Текст]" custT="1"/>
      <dgm:spPr/>
      <dgm:t>
        <a:bodyPr/>
        <a:lstStyle/>
        <a:p>
          <a:r>
            <a:rPr lang="ru-RU" sz="1400" dirty="0" smtClean="0"/>
            <a:t>Бюджет утвержден Советом муниципального образования Темрюкский район в форме решения №38  от 8 декабря 2020 года. Решение подлежит обнародованию путем опубликования его в  периодическом печатном издании  Темрюкского района газете «Тамань» и размещения на официальном сайте муниципального образования Темрюкский район в информационно-телекоммуникационной сети «Интернет».</a:t>
          </a:r>
          <a:endParaRPr lang="ru-RU" sz="1400" dirty="0"/>
        </a:p>
      </dgm:t>
    </dgm:pt>
    <dgm:pt modelId="{1471C8E7-9F3E-4C7F-87BB-6CD870CB015F}" type="parTrans" cxnId="{E8B5264D-8D5F-4D89-9E48-FC569FD24626}">
      <dgm:prSet/>
      <dgm:spPr/>
      <dgm:t>
        <a:bodyPr/>
        <a:lstStyle/>
        <a:p>
          <a:endParaRPr lang="ru-RU"/>
        </a:p>
      </dgm:t>
    </dgm:pt>
    <dgm:pt modelId="{DBFB9F6A-CA53-45B6-8A56-B1CFFDB97EEA}" type="sibTrans" cxnId="{E8B5264D-8D5F-4D89-9E48-FC569FD24626}">
      <dgm:prSet/>
      <dgm:spPr/>
      <dgm:t>
        <a:bodyPr/>
        <a:lstStyle/>
        <a:p>
          <a:endParaRPr lang="ru-RU"/>
        </a:p>
      </dgm:t>
    </dgm:pt>
    <dgm:pt modelId="{ED6E49E5-3F20-406C-A94C-16F120A1C18C}" type="pres">
      <dgm:prSet presAssocID="{0C7255F0-267D-43B8-B0AB-C0A0A083C31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DEB1A5E-3990-4EEE-A063-B053E8ADE4A4}" type="pres">
      <dgm:prSet presAssocID="{4C0D15B0-9C8C-41A6-AFD2-2E53197F3A28}" presName="linNode" presStyleCnt="0"/>
      <dgm:spPr/>
    </dgm:pt>
    <dgm:pt modelId="{0A4A32E8-7B28-4EF0-9AD1-8CFA85E30911}" type="pres">
      <dgm:prSet presAssocID="{4C0D15B0-9C8C-41A6-AFD2-2E53197F3A28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81D036-65A2-41C9-88C0-6688C649B64C}" type="pres">
      <dgm:prSet presAssocID="{4C0D15B0-9C8C-41A6-AFD2-2E53197F3A28}" presName="descendantText" presStyleLbl="alignAccFollowNode1" presStyleIdx="0" presStyleCnt="3" custScaleX="141992" custScaleY="2987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118F34-DB4C-4B48-A6BD-A5C57291322D}" type="pres">
      <dgm:prSet presAssocID="{1C8F445F-68EB-461F-89C7-927961F24A44}" presName="sp" presStyleCnt="0"/>
      <dgm:spPr/>
    </dgm:pt>
    <dgm:pt modelId="{EB6FA5ED-F633-468F-BB44-D7E353654C60}" type="pres">
      <dgm:prSet presAssocID="{1630F359-794B-4222-A03F-920760EBBE3C}" presName="linNode" presStyleCnt="0"/>
      <dgm:spPr/>
    </dgm:pt>
    <dgm:pt modelId="{0B9CF626-83A1-4BFA-8E51-0068629F7515}" type="pres">
      <dgm:prSet presAssocID="{1630F359-794B-4222-A03F-920760EBBE3C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50E769-3A7E-4D95-8258-C1E3BD057949}" type="pres">
      <dgm:prSet presAssocID="{1630F359-794B-4222-A03F-920760EBBE3C}" presName="descendantText" presStyleLbl="alignAccFollowNode1" presStyleIdx="1" presStyleCnt="3" custScaleX="138127" custScaleY="1414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1A6AAC-35F3-422E-9966-9D152286D286}" type="pres">
      <dgm:prSet presAssocID="{81201322-2A97-4341-B7B3-E63C8925A50B}" presName="sp" presStyleCnt="0"/>
      <dgm:spPr/>
    </dgm:pt>
    <dgm:pt modelId="{C7895A1B-62C7-4C4F-9E4A-54F8BFA7A561}" type="pres">
      <dgm:prSet presAssocID="{7B295A59-0AD6-4A78-B8E7-BF0E64DD86F7}" presName="linNode" presStyleCnt="0"/>
      <dgm:spPr/>
    </dgm:pt>
    <dgm:pt modelId="{765B56CB-1DCA-4442-9EB2-3A5CA6797B75}" type="pres">
      <dgm:prSet presAssocID="{7B295A59-0AD6-4A78-B8E7-BF0E64DD86F7}" presName="parentText" presStyleLbl="node1" presStyleIdx="2" presStyleCnt="3" custScaleX="8372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873CB1-3B8A-4E29-8A49-253CF4B60F97}" type="pres">
      <dgm:prSet presAssocID="{7B295A59-0AD6-4A78-B8E7-BF0E64DD86F7}" presName="descendantText" presStyleLbl="alignAccFollowNode1" presStyleIdx="2" presStyleCnt="3" custScaleX="114808" custScaleY="1639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C873F43-F902-4014-A9B9-2BD09182F549}" type="presOf" srcId="{7B295A59-0AD6-4A78-B8E7-BF0E64DD86F7}" destId="{765B56CB-1DCA-4442-9EB2-3A5CA6797B75}" srcOrd="0" destOrd="0" presId="urn:microsoft.com/office/officeart/2005/8/layout/vList5"/>
    <dgm:cxn modelId="{37F3F532-9AAC-41D8-94AE-F348DC6DBAA8}" type="presOf" srcId="{6F2478AF-9B3D-4091-9A2C-A0237FD7F6E1}" destId="{8750E769-3A7E-4D95-8258-C1E3BD057949}" srcOrd="0" destOrd="0" presId="urn:microsoft.com/office/officeart/2005/8/layout/vList5"/>
    <dgm:cxn modelId="{E65AB128-FDD5-4C86-A339-706A0A082261}" type="presOf" srcId="{1630F359-794B-4222-A03F-920760EBBE3C}" destId="{0B9CF626-83A1-4BFA-8E51-0068629F7515}" srcOrd="0" destOrd="0" presId="urn:microsoft.com/office/officeart/2005/8/layout/vList5"/>
    <dgm:cxn modelId="{FE1E106F-B7CC-4DA9-A027-4A7CA7AFE3A3}" type="presOf" srcId="{4C0D15B0-9C8C-41A6-AFD2-2E53197F3A28}" destId="{0A4A32E8-7B28-4EF0-9AD1-8CFA85E30911}" srcOrd="0" destOrd="0" presId="urn:microsoft.com/office/officeart/2005/8/layout/vList5"/>
    <dgm:cxn modelId="{34C76388-A00D-46BB-AFBB-720DE6E70D5B}" type="presOf" srcId="{8380C50E-5539-4EBC-95B9-AE22CF12992F}" destId="{8C81D036-65A2-41C9-88C0-6688C649B64C}" srcOrd="0" destOrd="0" presId="urn:microsoft.com/office/officeart/2005/8/layout/vList5"/>
    <dgm:cxn modelId="{D29AF6F5-E2BA-4244-982C-D636239AB7D5}" srcId="{0C7255F0-267D-43B8-B0AB-C0A0A083C315}" destId="{4C0D15B0-9C8C-41A6-AFD2-2E53197F3A28}" srcOrd="0" destOrd="0" parTransId="{C9B4A070-A981-4A08-BDF9-A9C87CC2878F}" sibTransId="{1C8F445F-68EB-461F-89C7-927961F24A44}"/>
    <dgm:cxn modelId="{E8B5264D-8D5F-4D89-9E48-FC569FD24626}" srcId="{7B295A59-0AD6-4A78-B8E7-BF0E64DD86F7}" destId="{D4D544A3-EB86-4F31-A3C0-99CB153C6DC8}" srcOrd="0" destOrd="0" parTransId="{1471C8E7-9F3E-4C7F-87BB-6CD870CB015F}" sibTransId="{DBFB9F6A-CA53-45B6-8A56-B1CFFDB97EEA}"/>
    <dgm:cxn modelId="{B5ADC8F1-DC84-4F45-A0F7-46056664203D}" srcId="{4C0D15B0-9C8C-41A6-AFD2-2E53197F3A28}" destId="{8380C50E-5539-4EBC-95B9-AE22CF12992F}" srcOrd="0" destOrd="0" parTransId="{D9EE0E09-0E44-4AE9-B2CF-7960D8103753}" sibTransId="{03CB01E1-E326-4796-B347-DB80AAAD10C7}"/>
    <dgm:cxn modelId="{5DD0072E-910A-411B-8EFD-AA5114C5C434}" type="presOf" srcId="{D4D544A3-EB86-4F31-A3C0-99CB153C6DC8}" destId="{E7873CB1-3B8A-4E29-8A49-253CF4B60F97}" srcOrd="0" destOrd="0" presId="urn:microsoft.com/office/officeart/2005/8/layout/vList5"/>
    <dgm:cxn modelId="{28B26A9F-DB72-42DA-94A5-BD3C0CCCD567}" type="presOf" srcId="{0C7255F0-267D-43B8-B0AB-C0A0A083C315}" destId="{ED6E49E5-3F20-406C-A94C-16F120A1C18C}" srcOrd="0" destOrd="0" presId="urn:microsoft.com/office/officeart/2005/8/layout/vList5"/>
    <dgm:cxn modelId="{EFC18D56-1464-4D67-B088-D83175658742}" srcId="{0C7255F0-267D-43B8-B0AB-C0A0A083C315}" destId="{7B295A59-0AD6-4A78-B8E7-BF0E64DD86F7}" srcOrd="2" destOrd="0" parTransId="{C9B91615-A40C-4F83-8437-3AA54152AFFE}" sibTransId="{6A19D23E-0716-4281-9E97-0D8F170EA8FF}"/>
    <dgm:cxn modelId="{07C41A60-DAE9-4EE4-9460-7DF82EB0A577}" srcId="{0C7255F0-267D-43B8-B0AB-C0A0A083C315}" destId="{1630F359-794B-4222-A03F-920760EBBE3C}" srcOrd="1" destOrd="0" parTransId="{6C6B12A8-E3E7-4469-9413-5AD06D6AAC22}" sibTransId="{81201322-2A97-4341-B7B3-E63C8925A50B}"/>
    <dgm:cxn modelId="{F4322A73-D796-4029-9001-96C8B7749C5F}" srcId="{1630F359-794B-4222-A03F-920760EBBE3C}" destId="{6F2478AF-9B3D-4091-9A2C-A0237FD7F6E1}" srcOrd="0" destOrd="0" parTransId="{6FEEEFD1-7B74-4ABC-954E-9F7BF824204B}" sibTransId="{704D6ED6-86BE-47ED-9771-C934DFD2FF80}"/>
    <dgm:cxn modelId="{55BBA5D7-9792-4998-A9A9-854471F4B3F6}" type="presParOf" srcId="{ED6E49E5-3F20-406C-A94C-16F120A1C18C}" destId="{ADEB1A5E-3990-4EEE-A063-B053E8ADE4A4}" srcOrd="0" destOrd="0" presId="urn:microsoft.com/office/officeart/2005/8/layout/vList5"/>
    <dgm:cxn modelId="{5200D446-AAF5-46EA-85D4-426878A7F393}" type="presParOf" srcId="{ADEB1A5E-3990-4EEE-A063-B053E8ADE4A4}" destId="{0A4A32E8-7B28-4EF0-9AD1-8CFA85E30911}" srcOrd="0" destOrd="0" presId="urn:microsoft.com/office/officeart/2005/8/layout/vList5"/>
    <dgm:cxn modelId="{B5A633CB-29FC-41B9-97AE-5B54FDB07CFD}" type="presParOf" srcId="{ADEB1A5E-3990-4EEE-A063-B053E8ADE4A4}" destId="{8C81D036-65A2-41C9-88C0-6688C649B64C}" srcOrd="1" destOrd="0" presId="urn:microsoft.com/office/officeart/2005/8/layout/vList5"/>
    <dgm:cxn modelId="{67F8194D-AD03-4A8A-890D-D39647815245}" type="presParOf" srcId="{ED6E49E5-3F20-406C-A94C-16F120A1C18C}" destId="{82118F34-DB4C-4B48-A6BD-A5C57291322D}" srcOrd="1" destOrd="0" presId="urn:microsoft.com/office/officeart/2005/8/layout/vList5"/>
    <dgm:cxn modelId="{0E0CE8F2-6BD7-4C9E-88FE-3AD9C4B79464}" type="presParOf" srcId="{ED6E49E5-3F20-406C-A94C-16F120A1C18C}" destId="{EB6FA5ED-F633-468F-BB44-D7E353654C60}" srcOrd="2" destOrd="0" presId="urn:microsoft.com/office/officeart/2005/8/layout/vList5"/>
    <dgm:cxn modelId="{649DECEC-FE90-46F9-9D73-883EC9531713}" type="presParOf" srcId="{EB6FA5ED-F633-468F-BB44-D7E353654C60}" destId="{0B9CF626-83A1-4BFA-8E51-0068629F7515}" srcOrd="0" destOrd="0" presId="urn:microsoft.com/office/officeart/2005/8/layout/vList5"/>
    <dgm:cxn modelId="{B188A0DE-B9BC-4E63-BB4A-F7B5B3672320}" type="presParOf" srcId="{EB6FA5ED-F633-468F-BB44-D7E353654C60}" destId="{8750E769-3A7E-4D95-8258-C1E3BD057949}" srcOrd="1" destOrd="0" presId="urn:microsoft.com/office/officeart/2005/8/layout/vList5"/>
    <dgm:cxn modelId="{D3B279F2-FB45-41D1-866B-BC004792043C}" type="presParOf" srcId="{ED6E49E5-3F20-406C-A94C-16F120A1C18C}" destId="{981A6AAC-35F3-422E-9966-9D152286D286}" srcOrd="3" destOrd="0" presId="urn:microsoft.com/office/officeart/2005/8/layout/vList5"/>
    <dgm:cxn modelId="{C40C6F2D-7EE8-4AB5-B069-FC0108A43405}" type="presParOf" srcId="{ED6E49E5-3F20-406C-A94C-16F120A1C18C}" destId="{C7895A1B-62C7-4C4F-9E4A-54F8BFA7A561}" srcOrd="4" destOrd="0" presId="urn:microsoft.com/office/officeart/2005/8/layout/vList5"/>
    <dgm:cxn modelId="{D966D975-58F1-4831-B193-DA10851233B5}" type="presParOf" srcId="{C7895A1B-62C7-4C4F-9E4A-54F8BFA7A561}" destId="{765B56CB-1DCA-4442-9EB2-3A5CA6797B75}" srcOrd="0" destOrd="0" presId="urn:microsoft.com/office/officeart/2005/8/layout/vList5"/>
    <dgm:cxn modelId="{259B1634-ADC1-4F38-8F8F-8241AEC8E2E9}" type="presParOf" srcId="{C7895A1B-62C7-4C4F-9E4A-54F8BFA7A561}" destId="{E7873CB1-3B8A-4E29-8A49-253CF4B60F97}" srcOrd="1" destOrd="0" presId="urn:microsoft.com/office/officeart/2005/8/layout/vList5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E80C004-DE5A-4990-8545-31A1B63023C9}" type="doc">
      <dgm:prSet loTypeId="urn:microsoft.com/office/officeart/2005/8/layout/vList2" loCatId="list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F63EAB5-1CEB-49EA-B51D-F98C227C1021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ru-RU" sz="1700" b="1" cap="none" spc="0" dirty="0" smtClean="0">
              <a:ln w="1905"/>
              <a:solidFill>
                <a:srgbClr val="99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Palatino Linotype" panose="02040502050505030304" pitchFamily="18" charset="0"/>
            </a:rPr>
            <a:t>Детские дошкольные учреждения </a:t>
          </a:r>
        </a:p>
        <a:p>
          <a:pPr algn="ctr"/>
          <a:r>
            <a:rPr lang="ru-RU" sz="1700" b="1" cap="none" spc="0" dirty="0" smtClean="0">
              <a:ln w="1905"/>
              <a:solidFill>
                <a:schemeClr val="tx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Palatino Linotype" panose="02040502050505030304" pitchFamily="18" charset="0"/>
            </a:rPr>
            <a:t>642,3 млн. рублей </a:t>
          </a:r>
          <a:endParaRPr lang="ru-RU" sz="1700" dirty="0">
            <a:solidFill>
              <a:schemeClr val="tx2">
                <a:lumMod val="75000"/>
              </a:schemeClr>
            </a:solidFill>
            <a:latin typeface="Palatino Linotype" panose="02040502050505030304" pitchFamily="18" charset="0"/>
          </a:endParaRPr>
        </a:p>
      </dgm:t>
    </dgm:pt>
    <dgm:pt modelId="{8CD1ECEE-D5AA-41C7-8D69-FB0DD2771085}" type="parTrans" cxnId="{03924F3C-CA66-4636-BF73-0D971C6A612F}">
      <dgm:prSet/>
      <dgm:spPr/>
      <dgm:t>
        <a:bodyPr/>
        <a:lstStyle/>
        <a:p>
          <a:endParaRPr lang="ru-RU"/>
        </a:p>
      </dgm:t>
    </dgm:pt>
    <dgm:pt modelId="{455F6562-3CFD-4A5B-8560-094EB12F3B05}" type="sibTrans" cxnId="{03924F3C-CA66-4636-BF73-0D971C6A612F}">
      <dgm:prSet/>
      <dgm:spPr/>
      <dgm:t>
        <a:bodyPr/>
        <a:lstStyle/>
        <a:p>
          <a:endParaRPr lang="ru-RU"/>
        </a:p>
      </dgm:t>
    </dgm:pt>
    <dgm:pt modelId="{4190D299-FD03-4FEA-9EFD-D202D93F2875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ru-RU" sz="1700" b="1" cap="none" spc="0" dirty="0" smtClean="0">
              <a:ln w="1905"/>
              <a:solidFill>
                <a:srgbClr val="99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Palatino Linotype" panose="02040502050505030304" pitchFamily="18" charset="0"/>
            </a:rPr>
            <a:t>Общее образование</a:t>
          </a:r>
          <a:r>
            <a:rPr lang="ru-RU" sz="1700" b="1" cap="none" spc="0" dirty="0" smtClean="0">
              <a:ln w="1905"/>
              <a:solidFill>
                <a:schemeClr val="accent6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Palatino Linotype" panose="02040502050505030304" pitchFamily="18" charset="0"/>
            </a:rPr>
            <a:t>  </a:t>
          </a:r>
        </a:p>
        <a:p>
          <a:pPr algn="ctr"/>
          <a:r>
            <a:rPr lang="ru-RU" sz="1700" b="1" cap="none" spc="0" dirty="0" smtClean="0">
              <a:ln w="1905"/>
              <a:solidFill>
                <a:schemeClr val="tx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Palatino Linotype" panose="02040502050505030304" pitchFamily="18" charset="0"/>
            </a:rPr>
            <a:t>781,9 млн. рублей</a:t>
          </a:r>
          <a:endParaRPr lang="ru-RU" sz="1700" dirty="0">
            <a:solidFill>
              <a:schemeClr val="tx2">
                <a:lumMod val="75000"/>
              </a:schemeClr>
            </a:solidFill>
            <a:latin typeface="Palatino Linotype" panose="02040502050505030304" pitchFamily="18" charset="0"/>
          </a:endParaRPr>
        </a:p>
      </dgm:t>
    </dgm:pt>
    <dgm:pt modelId="{186BDF71-FC2E-4EA0-81BE-DB470A128C49}" type="parTrans" cxnId="{532BC500-E7E0-450B-9A8A-F23B30220E5D}">
      <dgm:prSet/>
      <dgm:spPr/>
      <dgm:t>
        <a:bodyPr/>
        <a:lstStyle/>
        <a:p>
          <a:endParaRPr lang="ru-RU"/>
        </a:p>
      </dgm:t>
    </dgm:pt>
    <dgm:pt modelId="{F66D5E3B-B1F5-4BF3-88EA-D7A8593C1D0B}" type="sibTrans" cxnId="{532BC500-E7E0-450B-9A8A-F23B30220E5D}">
      <dgm:prSet/>
      <dgm:spPr/>
      <dgm:t>
        <a:bodyPr/>
        <a:lstStyle/>
        <a:p>
          <a:endParaRPr lang="ru-RU"/>
        </a:p>
      </dgm:t>
    </dgm:pt>
    <dgm:pt modelId="{63F1876E-EA31-4013-A857-B16A2EAF8397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ru-RU" sz="1700" b="1" cap="none" spc="0" dirty="0" smtClean="0">
              <a:ln w="1905"/>
              <a:solidFill>
                <a:srgbClr val="99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Palatino Linotype" panose="02040502050505030304" pitchFamily="18" charset="0"/>
            </a:rPr>
            <a:t>Молодежная политика   </a:t>
          </a:r>
        </a:p>
        <a:p>
          <a:pPr algn="ctr"/>
          <a:r>
            <a:rPr lang="ru-RU" sz="1700" b="1" cap="none" spc="0" dirty="0" smtClean="0">
              <a:ln w="1905"/>
              <a:solidFill>
                <a:schemeClr val="tx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Palatino Linotype" panose="02040502050505030304" pitchFamily="18" charset="0"/>
            </a:rPr>
            <a:t>21,3 млн. рублей</a:t>
          </a:r>
          <a:endParaRPr lang="ru-RU" sz="1700" dirty="0">
            <a:solidFill>
              <a:schemeClr val="tx2">
                <a:lumMod val="75000"/>
              </a:schemeClr>
            </a:solidFill>
            <a:latin typeface="Palatino Linotype" panose="02040502050505030304" pitchFamily="18" charset="0"/>
          </a:endParaRPr>
        </a:p>
      </dgm:t>
    </dgm:pt>
    <dgm:pt modelId="{077A553D-ACE3-4D24-90D8-4FF2246C5558}" type="parTrans" cxnId="{77B1EFB3-E70C-47DC-BC91-89B4230A0072}">
      <dgm:prSet/>
      <dgm:spPr/>
      <dgm:t>
        <a:bodyPr/>
        <a:lstStyle/>
        <a:p>
          <a:endParaRPr lang="ru-RU"/>
        </a:p>
      </dgm:t>
    </dgm:pt>
    <dgm:pt modelId="{91891F70-F89C-435F-8195-4DC0C28A636B}" type="sibTrans" cxnId="{77B1EFB3-E70C-47DC-BC91-89B4230A0072}">
      <dgm:prSet/>
      <dgm:spPr/>
      <dgm:t>
        <a:bodyPr/>
        <a:lstStyle/>
        <a:p>
          <a:endParaRPr lang="ru-RU"/>
        </a:p>
      </dgm:t>
    </dgm:pt>
    <dgm:pt modelId="{C0BBE04A-D13E-4F09-BC44-12BB3F0D567B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ru-RU" sz="1600" b="1" cap="none" spc="0" dirty="0" smtClean="0">
              <a:ln w="1905"/>
              <a:solidFill>
                <a:srgbClr val="99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Palatino Linotype" panose="02040502050505030304" pitchFamily="18" charset="0"/>
            </a:rPr>
            <a:t>Прочие учреждения образования и</a:t>
          </a:r>
        </a:p>
        <a:p>
          <a:pPr algn="ctr"/>
          <a:r>
            <a:rPr lang="ru-RU" sz="1600" b="1" cap="none" spc="0" dirty="0" smtClean="0">
              <a:ln w="1905"/>
              <a:solidFill>
                <a:srgbClr val="99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Palatino Linotype" panose="02040502050505030304" pitchFamily="18" charset="0"/>
            </a:rPr>
            <a:t>программные мероприятия </a:t>
          </a:r>
        </a:p>
        <a:p>
          <a:pPr algn="ctr"/>
          <a:r>
            <a:rPr lang="ru-RU" sz="1700" b="1" cap="none" spc="0" dirty="0" smtClean="0">
              <a:ln w="1905"/>
              <a:solidFill>
                <a:schemeClr val="tx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Palatino Linotype" panose="02040502050505030304" pitchFamily="18" charset="0"/>
            </a:rPr>
            <a:t>135,2 млн. рублей</a:t>
          </a:r>
          <a:endParaRPr lang="ru-RU" sz="1700" dirty="0">
            <a:solidFill>
              <a:schemeClr val="tx2">
                <a:lumMod val="75000"/>
              </a:schemeClr>
            </a:solidFill>
            <a:latin typeface="Palatino Linotype" panose="02040502050505030304" pitchFamily="18" charset="0"/>
          </a:endParaRPr>
        </a:p>
      </dgm:t>
    </dgm:pt>
    <dgm:pt modelId="{A5058FFC-DC84-4960-AE20-A2B13D08668C}" type="parTrans" cxnId="{ECEDE7C6-5153-4D37-9A18-EE5482688833}">
      <dgm:prSet/>
      <dgm:spPr/>
      <dgm:t>
        <a:bodyPr/>
        <a:lstStyle/>
        <a:p>
          <a:endParaRPr lang="ru-RU"/>
        </a:p>
      </dgm:t>
    </dgm:pt>
    <dgm:pt modelId="{DEE59304-4FE4-4130-9BE3-4AA14C0182C3}" type="sibTrans" cxnId="{ECEDE7C6-5153-4D37-9A18-EE5482688833}">
      <dgm:prSet/>
      <dgm:spPr/>
      <dgm:t>
        <a:bodyPr/>
        <a:lstStyle/>
        <a:p>
          <a:endParaRPr lang="ru-RU"/>
        </a:p>
      </dgm:t>
    </dgm:pt>
    <dgm:pt modelId="{E67AC0AE-A87A-4D7C-93F4-83C7F0626FB3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ru-RU" sz="1700" b="1" cap="none" spc="0" dirty="0" smtClean="0">
              <a:ln w="1905"/>
              <a:solidFill>
                <a:srgbClr val="99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Palatino Linotype" panose="02040502050505030304" pitchFamily="18" charset="0"/>
            </a:rPr>
            <a:t>Профессиональная подготовка</a:t>
          </a:r>
        </a:p>
        <a:p>
          <a:pPr algn="ctr"/>
          <a:r>
            <a:rPr lang="ru-RU" sz="1700" b="1" cap="none" spc="0" dirty="0" smtClean="0">
              <a:ln w="1905"/>
              <a:solidFill>
                <a:schemeClr val="tx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Palatino Linotype" panose="02040502050505030304" pitchFamily="18" charset="0"/>
            </a:rPr>
            <a:t>0,5 млн. рублей</a:t>
          </a:r>
          <a:endParaRPr lang="ru-RU" sz="1700" dirty="0">
            <a:solidFill>
              <a:schemeClr val="tx2">
                <a:lumMod val="75000"/>
              </a:schemeClr>
            </a:solidFill>
            <a:latin typeface="Palatino Linotype" panose="02040502050505030304" pitchFamily="18" charset="0"/>
          </a:endParaRPr>
        </a:p>
      </dgm:t>
    </dgm:pt>
    <dgm:pt modelId="{C16845B5-82B5-4525-9DA7-244C949DBFEC}" type="parTrans" cxnId="{E672FA1F-A978-421D-916C-F646EE8A89FB}">
      <dgm:prSet/>
      <dgm:spPr/>
      <dgm:t>
        <a:bodyPr/>
        <a:lstStyle/>
        <a:p>
          <a:endParaRPr lang="ru-RU"/>
        </a:p>
      </dgm:t>
    </dgm:pt>
    <dgm:pt modelId="{855DD295-DE35-42CC-8F14-0FEE8FBDAC27}" type="sibTrans" cxnId="{E672FA1F-A978-421D-916C-F646EE8A89FB}">
      <dgm:prSet/>
      <dgm:spPr/>
      <dgm:t>
        <a:bodyPr/>
        <a:lstStyle/>
        <a:p>
          <a:endParaRPr lang="ru-RU"/>
        </a:p>
      </dgm:t>
    </dgm:pt>
    <dgm:pt modelId="{AE70096C-A78A-44DA-9D48-DF7E190A7DF1}" type="pres">
      <dgm:prSet presAssocID="{DE80C004-DE5A-4990-8545-31A1B63023C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246BBF8-1A1B-4E2F-9D7F-26F1A4655D3F}" type="pres">
      <dgm:prSet presAssocID="{EF63EAB5-1CEB-49EA-B51D-F98C227C1021}" presName="parentText" presStyleLbl="node1" presStyleIdx="0" presStyleCnt="5" custScaleX="52407" custScaleY="71234" custLinFactY="-53460" custLinFactNeighborX="23549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F48B33-020C-4CC2-8B01-8B89FBC4E779}" type="pres">
      <dgm:prSet presAssocID="{455F6562-3CFD-4A5B-8560-094EB12F3B05}" presName="spacer" presStyleCnt="0"/>
      <dgm:spPr/>
    </dgm:pt>
    <dgm:pt modelId="{903CC202-C222-417A-B177-90BE5D245BC1}" type="pres">
      <dgm:prSet presAssocID="{4190D299-FD03-4FEA-9EFD-D202D93F2875}" presName="parentText" presStyleLbl="node1" presStyleIdx="1" presStyleCnt="5" custScaleX="52571" custScaleY="62597" custLinFactY="-20010" custLinFactNeighborX="23742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547295-96E5-4E64-9DCD-494273B5A3C3}" type="pres">
      <dgm:prSet presAssocID="{F66D5E3B-B1F5-4BF3-88EA-D7A8593C1D0B}" presName="spacer" presStyleCnt="0"/>
      <dgm:spPr/>
    </dgm:pt>
    <dgm:pt modelId="{1E905C69-31F4-414B-9337-1E9631A28603}" type="pres">
      <dgm:prSet presAssocID="{63F1876E-EA31-4013-A857-B16A2EAF8397}" presName="parentText" presStyleLbl="node1" presStyleIdx="2" presStyleCnt="5" custScaleX="51776" custScaleY="69738" custLinFactY="106844" custLinFactNeighborX="23239" custLinFactNeighborY="2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534DDF-1209-4865-BFD5-D12E103C57E6}" type="pres">
      <dgm:prSet presAssocID="{91891F70-F89C-435F-8195-4DC0C28A636B}" presName="spacer" presStyleCnt="0"/>
      <dgm:spPr/>
    </dgm:pt>
    <dgm:pt modelId="{66C058AB-FE02-4268-8F07-EA8F14225F49}" type="pres">
      <dgm:prSet presAssocID="{C0BBE04A-D13E-4F09-BC44-12BB3F0D567B}" presName="parentText" presStyleLbl="node1" presStyleIdx="3" presStyleCnt="5" custScaleX="52571" custScaleY="89571" custLinFactY="-26802" custLinFactNeighborX="2282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605323-2F82-4629-AD3A-33B151335EE2}" type="pres">
      <dgm:prSet presAssocID="{DEE59304-4FE4-4130-9BE3-4AA14C0182C3}" presName="spacer" presStyleCnt="0"/>
      <dgm:spPr/>
    </dgm:pt>
    <dgm:pt modelId="{EAF75BDD-733D-47F2-A2A4-0031F9F199A6}" type="pres">
      <dgm:prSet presAssocID="{E67AC0AE-A87A-4D7C-93F4-83C7F0626FB3}" presName="parentText" presStyleLbl="node1" presStyleIdx="4" presStyleCnt="5" custScaleX="51577" custScaleY="56268" custLinFactY="5178" custLinFactNeighborX="22823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CEDE7C6-5153-4D37-9A18-EE5482688833}" srcId="{DE80C004-DE5A-4990-8545-31A1B63023C9}" destId="{C0BBE04A-D13E-4F09-BC44-12BB3F0D567B}" srcOrd="3" destOrd="0" parTransId="{A5058FFC-DC84-4960-AE20-A2B13D08668C}" sibTransId="{DEE59304-4FE4-4130-9BE3-4AA14C0182C3}"/>
    <dgm:cxn modelId="{5D9925CF-B595-47B0-9FDB-6D2E2E101507}" type="presOf" srcId="{DE80C004-DE5A-4990-8545-31A1B63023C9}" destId="{AE70096C-A78A-44DA-9D48-DF7E190A7DF1}" srcOrd="0" destOrd="0" presId="urn:microsoft.com/office/officeart/2005/8/layout/vList2"/>
    <dgm:cxn modelId="{0B268276-9568-440D-88F4-FDEA8178EC51}" type="presOf" srcId="{E67AC0AE-A87A-4D7C-93F4-83C7F0626FB3}" destId="{EAF75BDD-733D-47F2-A2A4-0031F9F199A6}" srcOrd="0" destOrd="0" presId="urn:microsoft.com/office/officeart/2005/8/layout/vList2"/>
    <dgm:cxn modelId="{77B1EFB3-E70C-47DC-BC91-89B4230A0072}" srcId="{DE80C004-DE5A-4990-8545-31A1B63023C9}" destId="{63F1876E-EA31-4013-A857-B16A2EAF8397}" srcOrd="2" destOrd="0" parTransId="{077A553D-ACE3-4D24-90D8-4FF2246C5558}" sibTransId="{91891F70-F89C-435F-8195-4DC0C28A636B}"/>
    <dgm:cxn modelId="{532BC500-E7E0-450B-9A8A-F23B30220E5D}" srcId="{DE80C004-DE5A-4990-8545-31A1B63023C9}" destId="{4190D299-FD03-4FEA-9EFD-D202D93F2875}" srcOrd="1" destOrd="0" parTransId="{186BDF71-FC2E-4EA0-81BE-DB470A128C49}" sibTransId="{F66D5E3B-B1F5-4BF3-88EA-D7A8593C1D0B}"/>
    <dgm:cxn modelId="{87DB21CC-1037-446C-882A-90BC5CC06798}" type="presOf" srcId="{4190D299-FD03-4FEA-9EFD-D202D93F2875}" destId="{903CC202-C222-417A-B177-90BE5D245BC1}" srcOrd="0" destOrd="0" presId="urn:microsoft.com/office/officeart/2005/8/layout/vList2"/>
    <dgm:cxn modelId="{D68693CF-698A-47AE-B7E7-4E83A732B7A2}" type="presOf" srcId="{EF63EAB5-1CEB-49EA-B51D-F98C227C1021}" destId="{B246BBF8-1A1B-4E2F-9D7F-26F1A4655D3F}" srcOrd="0" destOrd="0" presId="urn:microsoft.com/office/officeart/2005/8/layout/vList2"/>
    <dgm:cxn modelId="{03924F3C-CA66-4636-BF73-0D971C6A612F}" srcId="{DE80C004-DE5A-4990-8545-31A1B63023C9}" destId="{EF63EAB5-1CEB-49EA-B51D-F98C227C1021}" srcOrd="0" destOrd="0" parTransId="{8CD1ECEE-D5AA-41C7-8D69-FB0DD2771085}" sibTransId="{455F6562-3CFD-4A5B-8560-094EB12F3B05}"/>
    <dgm:cxn modelId="{C892EFEE-76D1-4C9B-B277-0930BB6E739C}" type="presOf" srcId="{C0BBE04A-D13E-4F09-BC44-12BB3F0D567B}" destId="{66C058AB-FE02-4268-8F07-EA8F14225F49}" srcOrd="0" destOrd="0" presId="urn:microsoft.com/office/officeart/2005/8/layout/vList2"/>
    <dgm:cxn modelId="{E672FA1F-A978-421D-916C-F646EE8A89FB}" srcId="{DE80C004-DE5A-4990-8545-31A1B63023C9}" destId="{E67AC0AE-A87A-4D7C-93F4-83C7F0626FB3}" srcOrd="4" destOrd="0" parTransId="{C16845B5-82B5-4525-9DA7-244C949DBFEC}" sibTransId="{855DD295-DE35-42CC-8F14-0FEE8FBDAC27}"/>
    <dgm:cxn modelId="{805CC3B9-316D-4A1C-8F79-861D769451AB}" type="presOf" srcId="{63F1876E-EA31-4013-A857-B16A2EAF8397}" destId="{1E905C69-31F4-414B-9337-1E9631A28603}" srcOrd="0" destOrd="0" presId="urn:microsoft.com/office/officeart/2005/8/layout/vList2"/>
    <dgm:cxn modelId="{2082DEB9-BBF2-4CB3-A1BC-050963F21148}" type="presParOf" srcId="{AE70096C-A78A-44DA-9D48-DF7E190A7DF1}" destId="{B246BBF8-1A1B-4E2F-9D7F-26F1A4655D3F}" srcOrd="0" destOrd="0" presId="urn:microsoft.com/office/officeart/2005/8/layout/vList2"/>
    <dgm:cxn modelId="{14112CC9-62E6-48E3-99D1-453ED343547F}" type="presParOf" srcId="{AE70096C-A78A-44DA-9D48-DF7E190A7DF1}" destId="{12F48B33-020C-4CC2-8B01-8B89FBC4E779}" srcOrd="1" destOrd="0" presId="urn:microsoft.com/office/officeart/2005/8/layout/vList2"/>
    <dgm:cxn modelId="{1D6EB5E1-758C-4CA9-BD13-EE2EC1F2D5E8}" type="presParOf" srcId="{AE70096C-A78A-44DA-9D48-DF7E190A7DF1}" destId="{903CC202-C222-417A-B177-90BE5D245BC1}" srcOrd="2" destOrd="0" presId="urn:microsoft.com/office/officeart/2005/8/layout/vList2"/>
    <dgm:cxn modelId="{CA3C1342-C04A-489C-9F60-5E0C125B1042}" type="presParOf" srcId="{AE70096C-A78A-44DA-9D48-DF7E190A7DF1}" destId="{68547295-96E5-4E64-9DCD-494273B5A3C3}" srcOrd="3" destOrd="0" presId="urn:microsoft.com/office/officeart/2005/8/layout/vList2"/>
    <dgm:cxn modelId="{C16D580C-E688-4541-86E6-23214E1099C1}" type="presParOf" srcId="{AE70096C-A78A-44DA-9D48-DF7E190A7DF1}" destId="{1E905C69-31F4-414B-9337-1E9631A28603}" srcOrd="4" destOrd="0" presId="urn:microsoft.com/office/officeart/2005/8/layout/vList2"/>
    <dgm:cxn modelId="{2A4B896F-8253-44C0-A313-2D13A19A0415}" type="presParOf" srcId="{AE70096C-A78A-44DA-9D48-DF7E190A7DF1}" destId="{B5534DDF-1209-4865-BFD5-D12E103C57E6}" srcOrd="5" destOrd="0" presId="urn:microsoft.com/office/officeart/2005/8/layout/vList2"/>
    <dgm:cxn modelId="{E63CC274-1132-405E-8906-1DDABCCBBA11}" type="presParOf" srcId="{AE70096C-A78A-44DA-9D48-DF7E190A7DF1}" destId="{66C058AB-FE02-4268-8F07-EA8F14225F49}" srcOrd="6" destOrd="0" presId="urn:microsoft.com/office/officeart/2005/8/layout/vList2"/>
    <dgm:cxn modelId="{78796932-77B3-4773-A56F-D8AB14BE1823}" type="presParOf" srcId="{AE70096C-A78A-44DA-9D48-DF7E190A7DF1}" destId="{A4605323-2F82-4629-AD3A-33B151335EE2}" srcOrd="7" destOrd="0" presId="urn:microsoft.com/office/officeart/2005/8/layout/vList2"/>
    <dgm:cxn modelId="{CA5AC19F-9E5D-42BA-AA45-319F5E273092}" type="presParOf" srcId="{AE70096C-A78A-44DA-9D48-DF7E190A7DF1}" destId="{EAF75BDD-733D-47F2-A2A4-0031F9F199A6}" srcOrd="8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1423E14-E6A6-4FCD-A930-6F61C0DAE977}" type="doc">
      <dgm:prSet loTypeId="urn:microsoft.com/office/officeart/2005/8/layout/radial4" loCatId="relationship" qsTypeId="urn:microsoft.com/office/officeart/2005/8/quickstyle/3d1" qsCatId="3D" csTypeId="urn:microsoft.com/office/officeart/2005/8/colors/accent5_3" csCatId="accent5" phldr="1"/>
      <dgm:spPr/>
      <dgm:t>
        <a:bodyPr/>
        <a:lstStyle/>
        <a:p>
          <a:endParaRPr lang="ru-RU"/>
        </a:p>
      </dgm:t>
    </dgm:pt>
    <dgm:pt modelId="{7ADCF886-14DD-4502-B82D-2894BB052F28}">
      <dgm:prSet phldrT="[Текст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pPr>
            <a:spcAft>
              <a:spcPts val="0"/>
            </a:spcAft>
          </a:pPr>
          <a:r>
            <a:rPr lang="ru-RU" sz="1960" b="1" i="0" cap="all" spc="0" baseline="0" dirty="0" smtClean="0">
              <a:ln w="9000" cmpd="sng">
                <a:prstDash val="solid"/>
              </a:ln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latin typeface="Times New Roman" pitchFamily="18" charset="0"/>
            </a:rPr>
            <a:t>Расходы  на национальную экономику               в 2021 году</a:t>
          </a:r>
        </a:p>
        <a:p>
          <a:pPr>
            <a:spcAft>
              <a:spcPts val="0"/>
            </a:spcAft>
          </a:pPr>
          <a:r>
            <a:rPr lang="ru-RU" sz="1960" b="1" i="0" cap="all" spc="0" baseline="0" dirty="0" smtClean="0">
              <a:ln w="9000" cmpd="sng">
                <a:prstDash val="solid"/>
              </a:ln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latin typeface="Times New Roman" pitchFamily="18" charset="0"/>
            </a:rPr>
            <a:t> 30,4 млн. рублей</a:t>
          </a:r>
          <a:endParaRPr lang="ru-RU" sz="1960" b="1" i="0" cap="all" spc="0" baseline="0" dirty="0">
            <a:ln w="9000" cmpd="sng">
              <a:prstDash val="solid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  <a:reflection blurRad="12700" stA="28000" endPos="45000" dist="1000" dir="5400000" sy="-100000" algn="bl" rotWithShape="0"/>
            </a:effectLst>
          </a:endParaRPr>
        </a:p>
      </dgm:t>
    </dgm:pt>
    <dgm:pt modelId="{5F87FB84-BAF9-4B45-B68B-97B2FF4453CA}" type="parTrans" cxnId="{5E039390-5602-484C-8083-9BAEE0369444}">
      <dgm:prSet/>
      <dgm:spPr/>
      <dgm:t>
        <a:bodyPr/>
        <a:lstStyle/>
        <a:p>
          <a:endParaRPr lang="ru-RU"/>
        </a:p>
      </dgm:t>
    </dgm:pt>
    <dgm:pt modelId="{AC9FBB90-6860-448B-B6B1-4768D32D5387}" type="sibTrans" cxnId="{5E039390-5602-484C-8083-9BAEE0369444}">
      <dgm:prSet/>
      <dgm:spPr/>
      <dgm:t>
        <a:bodyPr/>
        <a:lstStyle/>
        <a:p>
          <a:endParaRPr lang="ru-RU"/>
        </a:p>
      </dgm:t>
    </dgm:pt>
    <dgm:pt modelId="{059A66DA-A2D4-4AD7-8C1C-0B4D801D28DE}">
      <dgm:prSet phldrT="[Текст]" custT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 sz="1400" b="1" cap="none" spc="0" dirty="0">
            <a:ln w="12700">
              <a:solidFill>
                <a:schemeClr val="bg1"/>
              </a:solidFill>
              <a:prstDash val="solid"/>
            </a:ln>
            <a:solidFill>
              <a:schemeClr val="bg1"/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gm:t>
    </dgm:pt>
    <dgm:pt modelId="{0FF0EF2F-14EB-4203-89E6-8BE2A855B4E6}" type="parTrans" cxnId="{9334F87F-EB6E-495C-8049-D32B9CEF7612}">
      <dgm:prSet/>
      <dgm:spPr/>
      <dgm:t>
        <a:bodyPr/>
        <a:lstStyle/>
        <a:p>
          <a:endParaRPr lang="ru-RU"/>
        </a:p>
      </dgm:t>
    </dgm:pt>
    <dgm:pt modelId="{BD5C72D4-1DF7-4DF6-B5C6-3D9662EA1070}" type="sibTrans" cxnId="{9334F87F-EB6E-495C-8049-D32B9CEF7612}">
      <dgm:prSet/>
      <dgm:spPr/>
      <dgm:t>
        <a:bodyPr/>
        <a:lstStyle/>
        <a:p>
          <a:endParaRPr lang="ru-RU"/>
        </a:p>
      </dgm:t>
    </dgm:pt>
    <dgm:pt modelId="{8D0C10E0-103A-4E8B-9430-ADEBB2E10695}">
      <dgm:prSet phldrT="[Текст]" custT="1"/>
      <dgm:spPr/>
      <dgm:t>
        <a:bodyPr/>
        <a:lstStyle/>
        <a:p>
          <a:r>
            <a:rPr lang="ru-RU" sz="1600" b="1" cap="none" spc="0" dirty="0" smtClean="0">
              <a:ln w="10541" cmpd="sng">
                <a:prstDash val="solid"/>
              </a:ln>
              <a:effectLst/>
              <a:latin typeface="Palatino Linotype" panose="02040502050505030304" pitchFamily="18" charset="0"/>
            </a:rPr>
            <a:t>Содержание МКУ «Архитектурный центр» -    12,3 млн. рублей </a:t>
          </a:r>
        </a:p>
      </dgm:t>
    </dgm:pt>
    <dgm:pt modelId="{33870312-7296-4DC6-80C5-131465C11618}" type="parTrans" cxnId="{4035C10C-E397-4E62-9F04-993BEB63AFB9}">
      <dgm:prSet/>
      <dgm:spPr/>
      <dgm:t>
        <a:bodyPr/>
        <a:lstStyle/>
        <a:p>
          <a:endParaRPr lang="ru-RU"/>
        </a:p>
      </dgm:t>
    </dgm:pt>
    <dgm:pt modelId="{DA316977-956B-4799-B765-27CADDED670B}" type="sibTrans" cxnId="{4035C10C-E397-4E62-9F04-993BEB63AFB9}">
      <dgm:prSet/>
      <dgm:spPr/>
      <dgm:t>
        <a:bodyPr/>
        <a:lstStyle/>
        <a:p>
          <a:endParaRPr lang="ru-RU"/>
        </a:p>
      </dgm:t>
    </dgm:pt>
    <dgm:pt modelId="{9C25B7CC-51E7-4D48-B331-6204A00EE34A}">
      <dgm:prSet phldrT="[Текст]" custScaleX="162058" custScaleY="149592" custRadScaleRad="104276" custRadScaleInc="-12929"/>
      <dgm:spPr/>
      <dgm:t>
        <a:bodyPr/>
        <a:lstStyle/>
        <a:p>
          <a:endParaRPr lang="ru-RU" dirty="0"/>
        </a:p>
      </dgm:t>
    </dgm:pt>
    <dgm:pt modelId="{85E50AC0-05E9-4585-9ACF-1F4E3D1A9C36}" type="parTrans" cxnId="{BF03C159-31E0-4F6A-BBFB-A37553DF6770}">
      <dgm:prSet/>
      <dgm:spPr/>
      <dgm:t>
        <a:bodyPr/>
        <a:lstStyle/>
        <a:p>
          <a:endParaRPr lang="ru-RU"/>
        </a:p>
      </dgm:t>
    </dgm:pt>
    <dgm:pt modelId="{9B0CA1F2-9177-4F64-B9C8-8F16AF120104}" type="sibTrans" cxnId="{BF03C159-31E0-4F6A-BBFB-A37553DF6770}">
      <dgm:prSet/>
      <dgm:spPr/>
      <dgm:t>
        <a:bodyPr/>
        <a:lstStyle/>
        <a:p>
          <a:endParaRPr lang="ru-RU"/>
        </a:p>
      </dgm:t>
    </dgm:pt>
    <dgm:pt modelId="{0ED18A0E-B84F-4B87-8A83-7F878201E0F1}">
      <dgm:prSet custT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 sz="1400" b="1" cap="none" spc="0" dirty="0" smtClean="0">
            <a:ln w="12700">
              <a:solidFill>
                <a:schemeClr val="bg1"/>
              </a:solidFill>
              <a:prstDash val="solid"/>
            </a:ln>
            <a:solidFill>
              <a:schemeClr val="bg1"/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gm:t>
    </dgm:pt>
    <dgm:pt modelId="{8BED08DF-BB00-4605-ABC4-E04B7C5857FC}" type="parTrans" cxnId="{D686A979-9138-4EA3-BB5F-B62315976533}">
      <dgm:prSet/>
      <dgm:spPr/>
      <dgm:t>
        <a:bodyPr/>
        <a:lstStyle/>
        <a:p>
          <a:endParaRPr lang="ru-RU"/>
        </a:p>
      </dgm:t>
    </dgm:pt>
    <dgm:pt modelId="{0DF17EB2-1ED3-4518-9EFF-C60C0939AA34}" type="sibTrans" cxnId="{D686A979-9138-4EA3-BB5F-B62315976533}">
      <dgm:prSet/>
      <dgm:spPr/>
      <dgm:t>
        <a:bodyPr/>
        <a:lstStyle/>
        <a:p>
          <a:endParaRPr lang="ru-RU"/>
        </a:p>
      </dgm:t>
    </dgm:pt>
    <dgm:pt modelId="{CBD2E823-FC2E-46A8-A2D9-B21852B7408A}">
      <dgm:prSet phldrT="[Текст]" custT="1"/>
      <dgm:spPr/>
      <dgm:t>
        <a:bodyPr/>
        <a:lstStyle/>
        <a:p>
          <a:endParaRPr lang="ru-RU" sz="1400" b="1" cap="none" spc="50" dirty="0">
            <a:ln w="11430"/>
            <a:effectLst>
              <a:outerShdw blurRad="76200" dist="50800" dir="5400000" algn="tl" rotWithShape="0">
                <a:srgbClr val="000000">
                  <a:alpha val="65000"/>
                </a:srgbClr>
              </a:outerShdw>
            </a:effectLst>
          </a:endParaRPr>
        </a:p>
      </dgm:t>
    </dgm:pt>
    <dgm:pt modelId="{25DF16ED-1AFA-4551-9AEE-5BF833CAF7AA}" type="parTrans" cxnId="{428B513B-D20B-4725-A74C-4E59DFE3702A}">
      <dgm:prSet/>
      <dgm:spPr/>
      <dgm:t>
        <a:bodyPr/>
        <a:lstStyle/>
        <a:p>
          <a:endParaRPr lang="ru-RU"/>
        </a:p>
      </dgm:t>
    </dgm:pt>
    <dgm:pt modelId="{CB317AA2-788D-44C1-A2D2-852741ECCAC2}" type="sibTrans" cxnId="{428B513B-D20B-4725-A74C-4E59DFE3702A}">
      <dgm:prSet/>
      <dgm:spPr/>
      <dgm:t>
        <a:bodyPr/>
        <a:lstStyle/>
        <a:p>
          <a:endParaRPr lang="ru-RU"/>
        </a:p>
      </dgm:t>
    </dgm:pt>
    <dgm:pt modelId="{87BD046C-CE56-4E2A-B205-9BB8EC95CE64}">
      <dgm:prSet custT="1"/>
      <dgm:spPr/>
      <dgm:t>
        <a:bodyPr/>
        <a:lstStyle/>
        <a:p>
          <a:r>
            <a:rPr lang="ru-RU" sz="1600" b="1" cap="none" spc="0" dirty="0" smtClean="0">
              <a:ln w="10541" cmpd="sng">
                <a:prstDash val="solid"/>
              </a:ln>
              <a:effectLst/>
              <a:latin typeface="Palatino Linotype" panose="02040502050505030304" pitchFamily="18" charset="0"/>
            </a:rPr>
            <a:t>Содержание МКУ ИКЦ «Темрюкский» – 4,6 млн</a:t>
          </a:r>
          <a:r>
            <a:rPr lang="ru-RU" sz="1600" b="1" cap="none" spc="0" dirty="0" smtClean="0">
              <a:ln w="10541" cmpd="sng">
                <a:prstDash val="solid"/>
              </a:ln>
              <a:effectLst/>
              <a:latin typeface="Palatino Linotype" panose="02040502050505030304" pitchFamily="18" charset="0"/>
            </a:rPr>
            <a:t>. рублей</a:t>
          </a:r>
          <a:endParaRPr lang="ru-RU" sz="1600" b="1" cap="none" spc="0" dirty="0">
            <a:ln w="10541" cmpd="sng">
              <a:prstDash val="solid"/>
            </a:ln>
            <a:effectLst/>
            <a:latin typeface="Palatino Linotype" panose="02040502050505030304" pitchFamily="18" charset="0"/>
          </a:endParaRPr>
        </a:p>
      </dgm:t>
    </dgm:pt>
    <dgm:pt modelId="{9EA9F976-D8F7-4A9B-B2BF-892C6AE4B30A}" type="parTrans" cxnId="{6F013046-FBB2-45FA-908A-17C697A266DB}">
      <dgm:prSet/>
      <dgm:spPr/>
      <dgm:t>
        <a:bodyPr/>
        <a:lstStyle/>
        <a:p>
          <a:endParaRPr lang="ru-RU"/>
        </a:p>
      </dgm:t>
    </dgm:pt>
    <dgm:pt modelId="{143760DD-48EE-4393-ACC7-71CEF677A103}" type="sibTrans" cxnId="{6F013046-FBB2-45FA-908A-17C697A266DB}">
      <dgm:prSet/>
      <dgm:spPr/>
      <dgm:t>
        <a:bodyPr/>
        <a:lstStyle/>
        <a:p>
          <a:endParaRPr lang="ru-RU"/>
        </a:p>
      </dgm:t>
    </dgm:pt>
    <dgm:pt modelId="{5FFE43A5-3FDE-4AC9-8D52-0131271345C7}">
      <dgm:prSet phldrT="[Текст]" custRadScaleRad="98021" custRadScaleInc="-48881"/>
      <dgm:spPr/>
      <dgm:t>
        <a:bodyPr/>
        <a:lstStyle/>
        <a:p>
          <a:endParaRPr lang="ru-RU" dirty="0"/>
        </a:p>
      </dgm:t>
    </dgm:pt>
    <dgm:pt modelId="{F911EAEF-99B3-4703-8FDA-9302E388B365}" type="parTrans" cxnId="{2D61F80A-94F6-4FEC-9194-77E4FCE25F2A}">
      <dgm:prSet/>
      <dgm:spPr/>
      <dgm:t>
        <a:bodyPr/>
        <a:lstStyle/>
        <a:p>
          <a:endParaRPr lang="ru-RU"/>
        </a:p>
      </dgm:t>
    </dgm:pt>
    <dgm:pt modelId="{FD98746A-A342-40DC-94BE-82CFB9A7A943}" type="sibTrans" cxnId="{2D61F80A-94F6-4FEC-9194-77E4FCE25F2A}">
      <dgm:prSet/>
      <dgm:spPr/>
      <dgm:t>
        <a:bodyPr/>
        <a:lstStyle/>
        <a:p>
          <a:endParaRPr lang="ru-RU"/>
        </a:p>
      </dgm:t>
    </dgm:pt>
    <dgm:pt modelId="{DF9C7F79-1780-4E3A-A83F-F7182057DCCF}">
      <dgm:prSet phldrT="[Текст]" custRadScaleRad="98021" custRadScaleInc="-48881"/>
      <dgm:spPr/>
      <dgm:t>
        <a:bodyPr/>
        <a:lstStyle/>
        <a:p>
          <a:endParaRPr lang="ru-RU" dirty="0"/>
        </a:p>
      </dgm:t>
    </dgm:pt>
    <dgm:pt modelId="{9AC58D94-3BED-4104-94C1-281146438AA5}" type="parTrans" cxnId="{192E6491-E702-4738-ACDC-8D59514624C6}">
      <dgm:prSet/>
      <dgm:spPr/>
      <dgm:t>
        <a:bodyPr/>
        <a:lstStyle/>
        <a:p>
          <a:endParaRPr lang="ru-RU"/>
        </a:p>
      </dgm:t>
    </dgm:pt>
    <dgm:pt modelId="{A77C59D9-3D74-4187-BF0C-F187B6353FC5}" type="sibTrans" cxnId="{192E6491-E702-4738-ACDC-8D59514624C6}">
      <dgm:prSet/>
      <dgm:spPr/>
      <dgm:t>
        <a:bodyPr/>
        <a:lstStyle/>
        <a:p>
          <a:endParaRPr lang="ru-RU"/>
        </a:p>
      </dgm:t>
    </dgm:pt>
    <dgm:pt modelId="{6F19DB14-579E-405A-80D7-D81AAFE152F6}">
      <dgm:prSet phldrT="[Текст]" custScaleX="158792" custScaleY="109972" custRadScaleRad="103743" custRadScaleInc="-174756"/>
      <dgm:spPr/>
      <dgm:t>
        <a:bodyPr/>
        <a:lstStyle/>
        <a:p>
          <a:endParaRPr lang="ru-RU"/>
        </a:p>
      </dgm:t>
    </dgm:pt>
    <dgm:pt modelId="{60FE68C5-22B6-4005-A093-EBCB412F0C37}" type="parTrans" cxnId="{169EA02A-5575-4B09-906D-60912F231500}">
      <dgm:prSet custLinFactNeighborX="-16730" custLinFactNeighborY="51776"/>
      <dgm:spPr/>
      <dgm:t>
        <a:bodyPr/>
        <a:lstStyle/>
        <a:p>
          <a:endParaRPr lang="ru-RU"/>
        </a:p>
      </dgm:t>
    </dgm:pt>
    <dgm:pt modelId="{DB19F8D0-7759-4943-96BC-DE550A83ADBB}" type="sibTrans" cxnId="{169EA02A-5575-4B09-906D-60912F231500}">
      <dgm:prSet/>
      <dgm:spPr/>
      <dgm:t>
        <a:bodyPr/>
        <a:lstStyle/>
        <a:p>
          <a:endParaRPr lang="ru-RU"/>
        </a:p>
      </dgm:t>
    </dgm:pt>
    <dgm:pt modelId="{E20889F0-3925-430D-B74F-D5EBE3E3FFEE}">
      <dgm:prSet phldrT="[Текст]" custT="1"/>
      <dgm:spPr/>
      <dgm:t>
        <a:bodyPr/>
        <a:lstStyle/>
        <a:p>
          <a:endParaRPr lang="ru-RU" sz="1400" b="1" cap="none" spc="0" dirty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bg2">
                <a:tint val="85000"/>
                <a:satMod val="155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gm:t>
    </dgm:pt>
    <dgm:pt modelId="{93F00C1D-1358-4198-8889-EC2A75645F88}" type="parTrans" cxnId="{249418A2-44F6-4BF1-AD4D-1492B3CC0067}">
      <dgm:prSet/>
      <dgm:spPr/>
      <dgm:t>
        <a:bodyPr/>
        <a:lstStyle/>
        <a:p>
          <a:endParaRPr lang="ru-RU"/>
        </a:p>
      </dgm:t>
    </dgm:pt>
    <dgm:pt modelId="{839D983D-9912-4DBA-AE63-FAD58CA3D529}" type="sibTrans" cxnId="{249418A2-44F6-4BF1-AD4D-1492B3CC0067}">
      <dgm:prSet/>
      <dgm:spPr/>
      <dgm:t>
        <a:bodyPr/>
        <a:lstStyle/>
        <a:p>
          <a:endParaRPr lang="ru-RU"/>
        </a:p>
      </dgm:t>
    </dgm:pt>
    <dgm:pt modelId="{D2CA972E-0A37-4860-AF2A-0E2380C12609}">
      <dgm:prSet phldrT="[Текст]" custT="1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 sz="1400" b="1" cap="none" spc="0" dirty="0">
            <a:ln w="12700">
              <a:solidFill>
                <a:schemeClr val="bg1"/>
              </a:solidFill>
              <a:prstDash val="solid"/>
            </a:ln>
            <a:solidFill>
              <a:schemeClr val="bg1"/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gm:t>
    </dgm:pt>
    <dgm:pt modelId="{4028F967-EB56-47FD-9722-6C4439FE98A6}" type="parTrans" cxnId="{46E7F88C-0B20-42CB-8202-E272E631B55B}">
      <dgm:prSet/>
      <dgm:spPr/>
      <dgm:t>
        <a:bodyPr/>
        <a:lstStyle/>
        <a:p>
          <a:endParaRPr lang="ru-RU"/>
        </a:p>
      </dgm:t>
    </dgm:pt>
    <dgm:pt modelId="{D257F11E-075F-4081-80DD-140898395EC2}" type="sibTrans" cxnId="{46E7F88C-0B20-42CB-8202-E272E631B55B}">
      <dgm:prSet/>
      <dgm:spPr/>
      <dgm:t>
        <a:bodyPr/>
        <a:lstStyle/>
        <a:p>
          <a:endParaRPr lang="ru-RU"/>
        </a:p>
      </dgm:t>
    </dgm:pt>
    <dgm:pt modelId="{B4C74C4A-425C-4BDF-A623-7A129B52FA5F}">
      <dgm:prSet phldrT="[Текст]" custT="1"/>
      <dgm:spPr/>
      <dgm:t>
        <a:bodyPr/>
        <a:lstStyle/>
        <a:p>
          <a:endParaRPr lang="ru-RU" sz="1400" b="1" cap="none" spc="0" dirty="0">
            <a:ln w="12700">
              <a:solidFill>
                <a:schemeClr val="bg1"/>
              </a:solidFill>
              <a:prstDash val="solid"/>
            </a:ln>
            <a:solidFill>
              <a:schemeClr val="bg1"/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gm:t>
    </dgm:pt>
    <dgm:pt modelId="{03A1B350-A13A-4216-A7E7-66155FDF4ECB}" type="sibTrans" cxnId="{3670C169-8AAE-4475-9EE0-504AE328030C}">
      <dgm:prSet/>
      <dgm:spPr/>
      <dgm:t>
        <a:bodyPr/>
        <a:lstStyle/>
        <a:p>
          <a:endParaRPr lang="ru-RU"/>
        </a:p>
      </dgm:t>
    </dgm:pt>
    <dgm:pt modelId="{2E9F741F-AF8B-4668-8451-4FBFAE2CAE9A}" type="parTrans" cxnId="{3670C169-8AAE-4475-9EE0-504AE328030C}">
      <dgm:prSet/>
      <dgm:spPr/>
      <dgm:t>
        <a:bodyPr/>
        <a:lstStyle/>
        <a:p>
          <a:endParaRPr lang="ru-RU"/>
        </a:p>
      </dgm:t>
    </dgm:pt>
    <dgm:pt modelId="{80480576-7240-40F8-9A54-606377709990}">
      <dgm:prSet custT="1"/>
      <dgm:spPr/>
      <dgm:t>
        <a:bodyPr/>
        <a:lstStyle/>
        <a:p>
          <a:r>
            <a:rPr lang="ru-RU" sz="1400" b="1" cap="none" spc="0" dirty="0" smtClean="0">
              <a:ln w="10541" cmpd="sng">
                <a:prstDash val="solid"/>
              </a:ln>
              <a:effectLst/>
              <a:latin typeface="Palatino Linotype" panose="02040502050505030304" pitchFamily="18" charset="0"/>
            </a:rPr>
            <a:t>Программные мероприятия – 13,5 млн. рублей</a:t>
          </a:r>
          <a:endParaRPr lang="ru-RU" sz="1400" b="1" cap="none" spc="0" dirty="0">
            <a:ln w="10541" cmpd="sng">
              <a:prstDash val="solid"/>
            </a:ln>
            <a:effectLst/>
            <a:latin typeface="Palatino Linotype" panose="02040502050505030304" pitchFamily="18" charset="0"/>
          </a:endParaRPr>
        </a:p>
      </dgm:t>
    </dgm:pt>
    <dgm:pt modelId="{CF9F9B98-5555-4D41-981F-527ECF12E997}" type="parTrans" cxnId="{EDFABC3F-C2D7-4B3E-BCD2-142862575A2C}">
      <dgm:prSet/>
      <dgm:spPr/>
      <dgm:t>
        <a:bodyPr/>
        <a:lstStyle/>
        <a:p>
          <a:endParaRPr lang="ru-RU"/>
        </a:p>
      </dgm:t>
    </dgm:pt>
    <dgm:pt modelId="{FEC9C5A4-6BCA-4E47-A675-7FB79412C774}" type="sibTrans" cxnId="{EDFABC3F-C2D7-4B3E-BCD2-142862575A2C}">
      <dgm:prSet/>
      <dgm:spPr/>
      <dgm:t>
        <a:bodyPr/>
        <a:lstStyle/>
        <a:p>
          <a:endParaRPr lang="ru-RU"/>
        </a:p>
      </dgm:t>
    </dgm:pt>
    <dgm:pt modelId="{29C0FE70-BA28-40DE-B2E4-B44934B21CB3}">
      <dgm:prSet phldrT="[Текст]" custT="1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 sz="1400" b="1" cap="none" spc="0" dirty="0">
            <a:ln w="12700">
              <a:solidFill>
                <a:schemeClr val="bg1"/>
              </a:solidFill>
              <a:prstDash val="solid"/>
            </a:ln>
            <a:solidFill>
              <a:schemeClr val="bg1"/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gm:t>
    </dgm:pt>
    <dgm:pt modelId="{4B9EAA47-6F64-4BA2-9F62-84A631F0C950}" type="sibTrans" cxnId="{B39E82DC-03E6-42E3-82ED-6A125D804009}">
      <dgm:prSet/>
      <dgm:spPr/>
      <dgm:t>
        <a:bodyPr/>
        <a:lstStyle/>
        <a:p>
          <a:endParaRPr lang="ru-RU"/>
        </a:p>
      </dgm:t>
    </dgm:pt>
    <dgm:pt modelId="{D47069CB-F0FC-4859-9FA6-4FFEB17B1521}" type="parTrans" cxnId="{B39E82DC-03E6-42E3-82ED-6A125D804009}">
      <dgm:prSet/>
      <dgm:spPr/>
      <dgm:t>
        <a:bodyPr/>
        <a:lstStyle/>
        <a:p>
          <a:endParaRPr lang="ru-RU"/>
        </a:p>
      </dgm:t>
    </dgm:pt>
    <dgm:pt modelId="{D5AA0C21-3C91-4BF3-A988-2A9820885579}" type="pres">
      <dgm:prSet presAssocID="{B1423E14-E6A6-4FCD-A930-6F61C0DAE977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9198062-8148-4BE9-99E7-0DB0D887CD15}" type="pres">
      <dgm:prSet presAssocID="{7ADCF886-14DD-4502-B82D-2894BB052F28}" presName="centerShape" presStyleLbl="node0" presStyleIdx="0" presStyleCnt="1" custScaleX="157864" custScaleY="128922" custLinFactNeighborX="-1114" custLinFactNeighborY="-17833"/>
      <dgm:spPr/>
      <dgm:t>
        <a:bodyPr/>
        <a:lstStyle/>
        <a:p>
          <a:endParaRPr lang="ru-RU"/>
        </a:p>
      </dgm:t>
    </dgm:pt>
    <dgm:pt modelId="{A21492CD-2DEA-4461-8E4B-6275999EEEC4}" type="pres">
      <dgm:prSet presAssocID="{8BED08DF-BB00-4605-ABC4-E04B7C5857FC}" presName="parTrans" presStyleLbl="bgSibTrans2D1" presStyleIdx="0" presStyleCnt="7" custLinFactNeighborX="-34114" custLinFactNeighborY="4184"/>
      <dgm:spPr/>
      <dgm:t>
        <a:bodyPr/>
        <a:lstStyle/>
        <a:p>
          <a:endParaRPr lang="ru-RU"/>
        </a:p>
      </dgm:t>
    </dgm:pt>
    <dgm:pt modelId="{40D9056F-555A-4FAD-9720-4F9C8B1CE4EF}" type="pres">
      <dgm:prSet presAssocID="{0ED18A0E-B84F-4B87-8A83-7F878201E0F1}" presName="node" presStyleLbl="node1" presStyleIdx="0" presStyleCnt="7" custScaleX="158953" custScaleY="190781" custRadScaleRad="91458" custRadScaleInc="890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73B7D1-82F6-4FCD-837B-B5307F9A4F16}" type="pres">
      <dgm:prSet presAssocID="{0FF0EF2F-14EB-4203-89E6-8BE2A855B4E6}" presName="parTrans" presStyleLbl="bgSibTrans2D1" presStyleIdx="1" presStyleCnt="7" custScaleX="83501" custLinFactNeighborX="13073" custLinFactNeighborY="35806"/>
      <dgm:spPr/>
      <dgm:t>
        <a:bodyPr/>
        <a:lstStyle/>
        <a:p>
          <a:endParaRPr lang="ru-RU"/>
        </a:p>
      </dgm:t>
    </dgm:pt>
    <dgm:pt modelId="{6E561194-650C-4642-A5D0-6FAD6D61A9BE}" type="pres">
      <dgm:prSet presAssocID="{059A66DA-A2D4-4AD7-8C1C-0B4D801D28DE}" presName="node" presStyleLbl="node1" presStyleIdx="1" presStyleCnt="7" custScaleX="186055" custScaleY="147019" custRadScaleRad="67617" custRadScaleInc="-1967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AD3DF3-A6A9-4862-9B90-A722B6E3A910}" type="pres">
      <dgm:prSet presAssocID="{9EA9F976-D8F7-4A9B-B2BF-892C6AE4B30A}" presName="parTrans" presStyleLbl="bgSibTrans2D1" presStyleIdx="2" presStyleCnt="7" custScaleX="77627" custLinFactNeighborX="32786" custLinFactNeighborY="29854"/>
      <dgm:spPr/>
      <dgm:t>
        <a:bodyPr/>
        <a:lstStyle/>
        <a:p>
          <a:endParaRPr lang="ru-RU"/>
        </a:p>
      </dgm:t>
    </dgm:pt>
    <dgm:pt modelId="{D97D7572-0993-4C74-9BF4-AD21641E1E78}" type="pres">
      <dgm:prSet presAssocID="{87BD046C-CE56-4E2A-B205-9BB8EC95CE64}" presName="node" presStyleLbl="node1" presStyleIdx="2" presStyleCnt="7" custScaleX="190643" custScaleY="102635" custRadScaleRad="121147" custRadScaleInc="-363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B2CBF2-C2F5-4374-BD1B-11B5B63C0369}" type="pres">
      <dgm:prSet presAssocID="{CF9F9B98-5555-4D41-981F-527ECF12E997}" presName="parTrans" presStyleLbl="bgSibTrans2D1" presStyleIdx="3" presStyleCnt="7" custLinFactNeighborX="-2266" custLinFactNeighborY="24189"/>
      <dgm:spPr/>
      <dgm:t>
        <a:bodyPr/>
        <a:lstStyle/>
        <a:p>
          <a:endParaRPr lang="ru-RU"/>
        </a:p>
      </dgm:t>
    </dgm:pt>
    <dgm:pt modelId="{7E385997-64D2-41D0-94E2-7C2493BC35EA}" type="pres">
      <dgm:prSet presAssocID="{80480576-7240-40F8-9A54-606377709990}" presName="node" presStyleLbl="node1" presStyleIdx="3" presStyleCnt="7" custRadScaleRad="109281" custRadScaleInc="-22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713533-6A32-4A5F-8517-490E1C13A075}" type="pres">
      <dgm:prSet presAssocID="{D47069CB-F0FC-4859-9FA6-4FFEB17B1521}" presName="parTrans" presStyleLbl="bgSibTrans2D1" presStyleIdx="4" presStyleCnt="7" custLinFactNeighborX="16069" custLinFactNeighborY="87194"/>
      <dgm:spPr/>
      <dgm:t>
        <a:bodyPr/>
        <a:lstStyle/>
        <a:p>
          <a:endParaRPr lang="ru-RU"/>
        </a:p>
      </dgm:t>
    </dgm:pt>
    <dgm:pt modelId="{8770E7B1-3B00-41CC-A87C-D9F971623DE0}" type="pres">
      <dgm:prSet presAssocID="{29C0FE70-BA28-40DE-B2E4-B44934B21CB3}" presName="node" presStyleLbl="node1" presStyleIdx="4" presStyleCnt="7" custScaleX="183436" custScaleY="143691" custRadScaleRad="64430" custRadScaleInc="3154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07CBE2-C08B-4302-9A9C-824268D79A59}" type="pres">
      <dgm:prSet presAssocID="{33870312-7296-4DC6-80C5-131465C11618}" presName="parTrans" presStyleLbl="bgSibTrans2D1" presStyleIdx="5" presStyleCnt="7" custScaleX="74811" custLinFactNeighborX="-34706" custLinFactNeighborY="35756"/>
      <dgm:spPr/>
      <dgm:t>
        <a:bodyPr/>
        <a:lstStyle/>
        <a:p>
          <a:endParaRPr lang="ru-RU"/>
        </a:p>
      </dgm:t>
    </dgm:pt>
    <dgm:pt modelId="{141CDA0B-7DCB-46E8-8076-F94118870FA9}" type="pres">
      <dgm:prSet presAssocID="{8D0C10E0-103A-4E8B-9430-ADEBB2E10695}" presName="node" presStyleLbl="node1" presStyleIdx="5" presStyleCnt="7" custScaleX="210584" custScaleY="94628" custRadScaleRad="118386" custRadScaleInc="-851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FC9734-98E0-4C1B-BA1E-886501D24F04}" type="pres">
      <dgm:prSet presAssocID="{4028F967-EB56-47FD-9722-6C4439FE98A6}" presName="parTrans" presStyleLbl="bgSibTrans2D1" presStyleIdx="6" presStyleCnt="7" custLinFactNeighborX="45043" custLinFactNeighborY="-5029"/>
      <dgm:spPr/>
      <dgm:t>
        <a:bodyPr/>
        <a:lstStyle/>
        <a:p>
          <a:endParaRPr lang="ru-RU"/>
        </a:p>
      </dgm:t>
    </dgm:pt>
    <dgm:pt modelId="{B57E6C2E-B9B3-4211-976E-480B48D266B1}" type="pres">
      <dgm:prSet presAssocID="{D2CA972E-0A37-4860-AF2A-0E2380C12609}" presName="node" presStyleLbl="node1" presStyleIdx="6" presStyleCnt="7" custScaleX="164590" custScaleY="203955" custRadScaleRad="91604" custRadScaleInc="-982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BA4A0DA-E551-4DC4-9A26-664E4F3C514C}" type="presOf" srcId="{D2CA972E-0A37-4860-AF2A-0E2380C12609}" destId="{B57E6C2E-B9B3-4211-976E-480B48D266B1}" srcOrd="0" destOrd="0" presId="urn:microsoft.com/office/officeart/2005/8/layout/radial4"/>
    <dgm:cxn modelId="{46E7F88C-0B20-42CB-8202-E272E631B55B}" srcId="{7ADCF886-14DD-4502-B82D-2894BB052F28}" destId="{D2CA972E-0A37-4860-AF2A-0E2380C12609}" srcOrd="6" destOrd="0" parTransId="{4028F967-EB56-47FD-9722-6C4439FE98A6}" sibTransId="{D257F11E-075F-4081-80DD-140898395EC2}"/>
    <dgm:cxn modelId="{169EA02A-5575-4B09-906D-60912F231500}" srcId="{B1423E14-E6A6-4FCD-A930-6F61C0DAE977}" destId="{6F19DB14-579E-405A-80D7-D81AAFE152F6}" srcOrd="7" destOrd="0" parTransId="{60FE68C5-22B6-4005-A093-EBCB412F0C37}" sibTransId="{DB19F8D0-7759-4943-96BC-DE550A83ADBB}"/>
    <dgm:cxn modelId="{BF648138-99A5-4BFC-8E1C-5BE271C63561}" type="presOf" srcId="{80480576-7240-40F8-9A54-606377709990}" destId="{7E385997-64D2-41D0-94E2-7C2493BC35EA}" srcOrd="0" destOrd="0" presId="urn:microsoft.com/office/officeart/2005/8/layout/radial4"/>
    <dgm:cxn modelId="{88D7BA18-5C29-493A-885B-1EF4F5B1DA63}" type="presOf" srcId="{9EA9F976-D8F7-4A9B-B2BF-892C6AE4B30A}" destId="{1DAD3DF3-A6A9-4862-9B90-A722B6E3A910}" srcOrd="0" destOrd="0" presId="urn:microsoft.com/office/officeart/2005/8/layout/radial4"/>
    <dgm:cxn modelId="{2D61F80A-94F6-4FEC-9194-77E4FCE25F2A}" srcId="{B1423E14-E6A6-4FCD-A930-6F61C0DAE977}" destId="{5FFE43A5-3FDE-4AC9-8D52-0131271345C7}" srcOrd="5" destOrd="0" parTransId="{F911EAEF-99B3-4703-8FDA-9302E388B365}" sibTransId="{FD98746A-A342-40DC-94BE-82CFB9A7A943}"/>
    <dgm:cxn modelId="{3670C169-8AAE-4475-9EE0-504AE328030C}" srcId="{B1423E14-E6A6-4FCD-A930-6F61C0DAE977}" destId="{B4C74C4A-425C-4BDF-A623-7A129B52FA5F}" srcOrd="1" destOrd="0" parTransId="{2E9F741F-AF8B-4668-8451-4FBFAE2CAE9A}" sibTransId="{03A1B350-A13A-4216-A7E7-66155FDF4ECB}"/>
    <dgm:cxn modelId="{98B02939-A968-4AE0-8AFE-CF5C811EDD9C}" type="presOf" srcId="{87BD046C-CE56-4E2A-B205-9BB8EC95CE64}" destId="{D97D7572-0993-4C74-9BF4-AD21641E1E78}" srcOrd="0" destOrd="0" presId="urn:microsoft.com/office/officeart/2005/8/layout/radial4"/>
    <dgm:cxn modelId="{9334F87F-EB6E-495C-8049-D32B9CEF7612}" srcId="{7ADCF886-14DD-4502-B82D-2894BB052F28}" destId="{059A66DA-A2D4-4AD7-8C1C-0B4D801D28DE}" srcOrd="1" destOrd="0" parTransId="{0FF0EF2F-14EB-4203-89E6-8BE2A855B4E6}" sibTransId="{BD5C72D4-1DF7-4DF6-B5C6-3D9662EA1070}"/>
    <dgm:cxn modelId="{E1C18844-E992-4EF7-B0D8-06857E4B0B90}" type="presOf" srcId="{8D0C10E0-103A-4E8B-9430-ADEBB2E10695}" destId="{141CDA0B-7DCB-46E8-8076-F94118870FA9}" srcOrd="0" destOrd="0" presId="urn:microsoft.com/office/officeart/2005/8/layout/radial4"/>
    <dgm:cxn modelId="{9104D45B-FB10-4256-BA05-BD7BEE688264}" type="presOf" srcId="{D47069CB-F0FC-4859-9FA6-4FFEB17B1521}" destId="{EB713533-6A32-4A5F-8517-490E1C13A075}" srcOrd="0" destOrd="0" presId="urn:microsoft.com/office/officeart/2005/8/layout/radial4"/>
    <dgm:cxn modelId="{BF03C159-31E0-4F6A-BBFB-A37553DF6770}" srcId="{B1423E14-E6A6-4FCD-A930-6F61C0DAE977}" destId="{9C25B7CC-51E7-4D48-B331-6204A00EE34A}" srcOrd="4" destOrd="0" parTransId="{85E50AC0-05E9-4585-9ACF-1F4E3D1A9C36}" sibTransId="{9B0CA1F2-9177-4F64-B9C8-8F16AF120104}"/>
    <dgm:cxn modelId="{4D47F056-52A1-4AC4-AA60-A7B88DF85BE3}" type="presOf" srcId="{B1423E14-E6A6-4FCD-A930-6F61C0DAE977}" destId="{D5AA0C21-3C91-4BF3-A988-2A9820885579}" srcOrd="0" destOrd="0" presId="urn:microsoft.com/office/officeart/2005/8/layout/radial4"/>
    <dgm:cxn modelId="{249418A2-44F6-4BF1-AD4D-1492B3CC0067}" srcId="{B1423E14-E6A6-4FCD-A930-6F61C0DAE977}" destId="{E20889F0-3925-430D-B74F-D5EBE3E3FFEE}" srcOrd="2" destOrd="0" parTransId="{93F00C1D-1358-4198-8889-EC2A75645F88}" sibTransId="{839D983D-9912-4DBA-AE63-FAD58CA3D529}"/>
    <dgm:cxn modelId="{4FB4EA74-6F5B-4858-B73C-E3D6778AB9EE}" type="presOf" srcId="{4028F967-EB56-47FD-9722-6C4439FE98A6}" destId="{C8FC9734-98E0-4C1B-BA1E-886501D24F04}" srcOrd="0" destOrd="0" presId="urn:microsoft.com/office/officeart/2005/8/layout/radial4"/>
    <dgm:cxn modelId="{D686A979-9138-4EA3-BB5F-B62315976533}" srcId="{7ADCF886-14DD-4502-B82D-2894BB052F28}" destId="{0ED18A0E-B84F-4B87-8A83-7F878201E0F1}" srcOrd="0" destOrd="0" parTransId="{8BED08DF-BB00-4605-ABC4-E04B7C5857FC}" sibTransId="{0DF17EB2-1ED3-4518-9EFF-C60C0939AA34}"/>
    <dgm:cxn modelId="{11213055-82FF-4E38-AD82-D4749FCBF99D}" type="presOf" srcId="{0ED18A0E-B84F-4B87-8A83-7F878201E0F1}" destId="{40D9056F-555A-4FAD-9720-4F9C8B1CE4EF}" srcOrd="0" destOrd="0" presId="urn:microsoft.com/office/officeart/2005/8/layout/radial4"/>
    <dgm:cxn modelId="{4035C10C-E397-4E62-9F04-993BEB63AFB9}" srcId="{7ADCF886-14DD-4502-B82D-2894BB052F28}" destId="{8D0C10E0-103A-4E8B-9430-ADEBB2E10695}" srcOrd="5" destOrd="0" parTransId="{33870312-7296-4DC6-80C5-131465C11618}" sibTransId="{DA316977-956B-4799-B765-27CADDED670B}"/>
    <dgm:cxn modelId="{645E22EE-1D72-4631-A1EE-E14D296A693A}" type="presOf" srcId="{33870312-7296-4DC6-80C5-131465C11618}" destId="{B207CBE2-C08B-4302-9A9C-824268D79A59}" srcOrd="0" destOrd="0" presId="urn:microsoft.com/office/officeart/2005/8/layout/radial4"/>
    <dgm:cxn modelId="{428B513B-D20B-4725-A74C-4E59DFE3702A}" srcId="{B1423E14-E6A6-4FCD-A930-6F61C0DAE977}" destId="{CBD2E823-FC2E-46A8-A2D9-B21852B7408A}" srcOrd="3" destOrd="0" parTransId="{25DF16ED-1AFA-4551-9AEE-5BF833CAF7AA}" sibTransId="{CB317AA2-788D-44C1-A2D2-852741ECCAC2}"/>
    <dgm:cxn modelId="{3F5DCD0A-AAD1-4104-B0EC-39DF378676C0}" type="presOf" srcId="{29C0FE70-BA28-40DE-B2E4-B44934B21CB3}" destId="{8770E7B1-3B00-41CC-A87C-D9F971623DE0}" srcOrd="0" destOrd="0" presId="urn:microsoft.com/office/officeart/2005/8/layout/radial4"/>
    <dgm:cxn modelId="{B39E82DC-03E6-42E3-82ED-6A125D804009}" srcId="{7ADCF886-14DD-4502-B82D-2894BB052F28}" destId="{29C0FE70-BA28-40DE-B2E4-B44934B21CB3}" srcOrd="4" destOrd="0" parTransId="{D47069CB-F0FC-4859-9FA6-4FFEB17B1521}" sibTransId="{4B9EAA47-6F64-4BA2-9F62-84A631F0C950}"/>
    <dgm:cxn modelId="{6F013046-FBB2-45FA-908A-17C697A266DB}" srcId="{7ADCF886-14DD-4502-B82D-2894BB052F28}" destId="{87BD046C-CE56-4E2A-B205-9BB8EC95CE64}" srcOrd="2" destOrd="0" parTransId="{9EA9F976-D8F7-4A9B-B2BF-892C6AE4B30A}" sibTransId="{143760DD-48EE-4393-ACC7-71CEF677A103}"/>
    <dgm:cxn modelId="{557F7BF8-96A4-4E39-BBC6-0ABA1A5DAE59}" type="presOf" srcId="{8BED08DF-BB00-4605-ABC4-E04B7C5857FC}" destId="{A21492CD-2DEA-4461-8E4B-6275999EEEC4}" srcOrd="0" destOrd="0" presId="urn:microsoft.com/office/officeart/2005/8/layout/radial4"/>
    <dgm:cxn modelId="{6428452D-418A-4E7B-9AE9-11833DCFF72E}" type="presOf" srcId="{059A66DA-A2D4-4AD7-8C1C-0B4D801D28DE}" destId="{6E561194-650C-4642-A5D0-6FAD6D61A9BE}" srcOrd="0" destOrd="0" presId="urn:microsoft.com/office/officeart/2005/8/layout/radial4"/>
    <dgm:cxn modelId="{9502E70A-93C5-4BEC-BCAD-FF67769474C6}" type="presOf" srcId="{0FF0EF2F-14EB-4203-89E6-8BE2A855B4E6}" destId="{9C73B7D1-82F6-4FCD-837B-B5307F9A4F16}" srcOrd="0" destOrd="0" presId="urn:microsoft.com/office/officeart/2005/8/layout/radial4"/>
    <dgm:cxn modelId="{7789B133-96F3-4419-AFB7-DC578E2414C2}" type="presOf" srcId="{7ADCF886-14DD-4502-B82D-2894BB052F28}" destId="{49198062-8148-4BE9-99E7-0DB0D887CD15}" srcOrd="0" destOrd="0" presId="urn:microsoft.com/office/officeart/2005/8/layout/radial4"/>
    <dgm:cxn modelId="{EDFABC3F-C2D7-4B3E-BCD2-142862575A2C}" srcId="{7ADCF886-14DD-4502-B82D-2894BB052F28}" destId="{80480576-7240-40F8-9A54-606377709990}" srcOrd="3" destOrd="0" parTransId="{CF9F9B98-5555-4D41-981F-527ECF12E997}" sibTransId="{FEC9C5A4-6BCA-4E47-A675-7FB79412C774}"/>
    <dgm:cxn modelId="{8418FE9F-4EC6-4164-863D-D22783C9C693}" type="presOf" srcId="{CF9F9B98-5555-4D41-981F-527ECF12E997}" destId="{BAB2CBF2-C2F5-4374-BD1B-11B5B63C0369}" srcOrd="0" destOrd="0" presId="urn:microsoft.com/office/officeart/2005/8/layout/radial4"/>
    <dgm:cxn modelId="{5E039390-5602-484C-8083-9BAEE0369444}" srcId="{B1423E14-E6A6-4FCD-A930-6F61C0DAE977}" destId="{7ADCF886-14DD-4502-B82D-2894BB052F28}" srcOrd="0" destOrd="0" parTransId="{5F87FB84-BAF9-4B45-B68B-97B2FF4453CA}" sibTransId="{AC9FBB90-6860-448B-B6B1-4768D32D5387}"/>
    <dgm:cxn modelId="{192E6491-E702-4738-ACDC-8D59514624C6}" srcId="{B1423E14-E6A6-4FCD-A930-6F61C0DAE977}" destId="{DF9C7F79-1780-4E3A-A83F-F7182057DCCF}" srcOrd="6" destOrd="0" parTransId="{9AC58D94-3BED-4104-94C1-281146438AA5}" sibTransId="{A77C59D9-3D74-4187-BF0C-F187B6353FC5}"/>
    <dgm:cxn modelId="{2C9AE75A-B102-4060-8454-F31EADAB267E}" type="presParOf" srcId="{D5AA0C21-3C91-4BF3-A988-2A9820885579}" destId="{49198062-8148-4BE9-99E7-0DB0D887CD15}" srcOrd="0" destOrd="0" presId="urn:microsoft.com/office/officeart/2005/8/layout/radial4"/>
    <dgm:cxn modelId="{210C89FB-E58B-43A6-95A7-79887F01BA7E}" type="presParOf" srcId="{D5AA0C21-3C91-4BF3-A988-2A9820885579}" destId="{A21492CD-2DEA-4461-8E4B-6275999EEEC4}" srcOrd="1" destOrd="0" presId="urn:microsoft.com/office/officeart/2005/8/layout/radial4"/>
    <dgm:cxn modelId="{DE54B50B-4F80-460A-9CA7-2F406426D664}" type="presParOf" srcId="{D5AA0C21-3C91-4BF3-A988-2A9820885579}" destId="{40D9056F-555A-4FAD-9720-4F9C8B1CE4EF}" srcOrd="2" destOrd="0" presId="urn:microsoft.com/office/officeart/2005/8/layout/radial4"/>
    <dgm:cxn modelId="{83DA2F28-F8BB-4951-8414-CD396E15F0C2}" type="presParOf" srcId="{D5AA0C21-3C91-4BF3-A988-2A9820885579}" destId="{9C73B7D1-82F6-4FCD-837B-B5307F9A4F16}" srcOrd="3" destOrd="0" presId="urn:microsoft.com/office/officeart/2005/8/layout/radial4"/>
    <dgm:cxn modelId="{23FB6FBD-4EDB-4107-8E26-C65F65630994}" type="presParOf" srcId="{D5AA0C21-3C91-4BF3-A988-2A9820885579}" destId="{6E561194-650C-4642-A5D0-6FAD6D61A9BE}" srcOrd="4" destOrd="0" presId="urn:microsoft.com/office/officeart/2005/8/layout/radial4"/>
    <dgm:cxn modelId="{8F8A598B-E5FD-437A-AD2D-DA73963C8BFA}" type="presParOf" srcId="{D5AA0C21-3C91-4BF3-A988-2A9820885579}" destId="{1DAD3DF3-A6A9-4862-9B90-A722B6E3A910}" srcOrd="5" destOrd="0" presId="urn:microsoft.com/office/officeart/2005/8/layout/radial4"/>
    <dgm:cxn modelId="{1D42337E-8026-4D2A-9CA4-F464DA98481B}" type="presParOf" srcId="{D5AA0C21-3C91-4BF3-A988-2A9820885579}" destId="{D97D7572-0993-4C74-9BF4-AD21641E1E78}" srcOrd="6" destOrd="0" presId="urn:microsoft.com/office/officeart/2005/8/layout/radial4"/>
    <dgm:cxn modelId="{700D26C7-A020-482D-9690-60EF054577C1}" type="presParOf" srcId="{D5AA0C21-3C91-4BF3-A988-2A9820885579}" destId="{BAB2CBF2-C2F5-4374-BD1B-11B5B63C0369}" srcOrd="7" destOrd="0" presId="urn:microsoft.com/office/officeart/2005/8/layout/radial4"/>
    <dgm:cxn modelId="{93A310FA-1A7A-4E76-83DD-014BBEFA7ED7}" type="presParOf" srcId="{D5AA0C21-3C91-4BF3-A988-2A9820885579}" destId="{7E385997-64D2-41D0-94E2-7C2493BC35EA}" srcOrd="8" destOrd="0" presId="urn:microsoft.com/office/officeart/2005/8/layout/radial4"/>
    <dgm:cxn modelId="{77C0DC5B-4DBD-48AB-BB64-5600F6E34323}" type="presParOf" srcId="{D5AA0C21-3C91-4BF3-A988-2A9820885579}" destId="{EB713533-6A32-4A5F-8517-490E1C13A075}" srcOrd="9" destOrd="0" presId="urn:microsoft.com/office/officeart/2005/8/layout/radial4"/>
    <dgm:cxn modelId="{E141A89C-80AD-404D-A6B5-119219A4A4DC}" type="presParOf" srcId="{D5AA0C21-3C91-4BF3-A988-2A9820885579}" destId="{8770E7B1-3B00-41CC-A87C-D9F971623DE0}" srcOrd="10" destOrd="0" presId="urn:microsoft.com/office/officeart/2005/8/layout/radial4"/>
    <dgm:cxn modelId="{A4592DBE-7C12-4F66-A396-80C895CC793E}" type="presParOf" srcId="{D5AA0C21-3C91-4BF3-A988-2A9820885579}" destId="{B207CBE2-C08B-4302-9A9C-824268D79A59}" srcOrd="11" destOrd="0" presId="urn:microsoft.com/office/officeart/2005/8/layout/radial4"/>
    <dgm:cxn modelId="{A16C9F8D-9DEC-4EFE-AEC5-EA294D0FCBBB}" type="presParOf" srcId="{D5AA0C21-3C91-4BF3-A988-2A9820885579}" destId="{141CDA0B-7DCB-46E8-8076-F94118870FA9}" srcOrd="12" destOrd="0" presId="urn:microsoft.com/office/officeart/2005/8/layout/radial4"/>
    <dgm:cxn modelId="{36B9023F-EAC0-4CDE-8255-695FEA10D83D}" type="presParOf" srcId="{D5AA0C21-3C91-4BF3-A988-2A9820885579}" destId="{C8FC9734-98E0-4C1B-BA1E-886501D24F04}" srcOrd="13" destOrd="0" presId="urn:microsoft.com/office/officeart/2005/8/layout/radial4"/>
    <dgm:cxn modelId="{14654720-9708-4F7B-B7C6-2D028A070072}" type="presParOf" srcId="{D5AA0C21-3C91-4BF3-A988-2A9820885579}" destId="{B57E6C2E-B9B3-4211-976E-480B48D266B1}" srcOrd="14" destOrd="0" presId="urn:microsoft.com/office/officeart/2005/8/layout/radial4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3B63491-6781-4081-AFD4-2F2259F2AB57}" type="doc">
      <dgm:prSet loTypeId="urn:microsoft.com/office/officeart/2005/8/layout/vList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AF5C0683-7816-478D-9348-A89A08DE1337}">
      <dgm:prSet phldrT="[Текст]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ru-RU" dirty="0" smtClean="0">
              <a:solidFill>
                <a:srgbClr val="996600"/>
              </a:solidFill>
              <a:latin typeface="Times New Roman" pitchFamily="18" charset="0"/>
              <a:cs typeface="Times New Roman" pitchFamily="18" charset="0"/>
            </a:rPr>
            <a:t>«Поддержка малого и среднего предпринимательства в муниципальном образовании Темрюкский район» – 163,3 тыс. рублей</a:t>
          </a:r>
          <a:endParaRPr lang="ru-RU" dirty="0">
            <a:solidFill>
              <a:srgbClr val="9966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C14E6705-D571-413B-BCCC-A2B96BE9F0E1}" type="parTrans" cxnId="{134C2ECF-A121-4FC2-BC8F-2FEA143E2C11}">
      <dgm:prSet/>
      <dgm:spPr/>
      <dgm:t>
        <a:bodyPr/>
        <a:lstStyle/>
        <a:p>
          <a:endParaRPr lang="ru-RU"/>
        </a:p>
      </dgm:t>
    </dgm:pt>
    <dgm:pt modelId="{0ADFFA66-623F-49E4-936A-8118F89C131A}" type="sibTrans" cxnId="{134C2ECF-A121-4FC2-BC8F-2FEA143E2C11}">
      <dgm:prSet/>
      <dgm:spPr/>
      <dgm:t>
        <a:bodyPr/>
        <a:lstStyle/>
        <a:p>
          <a:endParaRPr lang="ru-RU"/>
        </a:p>
      </dgm:t>
    </dgm:pt>
    <dgm:pt modelId="{D634F7EE-09D0-4547-91C8-17E179848135}">
      <dgm:prSet phldrT="[Текст]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ru-RU" dirty="0" smtClean="0">
              <a:solidFill>
                <a:srgbClr val="996600"/>
              </a:solidFill>
              <a:latin typeface="Times New Roman" pitchFamily="18" charset="0"/>
              <a:cs typeface="Times New Roman" pitchFamily="18" charset="0"/>
            </a:rPr>
            <a:t>«Развитие санаторно-курортного и туристического комплекса</a:t>
          </a:r>
        </a:p>
        <a:p>
          <a:r>
            <a:rPr lang="ru-RU" dirty="0" smtClean="0">
              <a:solidFill>
                <a:srgbClr val="996600"/>
              </a:solidFill>
              <a:latin typeface="Times New Roman" pitchFamily="18" charset="0"/>
              <a:cs typeface="Times New Roman" pitchFamily="18" charset="0"/>
            </a:rPr>
            <a:t>муниципального образования Темрюкский район» – 607,3 тыс. рублей</a:t>
          </a:r>
          <a:endParaRPr lang="ru-RU" dirty="0">
            <a:solidFill>
              <a:srgbClr val="9966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63F5D024-8B97-4393-8D40-672D55B14A1A}" type="parTrans" cxnId="{3D8D4F1F-9543-4EC5-B27E-1DB239CC3A9B}">
      <dgm:prSet/>
      <dgm:spPr/>
      <dgm:t>
        <a:bodyPr/>
        <a:lstStyle/>
        <a:p>
          <a:endParaRPr lang="ru-RU"/>
        </a:p>
      </dgm:t>
    </dgm:pt>
    <dgm:pt modelId="{5F2F3C86-C8BE-4ED3-880A-93614E6A70E2}" type="sibTrans" cxnId="{3D8D4F1F-9543-4EC5-B27E-1DB239CC3A9B}">
      <dgm:prSet/>
      <dgm:spPr/>
      <dgm:t>
        <a:bodyPr/>
        <a:lstStyle/>
        <a:p>
          <a:endParaRPr lang="ru-RU"/>
        </a:p>
      </dgm:t>
    </dgm:pt>
    <dgm:pt modelId="{5670E0C1-B673-484C-A27E-FCFD213A50D0}">
      <dgm:prSet phldrT="[Текст]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ru-RU" dirty="0" smtClean="0">
              <a:solidFill>
                <a:srgbClr val="996600"/>
              </a:solidFill>
              <a:latin typeface="Times New Roman" pitchFamily="18" charset="0"/>
              <a:cs typeface="Times New Roman" pitchFamily="18" charset="0"/>
            </a:rPr>
            <a:t>«Качество» – 150,0 тыс.рублей</a:t>
          </a:r>
          <a:endParaRPr lang="ru-RU" dirty="0">
            <a:solidFill>
              <a:srgbClr val="9966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957913AF-84C5-4DD4-9C35-88E8FD2F7E80}" type="parTrans" cxnId="{4311E5AF-E1E9-4C22-9476-176D83849C04}">
      <dgm:prSet/>
      <dgm:spPr/>
      <dgm:t>
        <a:bodyPr/>
        <a:lstStyle/>
        <a:p>
          <a:endParaRPr lang="ru-RU"/>
        </a:p>
      </dgm:t>
    </dgm:pt>
    <dgm:pt modelId="{1887C15D-002A-47EB-9096-9A667B797E92}" type="sibTrans" cxnId="{4311E5AF-E1E9-4C22-9476-176D83849C04}">
      <dgm:prSet/>
      <dgm:spPr/>
      <dgm:t>
        <a:bodyPr/>
        <a:lstStyle/>
        <a:p>
          <a:endParaRPr lang="ru-RU"/>
        </a:p>
      </dgm:t>
    </dgm:pt>
    <dgm:pt modelId="{0F7AFFE2-1EE9-42B6-BD84-79CD4C57D4A4}">
      <dgm:prSet phldrT="[Текст]" custT="1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ru-RU" sz="1600" dirty="0" smtClean="0">
              <a:solidFill>
                <a:srgbClr val="996600"/>
              </a:solidFill>
              <a:latin typeface="Times New Roman" pitchFamily="18" charset="0"/>
              <a:cs typeface="Times New Roman" pitchFamily="18" charset="0"/>
            </a:rPr>
            <a:t>«Развитие экономики» – 954,4 тыс.рублей</a:t>
          </a:r>
          <a:endParaRPr lang="ru-RU" sz="1600" dirty="0">
            <a:solidFill>
              <a:srgbClr val="9966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2550A575-A9F9-4E2F-857A-6816309773B4}" type="sibTrans" cxnId="{AC5787F4-D08E-4DBF-9498-D670DC8E7C5B}">
      <dgm:prSet/>
      <dgm:spPr/>
      <dgm:t>
        <a:bodyPr/>
        <a:lstStyle/>
        <a:p>
          <a:endParaRPr lang="ru-RU"/>
        </a:p>
      </dgm:t>
    </dgm:pt>
    <dgm:pt modelId="{37845ADA-3B42-4A7B-9827-DE5801370C90}" type="parTrans" cxnId="{AC5787F4-D08E-4DBF-9498-D670DC8E7C5B}">
      <dgm:prSet/>
      <dgm:spPr/>
      <dgm:t>
        <a:bodyPr/>
        <a:lstStyle/>
        <a:p>
          <a:endParaRPr lang="ru-RU"/>
        </a:p>
      </dgm:t>
    </dgm:pt>
    <dgm:pt modelId="{CCE4499C-696F-4FB3-B776-7F2DAD403EE1}">
      <dgm:prSet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ru-RU" dirty="0" smtClean="0">
              <a:solidFill>
                <a:srgbClr val="996600"/>
              </a:solidFill>
              <a:latin typeface="Times New Roman" pitchFamily="18" charset="0"/>
              <a:cs typeface="Times New Roman" pitchFamily="18" charset="0"/>
            </a:rPr>
            <a:t>«Перспективное развитие наружной рекламы на территории муниципального образования Темрюкский район» – 450,0 тыс.рублей</a:t>
          </a:r>
          <a:endParaRPr lang="ru-RU" dirty="0">
            <a:solidFill>
              <a:srgbClr val="9966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23B236AA-0035-4993-8FA9-FE5326AF53A3}" type="parTrans" cxnId="{AD618B85-C2CA-4BD7-9F1D-5822B30427DF}">
      <dgm:prSet/>
      <dgm:spPr/>
      <dgm:t>
        <a:bodyPr/>
        <a:lstStyle/>
        <a:p>
          <a:endParaRPr lang="ru-RU"/>
        </a:p>
      </dgm:t>
    </dgm:pt>
    <dgm:pt modelId="{F9111487-F49D-4EAE-9BA5-6B2D7C300054}" type="sibTrans" cxnId="{AD618B85-C2CA-4BD7-9F1D-5822B30427DF}">
      <dgm:prSet/>
      <dgm:spPr/>
      <dgm:t>
        <a:bodyPr/>
        <a:lstStyle/>
        <a:p>
          <a:endParaRPr lang="ru-RU"/>
        </a:p>
      </dgm:t>
    </dgm:pt>
    <dgm:pt modelId="{CECDB158-D6CF-4433-AE42-2F4DE6ED3968}">
      <dgm:prSet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ru-RU" dirty="0" smtClean="0">
              <a:solidFill>
                <a:srgbClr val="996600"/>
              </a:solidFill>
              <a:latin typeface="Times New Roman" pitchFamily="18" charset="0"/>
              <a:cs typeface="Times New Roman" pitchFamily="18" charset="0"/>
            </a:rPr>
            <a:t>«Развитие сельского хозяйства в Темрюкском районе» – 7,1 млн.рублей</a:t>
          </a:r>
          <a:endParaRPr lang="ru-RU" dirty="0">
            <a:solidFill>
              <a:srgbClr val="9966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E81A5FED-7D81-4ABC-BDF7-80737FBC3E82}" type="sibTrans" cxnId="{22CC7BAC-B80D-4BC9-922E-0331E29C304A}">
      <dgm:prSet/>
      <dgm:spPr/>
      <dgm:t>
        <a:bodyPr/>
        <a:lstStyle/>
        <a:p>
          <a:endParaRPr lang="ru-RU"/>
        </a:p>
      </dgm:t>
    </dgm:pt>
    <dgm:pt modelId="{973690C5-0BAC-4454-8911-DD5267E09F47}" type="parTrans" cxnId="{22CC7BAC-B80D-4BC9-922E-0331E29C304A}">
      <dgm:prSet/>
      <dgm:spPr/>
      <dgm:t>
        <a:bodyPr/>
        <a:lstStyle/>
        <a:p>
          <a:endParaRPr lang="ru-RU"/>
        </a:p>
      </dgm:t>
    </dgm:pt>
    <dgm:pt modelId="{1B3BD5FF-52D4-450A-9E93-F11B9623F2A9}">
      <dgm:prSet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ru-RU" dirty="0" smtClean="0">
              <a:solidFill>
                <a:srgbClr val="996600"/>
              </a:solidFill>
              <a:latin typeface="Times New Roman" pitchFamily="18" charset="0"/>
              <a:cs typeface="Times New Roman" pitchFamily="18" charset="0"/>
            </a:rPr>
            <a:t>«Комплексное развитие Темрюкского района в сфере  дорожного хозяйства» – </a:t>
          </a:r>
        </a:p>
        <a:p>
          <a:r>
            <a:rPr lang="ru-RU" dirty="0" smtClean="0">
              <a:solidFill>
                <a:srgbClr val="996600"/>
              </a:solidFill>
              <a:latin typeface="Times New Roman" pitchFamily="18" charset="0"/>
              <a:cs typeface="Times New Roman" pitchFamily="18" charset="0"/>
            </a:rPr>
            <a:t>0,9 млн.рублей</a:t>
          </a:r>
          <a:endParaRPr lang="ru-RU" dirty="0">
            <a:solidFill>
              <a:srgbClr val="9966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30CBA91F-D8EE-4F74-91E0-584A41F90763}" type="parTrans" cxnId="{BB5C5F6D-9873-46A4-B7FE-513DB3F0D730}">
      <dgm:prSet/>
      <dgm:spPr/>
      <dgm:t>
        <a:bodyPr/>
        <a:lstStyle/>
        <a:p>
          <a:endParaRPr lang="ru-RU"/>
        </a:p>
      </dgm:t>
    </dgm:pt>
    <dgm:pt modelId="{7976127E-11F2-4368-912E-7CDDD71409E2}" type="sibTrans" cxnId="{BB5C5F6D-9873-46A4-B7FE-513DB3F0D730}">
      <dgm:prSet/>
      <dgm:spPr/>
      <dgm:t>
        <a:bodyPr/>
        <a:lstStyle/>
        <a:p>
          <a:endParaRPr lang="ru-RU"/>
        </a:p>
      </dgm:t>
    </dgm:pt>
    <dgm:pt modelId="{FC5ACB4C-9989-4B36-A6DD-E2660A96554D}">
      <dgm:prSet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ru-RU" dirty="0" smtClean="0">
              <a:solidFill>
                <a:srgbClr val="996600"/>
              </a:solidFill>
              <a:latin typeface="Times New Roman" pitchFamily="18" charset="0"/>
              <a:cs typeface="Times New Roman" pitchFamily="18" charset="0"/>
            </a:rPr>
            <a:t>«Подготовка градостроительной и землеустроительной документации» – 3,1 млн. рублей</a:t>
          </a:r>
          <a:endParaRPr lang="ru-RU" dirty="0">
            <a:solidFill>
              <a:srgbClr val="9966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D35D9C7F-D631-4B97-AF6B-8470D2CB39B3}" type="parTrans" cxnId="{2C330F54-F646-496F-8E5B-69143DDABB14}">
      <dgm:prSet/>
      <dgm:spPr/>
      <dgm:t>
        <a:bodyPr/>
        <a:lstStyle/>
        <a:p>
          <a:endParaRPr lang="ru-RU"/>
        </a:p>
      </dgm:t>
    </dgm:pt>
    <dgm:pt modelId="{E0B02157-D309-4C60-951D-C020F98EF959}" type="sibTrans" cxnId="{2C330F54-F646-496F-8E5B-69143DDABB14}">
      <dgm:prSet/>
      <dgm:spPr/>
      <dgm:t>
        <a:bodyPr/>
        <a:lstStyle/>
        <a:p>
          <a:endParaRPr lang="ru-RU"/>
        </a:p>
      </dgm:t>
    </dgm:pt>
    <dgm:pt modelId="{0810CC84-CCAD-4A1F-B3AD-3A40EE0B30C8}" type="pres">
      <dgm:prSet presAssocID="{23B63491-6781-4081-AFD4-2F2259F2AB5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A6A31C9-987F-4E1D-AB5E-1ADC2040E69F}" type="pres">
      <dgm:prSet presAssocID="{0F7AFFE2-1EE9-42B6-BD84-79CD4C57D4A4}" presName="parentText" presStyleLbl="node1" presStyleIdx="0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21C243-EDC5-48AA-8374-F8BE662C440A}" type="pres">
      <dgm:prSet presAssocID="{2550A575-A9F9-4E2F-857A-6816309773B4}" presName="spacer" presStyleCnt="0"/>
      <dgm:spPr/>
    </dgm:pt>
    <dgm:pt modelId="{FF837927-CC05-48D2-90A5-DFE7BB1E1E9E}" type="pres">
      <dgm:prSet presAssocID="{AF5C0683-7816-478D-9348-A89A08DE1337}" presName="parentText" presStyleLbl="node1" presStyleIdx="1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871F2C-0BAD-4986-98F8-634637928939}" type="pres">
      <dgm:prSet presAssocID="{0ADFFA66-623F-49E4-936A-8118F89C131A}" presName="spacer" presStyleCnt="0"/>
      <dgm:spPr/>
    </dgm:pt>
    <dgm:pt modelId="{2F8A64A1-859A-483D-9097-302F8E6B8A4F}" type="pres">
      <dgm:prSet presAssocID="{D634F7EE-09D0-4547-91C8-17E179848135}" presName="parentText" presStyleLbl="node1" presStyleIdx="2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FF6162-C0C2-47F1-9E24-C4F1D6C2142E}" type="pres">
      <dgm:prSet presAssocID="{5F2F3C86-C8BE-4ED3-880A-93614E6A70E2}" presName="spacer" presStyleCnt="0"/>
      <dgm:spPr/>
    </dgm:pt>
    <dgm:pt modelId="{BABAC1ED-4D82-4500-BE7B-C09CB67C4651}" type="pres">
      <dgm:prSet presAssocID="{5670E0C1-B673-484C-A27E-FCFD213A50D0}" presName="parentText" presStyleLbl="node1" presStyleIdx="3" presStyleCnt="8" custLinFactNeighborX="126" custLinFactNeighborY="4205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C5F7EA-9AB3-4937-9559-132BB7872E97}" type="pres">
      <dgm:prSet presAssocID="{1887C15D-002A-47EB-9096-9A667B797E92}" presName="spacer" presStyleCnt="0"/>
      <dgm:spPr/>
    </dgm:pt>
    <dgm:pt modelId="{E12C2844-8368-4BE3-97DC-DFB8B36041F8}" type="pres">
      <dgm:prSet presAssocID="{CCE4499C-696F-4FB3-B776-7F2DAD403EE1}" presName="parentText" presStyleLbl="node1" presStyleIdx="4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B16154-1C94-490D-AD3D-C50A6DC2B319}" type="pres">
      <dgm:prSet presAssocID="{F9111487-F49D-4EAE-9BA5-6B2D7C300054}" presName="spacer" presStyleCnt="0"/>
      <dgm:spPr/>
    </dgm:pt>
    <dgm:pt modelId="{4F0E0805-279B-4CBE-9E1D-485CC231B04F}" type="pres">
      <dgm:prSet presAssocID="{1B3BD5FF-52D4-450A-9E93-F11B9623F2A9}" presName="parentText" presStyleLbl="node1" presStyleIdx="5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FCD197-8B27-422F-BF6E-A38C4EEC3363}" type="pres">
      <dgm:prSet presAssocID="{7976127E-11F2-4368-912E-7CDDD71409E2}" presName="spacer" presStyleCnt="0"/>
      <dgm:spPr/>
    </dgm:pt>
    <dgm:pt modelId="{1E5A792F-8029-4C5B-99BE-FFFCC2BD494D}" type="pres">
      <dgm:prSet presAssocID="{CECDB158-D6CF-4433-AE42-2F4DE6ED3968}" presName="parentText" presStyleLbl="node1" presStyleIdx="6" presStyleCnt="8" custScaleY="7208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5F32EB-9210-4ECA-9992-4795A4D7FB2D}" type="pres">
      <dgm:prSet presAssocID="{E81A5FED-7D81-4ABC-BDF7-80737FBC3E82}" presName="spacer" presStyleCnt="0"/>
      <dgm:spPr/>
    </dgm:pt>
    <dgm:pt modelId="{C5FEEF79-0E26-4254-A063-4EAD2595AD4E}" type="pres">
      <dgm:prSet presAssocID="{FC5ACB4C-9989-4B36-A6DD-E2660A96554D}" presName="parentText" presStyleLbl="node1" presStyleIdx="7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73A332F-C10B-4CDF-9405-A97A0F2EAC1F}" type="presOf" srcId="{FC5ACB4C-9989-4B36-A6DD-E2660A96554D}" destId="{C5FEEF79-0E26-4254-A063-4EAD2595AD4E}" srcOrd="0" destOrd="0" presId="urn:microsoft.com/office/officeart/2005/8/layout/vList2"/>
    <dgm:cxn modelId="{134C2ECF-A121-4FC2-BC8F-2FEA143E2C11}" srcId="{23B63491-6781-4081-AFD4-2F2259F2AB57}" destId="{AF5C0683-7816-478D-9348-A89A08DE1337}" srcOrd="1" destOrd="0" parTransId="{C14E6705-D571-413B-BCCC-A2B96BE9F0E1}" sibTransId="{0ADFFA66-623F-49E4-936A-8118F89C131A}"/>
    <dgm:cxn modelId="{9D7CB439-A10C-43FB-B6BE-6C62716181E7}" type="presOf" srcId="{5670E0C1-B673-484C-A27E-FCFD213A50D0}" destId="{BABAC1ED-4D82-4500-BE7B-C09CB67C4651}" srcOrd="0" destOrd="0" presId="urn:microsoft.com/office/officeart/2005/8/layout/vList2"/>
    <dgm:cxn modelId="{B31333B6-70FD-4EAF-8954-067FDB113147}" type="presOf" srcId="{CECDB158-D6CF-4433-AE42-2F4DE6ED3968}" destId="{1E5A792F-8029-4C5B-99BE-FFFCC2BD494D}" srcOrd="0" destOrd="0" presId="urn:microsoft.com/office/officeart/2005/8/layout/vList2"/>
    <dgm:cxn modelId="{EF38429E-13D8-49EE-A946-C4BFBCB9E5F1}" type="presOf" srcId="{AF5C0683-7816-478D-9348-A89A08DE1337}" destId="{FF837927-CC05-48D2-90A5-DFE7BB1E1E9E}" srcOrd="0" destOrd="0" presId="urn:microsoft.com/office/officeart/2005/8/layout/vList2"/>
    <dgm:cxn modelId="{A76C83C1-3768-4C41-AAF9-4E68E285AD18}" type="presOf" srcId="{1B3BD5FF-52D4-450A-9E93-F11B9623F2A9}" destId="{4F0E0805-279B-4CBE-9E1D-485CC231B04F}" srcOrd="0" destOrd="0" presId="urn:microsoft.com/office/officeart/2005/8/layout/vList2"/>
    <dgm:cxn modelId="{AD618B85-C2CA-4BD7-9F1D-5822B30427DF}" srcId="{23B63491-6781-4081-AFD4-2F2259F2AB57}" destId="{CCE4499C-696F-4FB3-B776-7F2DAD403EE1}" srcOrd="4" destOrd="0" parTransId="{23B236AA-0035-4993-8FA9-FE5326AF53A3}" sibTransId="{F9111487-F49D-4EAE-9BA5-6B2D7C300054}"/>
    <dgm:cxn modelId="{AC5787F4-D08E-4DBF-9498-D670DC8E7C5B}" srcId="{23B63491-6781-4081-AFD4-2F2259F2AB57}" destId="{0F7AFFE2-1EE9-42B6-BD84-79CD4C57D4A4}" srcOrd="0" destOrd="0" parTransId="{37845ADA-3B42-4A7B-9827-DE5801370C90}" sibTransId="{2550A575-A9F9-4E2F-857A-6816309773B4}"/>
    <dgm:cxn modelId="{4E257EBF-FF87-44B7-B449-8346038163FB}" type="presOf" srcId="{0F7AFFE2-1EE9-42B6-BD84-79CD4C57D4A4}" destId="{5A6A31C9-987F-4E1D-AB5E-1ADC2040E69F}" srcOrd="0" destOrd="0" presId="urn:microsoft.com/office/officeart/2005/8/layout/vList2"/>
    <dgm:cxn modelId="{4311E5AF-E1E9-4C22-9476-176D83849C04}" srcId="{23B63491-6781-4081-AFD4-2F2259F2AB57}" destId="{5670E0C1-B673-484C-A27E-FCFD213A50D0}" srcOrd="3" destOrd="0" parTransId="{957913AF-84C5-4DD4-9C35-88E8FD2F7E80}" sibTransId="{1887C15D-002A-47EB-9096-9A667B797E92}"/>
    <dgm:cxn modelId="{D176775C-10BB-4D5C-8292-E4D4500A17A7}" type="presOf" srcId="{D634F7EE-09D0-4547-91C8-17E179848135}" destId="{2F8A64A1-859A-483D-9097-302F8E6B8A4F}" srcOrd="0" destOrd="0" presId="urn:microsoft.com/office/officeart/2005/8/layout/vList2"/>
    <dgm:cxn modelId="{BBB12A2C-767B-45C5-9059-0F9BA81626C5}" type="presOf" srcId="{23B63491-6781-4081-AFD4-2F2259F2AB57}" destId="{0810CC84-CCAD-4A1F-B3AD-3A40EE0B30C8}" srcOrd="0" destOrd="0" presId="urn:microsoft.com/office/officeart/2005/8/layout/vList2"/>
    <dgm:cxn modelId="{C0395CEC-A512-48B5-A229-46D5A2CB1F71}" type="presOf" srcId="{CCE4499C-696F-4FB3-B776-7F2DAD403EE1}" destId="{E12C2844-8368-4BE3-97DC-DFB8B36041F8}" srcOrd="0" destOrd="0" presId="urn:microsoft.com/office/officeart/2005/8/layout/vList2"/>
    <dgm:cxn modelId="{3D8D4F1F-9543-4EC5-B27E-1DB239CC3A9B}" srcId="{23B63491-6781-4081-AFD4-2F2259F2AB57}" destId="{D634F7EE-09D0-4547-91C8-17E179848135}" srcOrd="2" destOrd="0" parTransId="{63F5D024-8B97-4393-8D40-672D55B14A1A}" sibTransId="{5F2F3C86-C8BE-4ED3-880A-93614E6A70E2}"/>
    <dgm:cxn modelId="{2C330F54-F646-496F-8E5B-69143DDABB14}" srcId="{23B63491-6781-4081-AFD4-2F2259F2AB57}" destId="{FC5ACB4C-9989-4B36-A6DD-E2660A96554D}" srcOrd="7" destOrd="0" parTransId="{D35D9C7F-D631-4B97-AF6B-8470D2CB39B3}" sibTransId="{E0B02157-D309-4C60-951D-C020F98EF959}"/>
    <dgm:cxn modelId="{BB5C5F6D-9873-46A4-B7FE-513DB3F0D730}" srcId="{23B63491-6781-4081-AFD4-2F2259F2AB57}" destId="{1B3BD5FF-52D4-450A-9E93-F11B9623F2A9}" srcOrd="5" destOrd="0" parTransId="{30CBA91F-D8EE-4F74-91E0-584A41F90763}" sibTransId="{7976127E-11F2-4368-912E-7CDDD71409E2}"/>
    <dgm:cxn modelId="{22CC7BAC-B80D-4BC9-922E-0331E29C304A}" srcId="{23B63491-6781-4081-AFD4-2F2259F2AB57}" destId="{CECDB158-D6CF-4433-AE42-2F4DE6ED3968}" srcOrd="6" destOrd="0" parTransId="{973690C5-0BAC-4454-8911-DD5267E09F47}" sibTransId="{E81A5FED-7D81-4ABC-BDF7-80737FBC3E82}"/>
    <dgm:cxn modelId="{6FDCEB83-82F0-4905-ADC8-EE3923ADFE5A}" type="presParOf" srcId="{0810CC84-CCAD-4A1F-B3AD-3A40EE0B30C8}" destId="{5A6A31C9-987F-4E1D-AB5E-1ADC2040E69F}" srcOrd="0" destOrd="0" presId="urn:microsoft.com/office/officeart/2005/8/layout/vList2"/>
    <dgm:cxn modelId="{D898F9D1-CEE1-4A90-834F-D22957A6FE73}" type="presParOf" srcId="{0810CC84-CCAD-4A1F-B3AD-3A40EE0B30C8}" destId="{E021C243-EDC5-48AA-8374-F8BE662C440A}" srcOrd="1" destOrd="0" presId="urn:microsoft.com/office/officeart/2005/8/layout/vList2"/>
    <dgm:cxn modelId="{B8CE6B93-77A5-414A-93BE-834C311CEF96}" type="presParOf" srcId="{0810CC84-CCAD-4A1F-B3AD-3A40EE0B30C8}" destId="{FF837927-CC05-48D2-90A5-DFE7BB1E1E9E}" srcOrd="2" destOrd="0" presId="urn:microsoft.com/office/officeart/2005/8/layout/vList2"/>
    <dgm:cxn modelId="{744771B3-1991-48AE-AEEF-923D2D1F7132}" type="presParOf" srcId="{0810CC84-CCAD-4A1F-B3AD-3A40EE0B30C8}" destId="{20871F2C-0BAD-4986-98F8-634637928939}" srcOrd="3" destOrd="0" presId="urn:microsoft.com/office/officeart/2005/8/layout/vList2"/>
    <dgm:cxn modelId="{6E7A5AE0-3783-47C3-9433-546A56574868}" type="presParOf" srcId="{0810CC84-CCAD-4A1F-B3AD-3A40EE0B30C8}" destId="{2F8A64A1-859A-483D-9097-302F8E6B8A4F}" srcOrd="4" destOrd="0" presId="urn:microsoft.com/office/officeart/2005/8/layout/vList2"/>
    <dgm:cxn modelId="{BB7354CD-8B7B-4069-8350-0F1A33C1D61B}" type="presParOf" srcId="{0810CC84-CCAD-4A1F-B3AD-3A40EE0B30C8}" destId="{17FF6162-C0C2-47F1-9E24-C4F1D6C2142E}" srcOrd="5" destOrd="0" presId="urn:microsoft.com/office/officeart/2005/8/layout/vList2"/>
    <dgm:cxn modelId="{2B89F670-984D-4D87-8916-985DF0A3EBFA}" type="presParOf" srcId="{0810CC84-CCAD-4A1F-B3AD-3A40EE0B30C8}" destId="{BABAC1ED-4D82-4500-BE7B-C09CB67C4651}" srcOrd="6" destOrd="0" presId="urn:microsoft.com/office/officeart/2005/8/layout/vList2"/>
    <dgm:cxn modelId="{3F190EAB-16F5-45EF-9439-3A4173689677}" type="presParOf" srcId="{0810CC84-CCAD-4A1F-B3AD-3A40EE0B30C8}" destId="{B7C5F7EA-9AB3-4937-9559-132BB7872E97}" srcOrd="7" destOrd="0" presId="urn:microsoft.com/office/officeart/2005/8/layout/vList2"/>
    <dgm:cxn modelId="{6AB6B2F1-8BA4-4299-900B-5E56353CF489}" type="presParOf" srcId="{0810CC84-CCAD-4A1F-B3AD-3A40EE0B30C8}" destId="{E12C2844-8368-4BE3-97DC-DFB8B36041F8}" srcOrd="8" destOrd="0" presId="urn:microsoft.com/office/officeart/2005/8/layout/vList2"/>
    <dgm:cxn modelId="{423EEA6B-3188-4464-BD9E-E3204DF27037}" type="presParOf" srcId="{0810CC84-CCAD-4A1F-B3AD-3A40EE0B30C8}" destId="{29B16154-1C94-490D-AD3D-C50A6DC2B319}" srcOrd="9" destOrd="0" presId="urn:microsoft.com/office/officeart/2005/8/layout/vList2"/>
    <dgm:cxn modelId="{03AC7150-5E04-4E75-BB32-06A4A0067E95}" type="presParOf" srcId="{0810CC84-CCAD-4A1F-B3AD-3A40EE0B30C8}" destId="{4F0E0805-279B-4CBE-9E1D-485CC231B04F}" srcOrd="10" destOrd="0" presId="urn:microsoft.com/office/officeart/2005/8/layout/vList2"/>
    <dgm:cxn modelId="{71442752-F49D-46CC-B785-DCAD88EB176E}" type="presParOf" srcId="{0810CC84-CCAD-4A1F-B3AD-3A40EE0B30C8}" destId="{C6FCD197-8B27-422F-BF6E-A38C4EEC3363}" srcOrd="11" destOrd="0" presId="urn:microsoft.com/office/officeart/2005/8/layout/vList2"/>
    <dgm:cxn modelId="{BA14122B-3CB0-4030-A99A-E1C01D2D7330}" type="presParOf" srcId="{0810CC84-CCAD-4A1F-B3AD-3A40EE0B30C8}" destId="{1E5A792F-8029-4C5B-99BE-FFFCC2BD494D}" srcOrd="12" destOrd="0" presId="urn:microsoft.com/office/officeart/2005/8/layout/vList2"/>
    <dgm:cxn modelId="{AD6E73DD-17C7-46BF-9D65-AFA6A7C8B421}" type="presParOf" srcId="{0810CC84-CCAD-4A1F-B3AD-3A40EE0B30C8}" destId="{175F32EB-9210-4ECA-9992-4795A4D7FB2D}" srcOrd="13" destOrd="0" presId="urn:microsoft.com/office/officeart/2005/8/layout/vList2"/>
    <dgm:cxn modelId="{F045B3CD-15F2-4DC7-8807-3FED90C4005B}" type="presParOf" srcId="{0810CC84-CCAD-4A1F-B3AD-3A40EE0B30C8}" destId="{C5FEEF79-0E26-4254-A063-4EAD2595AD4E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A6AE3CB-8F00-4D37-8AE9-2255C41000EF}" type="doc">
      <dgm:prSet loTypeId="urn:microsoft.com/office/officeart/2005/8/layout/venn1" loCatId="relationship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5D14D19A-F1B2-4627-A1BF-0571E5298A26}">
      <dgm:prSet phldrT="[Текст]" custT="1"/>
      <dgm:spPr>
        <a:solidFill>
          <a:schemeClr val="tx1">
            <a:lumMod val="25000"/>
            <a:lumOff val="75000"/>
            <a:alpha val="80000"/>
          </a:schemeClr>
        </a:solidFill>
      </dgm:spPr>
      <dgm:t>
        <a:bodyPr/>
        <a:lstStyle/>
        <a:p>
          <a:r>
            <a:rPr lang="ru-RU" sz="1800" b="1" cap="all" spc="0" dirty="0" smtClean="0">
              <a:ln w="9000" cmpd="sng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rgbClr val="996600"/>
              </a:solidFill>
              <a:effectLst>
                <a:reflection blurRad="12700" stA="28000" endPos="45000" dist="1000" dir="5400000" sy="-100000" algn="bl" rotWithShape="0"/>
              </a:effectLst>
              <a:latin typeface="Palatino Linotype" panose="02040502050505030304" pitchFamily="18" charset="0"/>
            </a:rPr>
            <a:t>Аварийно-спасательный отряд </a:t>
          </a:r>
        </a:p>
        <a:p>
          <a:r>
            <a:rPr lang="ru-RU" sz="1800" b="1" cap="all" spc="0" dirty="0" smtClean="0">
              <a:ln w="9000" cmpd="sng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rgbClr val="996600"/>
              </a:solidFill>
              <a:effectLst>
                <a:reflection blurRad="12700" stA="28000" endPos="45000" dist="1000" dir="5400000" sy="-100000" algn="bl" rotWithShape="0"/>
              </a:effectLst>
              <a:latin typeface="Palatino Linotype" panose="02040502050505030304" pitchFamily="18" charset="0"/>
            </a:rPr>
            <a:t>11,0 млн. рублей</a:t>
          </a:r>
          <a:endParaRPr lang="ru-RU" sz="1800" b="1" cap="all" spc="0" dirty="0">
            <a:ln w="9000" cmpd="sng">
              <a:solidFill>
                <a:schemeClr val="accent2">
                  <a:lumMod val="75000"/>
                </a:schemeClr>
              </a:solidFill>
              <a:prstDash val="solid"/>
            </a:ln>
            <a:solidFill>
              <a:srgbClr val="996600"/>
            </a:solidFill>
            <a:effectLst>
              <a:reflection blurRad="12700" stA="28000" endPos="45000" dist="1000" dir="5400000" sy="-100000" algn="bl" rotWithShape="0"/>
            </a:effectLst>
            <a:latin typeface="Palatino Linotype" panose="02040502050505030304" pitchFamily="18" charset="0"/>
          </a:endParaRPr>
        </a:p>
      </dgm:t>
    </dgm:pt>
    <dgm:pt modelId="{BB6D6CD3-0E34-40F8-A633-7C26E2E0059E}" type="parTrans" cxnId="{7E0C8288-122B-4719-90B2-0CADED1E417D}">
      <dgm:prSet/>
      <dgm:spPr/>
      <dgm:t>
        <a:bodyPr/>
        <a:lstStyle/>
        <a:p>
          <a:endParaRPr lang="ru-RU"/>
        </a:p>
      </dgm:t>
    </dgm:pt>
    <dgm:pt modelId="{507BC1FC-494C-49C8-B007-DBDD041A2C35}" type="sibTrans" cxnId="{7E0C8288-122B-4719-90B2-0CADED1E417D}">
      <dgm:prSet/>
      <dgm:spPr/>
      <dgm:t>
        <a:bodyPr/>
        <a:lstStyle/>
        <a:p>
          <a:endParaRPr lang="ru-RU"/>
        </a:p>
      </dgm:t>
    </dgm:pt>
    <dgm:pt modelId="{C5D5D9DD-B895-469F-835C-B881DCD57CFB}">
      <dgm:prSet custT="1"/>
      <dgm:spPr>
        <a:solidFill>
          <a:schemeClr val="tx1">
            <a:lumMod val="25000"/>
            <a:lumOff val="75000"/>
            <a:alpha val="77000"/>
          </a:schemeClr>
        </a:solidFill>
      </dgm:spPr>
      <dgm:t>
        <a:bodyPr/>
        <a:lstStyle/>
        <a:p>
          <a:r>
            <a:rPr lang="ru-RU" sz="1400" b="1" cap="all" spc="0" dirty="0" smtClean="0">
              <a:ln w="9000" cmpd="sng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rgbClr val="996600"/>
              </a:solidFill>
              <a:effectLst>
                <a:reflection blurRad="12700" stA="28000" endPos="45000" dist="1000" dir="5400000" sy="-100000" algn="bl" rotWithShape="0"/>
              </a:effectLst>
              <a:latin typeface="Palatino Linotype" panose="02040502050505030304" pitchFamily="18" charset="0"/>
            </a:rPr>
            <a:t>Содержание управления ГО ЧС </a:t>
          </a:r>
          <a:r>
            <a:rPr lang="ru-RU" sz="1800" b="1" cap="all" spc="0" dirty="0" smtClean="0">
              <a:ln w="9000" cmpd="sng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rgbClr val="996600"/>
              </a:solidFill>
              <a:effectLst>
                <a:reflection blurRad="12700" stA="28000" endPos="45000" dist="1000" dir="5400000" sy="-100000" algn="bl" rotWithShape="0"/>
              </a:effectLst>
              <a:latin typeface="Palatino Linotype" panose="02040502050505030304" pitchFamily="18" charset="0"/>
            </a:rPr>
            <a:t>13,2</a:t>
          </a:r>
          <a:r>
            <a:rPr lang="ru-RU" sz="1400" b="1" cap="all" spc="0" dirty="0" smtClean="0">
              <a:ln w="9000" cmpd="sng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rgbClr val="996600"/>
              </a:solidFill>
              <a:effectLst>
                <a:reflection blurRad="12700" stA="28000" endPos="45000" dist="1000" dir="5400000" sy="-100000" algn="bl" rotWithShape="0"/>
              </a:effectLst>
              <a:latin typeface="Palatino Linotype" panose="02040502050505030304" pitchFamily="18" charset="0"/>
            </a:rPr>
            <a:t> млн. рублей</a:t>
          </a:r>
          <a:endParaRPr lang="ru-RU" sz="1400" b="1" cap="all" spc="0" dirty="0">
            <a:ln w="9000" cmpd="sng">
              <a:solidFill>
                <a:schemeClr val="accent2">
                  <a:lumMod val="75000"/>
                </a:schemeClr>
              </a:solidFill>
              <a:prstDash val="solid"/>
            </a:ln>
            <a:solidFill>
              <a:srgbClr val="996600"/>
            </a:solidFill>
            <a:effectLst>
              <a:reflection blurRad="12700" stA="28000" endPos="45000" dist="1000" dir="5400000" sy="-100000" algn="bl" rotWithShape="0"/>
            </a:effectLst>
            <a:latin typeface="Palatino Linotype" panose="02040502050505030304" pitchFamily="18" charset="0"/>
          </a:endParaRPr>
        </a:p>
      </dgm:t>
    </dgm:pt>
    <dgm:pt modelId="{D99C450B-6F7A-4DF8-861C-396E48A7A319}" type="parTrans" cxnId="{1E4FAD1F-03A9-4790-BBBA-5A9AEC0CAF6B}">
      <dgm:prSet/>
      <dgm:spPr/>
      <dgm:t>
        <a:bodyPr/>
        <a:lstStyle/>
        <a:p>
          <a:endParaRPr lang="ru-RU"/>
        </a:p>
      </dgm:t>
    </dgm:pt>
    <dgm:pt modelId="{DB15B88C-165C-4912-85FB-97E95B4AC70F}" type="sibTrans" cxnId="{1E4FAD1F-03A9-4790-BBBA-5A9AEC0CAF6B}">
      <dgm:prSet/>
      <dgm:spPr/>
      <dgm:t>
        <a:bodyPr/>
        <a:lstStyle/>
        <a:p>
          <a:endParaRPr lang="ru-RU"/>
        </a:p>
      </dgm:t>
    </dgm:pt>
    <dgm:pt modelId="{479F3BC3-FDE0-4DF7-A348-4E3FD61C694E}">
      <dgm:prSet custT="1"/>
      <dgm:spPr>
        <a:solidFill>
          <a:schemeClr val="tx1">
            <a:lumMod val="25000"/>
            <a:lumOff val="75000"/>
            <a:alpha val="60000"/>
          </a:schemeClr>
        </a:solidFill>
      </dgm:spPr>
      <dgm:t>
        <a:bodyPr/>
        <a:lstStyle/>
        <a:p>
          <a:pPr algn="ctr"/>
          <a:r>
            <a:rPr lang="ru-RU" sz="1400" b="1" cap="all" spc="0" dirty="0" smtClean="0">
              <a:ln w="9000" cmpd="sng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rgbClr val="996600"/>
              </a:solidFill>
              <a:effectLst>
                <a:reflection blurRad="12700" stA="28000" endPos="45000" dist="1000" dir="5400000" sy="-100000" algn="bl" rotWithShape="0"/>
              </a:effectLst>
              <a:latin typeface="Palatino Linotype" panose="02040502050505030304" pitchFamily="18" charset="0"/>
            </a:rPr>
            <a:t>Программные мероприятия</a:t>
          </a:r>
        </a:p>
        <a:p>
          <a:pPr algn="ctr"/>
          <a:r>
            <a:rPr lang="ru-RU" sz="1600" b="1" cap="all" spc="0" dirty="0" smtClean="0">
              <a:ln w="9000" cmpd="sng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rgbClr val="996600"/>
              </a:solidFill>
              <a:effectLst>
                <a:reflection blurRad="12700" stA="28000" endPos="45000" dist="1000" dir="5400000" sy="-100000" algn="bl" rotWithShape="0"/>
              </a:effectLst>
              <a:latin typeface="Palatino Linotype" panose="02040502050505030304" pitchFamily="18" charset="0"/>
            </a:rPr>
            <a:t>0,9</a:t>
          </a:r>
          <a:r>
            <a:rPr lang="ru-RU" sz="1400" b="1" cap="all" spc="0" dirty="0" smtClean="0">
              <a:ln w="9000" cmpd="sng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rgbClr val="996600"/>
              </a:solidFill>
              <a:effectLst>
                <a:reflection blurRad="12700" stA="28000" endPos="45000" dist="1000" dir="5400000" sy="-100000" algn="bl" rotWithShape="0"/>
              </a:effectLst>
              <a:latin typeface="Palatino Linotype" panose="02040502050505030304" pitchFamily="18" charset="0"/>
            </a:rPr>
            <a:t> млн. рублей</a:t>
          </a:r>
          <a:endParaRPr lang="ru-RU" sz="1400" b="1" cap="all" spc="0" dirty="0">
            <a:ln w="9000" cmpd="sng">
              <a:solidFill>
                <a:schemeClr val="accent2">
                  <a:lumMod val="75000"/>
                </a:schemeClr>
              </a:solidFill>
              <a:prstDash val="solid"/>
            </a:ln>
            <a:solidFill>
              <a:srgbClr val="996600"/>
            </a:solidFill>
            <a:effectLst>
              <a:reflection blurRad="12700" stA="28000" endPos="45000" dist="1000" dir="5400000" sy="-100000" algn="bl" rotWithShape="0"/>
            </a:effectLst>
            <a:latin typeface="Palatino Linotype" panose="02040502050505030304" pitchFamily="18" charset="0"/>
          </a:endParaRPr>
        </a:p>
      </dgm:t>
    </dgm:pt>
    <dgm:pt modelId="{0F7FBB78-2F77-48E3-A58C-B5E4141D42FB}" type="sibTrans" cxnId="{D44668A1-04E1-47AA-BEAE-B19159DABAD1}">
      <dgm:prSet/>
      <dgm:spPr/>
      <dgm:t>
        <a:bodyPr/>
        <a:lstStyle/>
        <a:p>
          <a:endParaRPr lang="ru-RU"/>
        </a:p>
      </dgm:t>
    </dgm:pt>
    <dgm:pt modelId="{4495162F-0A53-4F8D-9A99-728D743E4DB2}" type="parTrans" cxnId="{D44668A1-04E1-47AA-BEAE-B19159DABAD1}">
      <dgm:prSet/>
      <dgm:spPr/>
      <dgm:t>
        <a:bodyPr/>
        <a:lstStyle/>
        <a:p>
          <a:endParaRPr lang="ru-RU"/>
        </a:p>
      </dgm:t>
    </dgm:pt>
    <dgm:pt modelId="{2C06436B-D640-475D-B53A-7EC16E6DFD17}" type="pres">
      <dgm:prSet presAssocID="{0A6AE3CB-8F00-4D37-8AE9-2255C41000EF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96ACA79-DA4A-4C90-A456-B7B7F9E909DA}" type="pres">
      <dgm:prSet presAssocID="{5D14D19A-F1B2-4627-A1BF-0571E5298A26}" presName="circ1" presStyleLbl="vennNode1" presStyleIdx="0" presStyleCnt="3" custScaleX="97809" custScaleY="92116" custLinFactNeighborX="-2721" custLinFactNeighborY="-7516"/>
      <dgm:spPr/>
      <dgm:t>
        <a:bodyPr/>
        <a:lstStyle/>
        <a:p>
          <a:endParaRPr lang="ru-RU"/>
        </a:p>
      </dgm:t>
    </dgm:pt>
    <dgm:pt modelId="{15709975-664A-43BC-AC8A-AB27715AAD60}" type="pres">
      <dgm:prSet presAssocID="{5D14D19A-F1B2-4627-A1BF-0571E5298A26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40B1D9-9058-4EFC-973A-A6323E040731}" type="pres">
      <dgm:prSet presAssocID="{C5D5D9DD-B895-469F-835C-B881DCD57CFB}" presName="circ2" presStyleLbl="vennNode1" presStyleIdx="1" presStyleCnt="3" custScaleX="91290" custScaleY="70755" custLinFactNeighborX="10668" custLinFactNeighborY="-24726"/>
      <dgm:spPr/>
      <dgm:t>
        <a:bodyPr/>
        <a:lstStyle/>
        <a:p>
          <a:endParaRPr lang="ru-RU"/>
        </a:p>
      </dgm:t>
    </dgm:pt>
    <dgm:pt modelId="{5CF23E65-1C19-4CD9-BE41-7E5D933E1D0D}" type="pres">
      <dgm:prSet presAssocID="{C5D5D9DD-B895-469F-835C-B881DCD57CFB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5E05AC-11E6-4291-B9C7-1A893E8B1E35}" type="pres">
      <dgm:prSet presAssocID="{479F3BC3-FDE0-4DF7-A348-4E3FD61C694E}" presName="circ3" presStyleLbl="vennNode1" presStyleIdx="2" presStyleCnt="3" custScaleX="90144" custScaleY="71597" custLinFactNeighborX="-10576" custLinFactNeighborY="-22774"/>
      <dgm:spPr/>
      <dgm:t>
        <a:bodyPr/>
        <a:lstStyle/>
        <a:p>
          <a:endParaRPr lang="ru-RU"/>
        </a:p>
      </dgm:t>
    </dgm:pt>
    <dgm:pt modelId="{A478E642-6C9C-4EE7-8613-4C8BC09B360B}" type="pres">
      <dgm:prSet presAssocID="{479F3BC3-FDE0-4DF7-A348-4E3FD61C694E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E4FAD1F-03A9-4790-BBBA-5A9AEC0CAF6B}" srcId="{0A6AE3CB-8F00-4D37-8AE9-2255C41000EF}" destId="{C5D5D9DD-B895-469F-835C-B881DCD57CFB}" srcOrd="1" destOrd="0" parTransId="{D99C450B-6F7A-4DF8-861C-396E48A7A319}" sibTransId="{DB15B88C-165C-4912-85FB-97E95B4AC70F}"/>
    <dgm:cxn modelId="{7BDAA328-87CD-4428-85AF-FB3EC91B929D}" type="presOf" srcId="{479F3BC3-FDE0-4DF7-A348-4E3FD61C694E}" destId="{A478E642-6C9C-4EE7-8613-4C8BC09B360B}" srcOrd="1" destOrd="0" presId="urn:microsoft.com/office/officeart/2005/8/layout/venn1"/>
    <dgm:cxn modelId="{63513A90-4D1F-45C1-8A60-4DFBDE9C98B7}" type="presOf" srcId="{C5D5D9DD-B895-469F-835C-B881DCD57CFB}" destId="{4C40B1D9-9058-4EFC-973A-A6323E040731}" srcOrd="0" destOrd="0" presId="urn:microsoft.com/office/officeart/2005/8/layout/venn1"/>
    <dgm:cxn modelId="{5D4A9E2A-E27D-4726-95D7-1976343BC3E3}" type="presOf" srcId="{0A6AE3CB-8F00-4D37-8AE9-2255C41000EF}" destId="{2C06436B-D640-475D-B53A-7EC16E6DFD17}" srcOrd="0" destOrd="0" presId="urn:microsoft.com/office/officeart/2005/8/layout/venn1"/>
    <dgm:cxn modelId="{D44668A1-04E1-47AA-BEAE-B19159DABAD1}" srcId="{0A6AE3CB-8F00-4D37-8AE9-2255C41000EF}" destId="{479F3BC3-FDE0-4DF7-A348-4E3FD61C694E}" srcOrd="2" destOrd="0" parTransId="{4495162F-0A53-4F8D-9A99-728D743E4DB2}" sibTransId="{0F7FBB78-2F77-48E3-A58C-B5E4141D42FB}"/>
    <dgm:cxn modelId="{8B1D9640-FCB1-49A0-9A50-11DED1E45E6C}" type="presOf" srcId="{479F3BC3-FDE0-4DF7-A348-4E3FD61C694E}" destId="{495E05AC-11E6-4291-B9C7-1A893E8B1E35}" srcOrd="0" destOrd="0" presId="urn:microsoft.com/office/officeart/2005/8/layout/venn1"/>
    <dgm:cxn modelId="{05173900-1744-42DF-B241-C2B2A57F7EFE}" type="presOf" srcId="{5D14D19A-F1B2-4627-A1BF-0571E5298A26}" destId="{15709975-664A-43BC-AC8A-AB27715AAD60}" srcOrd="1" destOrd="0" presId="urn:microsoft.com/office/officeart/2005/8/layout/venn1"/>
    <dgm:cxn modelId="{E798C4AC-5092-472F-9A81-B39201AF681D}" type="presOf" srcId="{5D14D19A-F1B2-4627-A1BF-0571E5298A26}" destId="{896ACA79-DA4A-4C90-A456-B7B7F9E909DA}" srcOrd="0" destOrd="0" presId="urn:microsoft.com/office/officeart/2005/8/layout/venn1"/>
    <dgm:cxn modelId="{7E0C8288-122B-4719-90B2-0CADED1E417D}" srcId="{0A6AE3CB-8F00-4D37-8AE9-2255C41000EF}" destId="{5D14D19A-F1B2-4627-A1BF-0571E5298A26}" srcOrd="0" destOrd="0" parTransId="{BB6D6CD3-0E34-40F8-A633-7C26E2E0059E}" sibTransId="{507BC1FC-494C-49C8-B007-DBDD041A2C35}"/>
    <dgm:cxn modelId="{EA1B8371-F0C9-4F19-AB16-02E4B89EEBC0}" type="presOf" srcId="{C5D5D9DD-B895-469F-835C-B881DCD57CFB}" destId="{5CF23E65-1C19-4CD9-BE41-7E5D933E1D0D}" srcOrd="1" destOrd="0" presId="urn:microsoft.com/office/officeart/2005/8/layout/venn1"/>
    <dgm:cxn modelId="{A1EF1051-F44D-4EA5-A103-E9D06196F52F}" type="presParOf" srcId="{2C06436B-D640-475D-B53A-7EC16E6DFD17}" destId="{896ACA79-DA4A-4C90-A456-B7B7F9E909DA}" srcOrd="0" destOrd="0" presId="urn:microsoft.com/office/officeart/2005/8/layout/venn1"/>
    <dgm:cxn modelId="{30F10C34-4554-4524-A07D-AA5B8B3694DF}" type="presParOf" srcId="{2C06436B-D640-475D-B53A-7EC16E6DFD17}" destId="{15709975-664A-43BC-AC8A-AB27715AAD60}" srcOrd="1" destOrd="0" presId="urn:microsoft.com/office/officeart/2005/8/layout/venn1"/>
    <dgm:cxn modelId="{E0E3C9BC-A903-4E1A-A56C-F596AA8EFBE8}" type="presParOf" srcId="{2C06436B-D640-475D-B53A-7EC16E6DFD17}" destId="{4C40B1D9-9058-4EFC-973A-A6323E040731}" srcOrd="2" destOrd="0" presId="urn:microsoft.com/office/officeart/2005/8/layout/venn1"/>
    <dgm:cxn modelId="{5D28C9F4-8D27-42FD-A1DD-2D8959F555BF}" type="presParOf" srcId="{2C06436B-D640-475D-B53A-7EC16E6DFD17}" destId="{5CF23E65-1C19-4CD9-BE41-7E5D933E1D0D}" srcOrd="3" destOrd="0" presId="urn:microsoft.com/office/officeart/2005/8/layout/venn1"/>
    <dgm:cxn modelId="{1E6049BA-45FE-44EF-9917-620CA8982DF9}" type="presParOf" srcId="{2C06436B-D640-475D-B53A-7EC16E6DFD17}" destId="{495E05AC-11E6-4291-B9C7-1A893E8B1E35}" srcOrd="4" destOrd="0" presId="urn:microsoft.com/office/officeart/2005/8/layout/venn1"/>
    <dgm:cxn modelId="{AAB5962F-8A7D-45D0-91D9-54AF19A1A09E}" type="presParOf" srcId="{2C06436B-D640-475D-B53A-7EC16E6DFD17}" destId="{A478E642-6C9C-4EE7-8613-4C8BC09B360B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81D036-65A2-41C9-88C0-6688C649B64C}">
      <dsp:nvSpPr>
        <dsp:cNvPr id="0" name=""/>
        <dsp:cNvSpPr/>
      </dsp:nvSpPr>
      <dsp:spPr>
        <a:xfrm rot="5400000">
          <a:off x="3955260" y="-1604035"/>
          <a:ext cx="2719785" cy="593056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0" kern="1200" dirty="0" smtClean="0"/>
            <a:t>Приказом финансового управления от 30 мая 2018 года  «О мерах по реализации постановления администрации муниципального образования Темрюкский район от 13 мая 2014 года № 966 «О составлении проекта бюджета муниципального образования Темрюкский район на очередной финансовый год и плановый период», о порядке и методике планирования бюджетных ассигнований бюджета муниципального образования Темрюкский район на очередной финансовый год и плановый период» определены ответственные исполнители, порядок и сроки работ над документами и материалами, необходимыми для составления проекта бюджета района на 2021 год и плановый период 2022 и 2023 годов. Непосредственное составление проекта бюджета осуществляет финансовое управление администрации МО Темрюкский район.</a:t>
          </a:r>
          <a:endParaRPr lang="ru-RU" sz="1400" b="0" kern="1200" dirty="0"/>
        </a:p>
      </dsp:txBody>
      <dsp:txXfrm rot="-5400000">
        <a:off x="2349871" y="134123"/>
        <a:ext cx="5797795" cy="2454247"/>
      </dsp:txXfrm>
    </dsp:sp>
    <dsp:sp modelId="{0A4A32E8-7B28-4EF0-9AD1-8CFA85E30911}">
      <dsp:nvSpPr>
        <dsp:cNvPr id="0" name=""/>
        <dsp:cNvSpPr/>
      </dsp:nvSpPr>
      <dsp:spPr>
        <a:xfrm>
          <a:off x="484" y="792180"/>
          <a:ext cx="2349387" cy="113813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Составление проекта бюджета</a:t>
          </a:r>
          <a:endParaRPr lang="ru-RU" sz="1800" kern="1200" dirty="0"/>
        </a:p>
      </dsp:txBody>
      <dsp:txXfrm>
        <a:off x="56043" y="847739"/>
        <a:ext cx="2238269" cy="1027016"/>
      </dsp:txXfrm>
    </dsp:sp>
    <dsp:sp modelId="{8750E769-3A7E-4D95-8258-C1E3BD057949}">
      <dsp:nvSpPr>
        <dsp:cNvPr id="0" name=""/>
        <dsp:cNvSpPr/>
      </dsp:nvSpPr>
      <dsp:spPr>
        <a:xfrm rot="5400000">
          <a:off x="4694363" y="480135"/>
          <a:ext cx="1287694" cy="588351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Администрацией муниципального образования Темрюкский район внесен проект решения о бюджете района в Совет муниципального образования Темрюкский район на рассмотрение 6  ноября 2020 года. Публичные слушания (обсуждение с общественностью) по проекту бюджета проведены 23 ноября 2020 года.</a:t>
          </a:r>
          <a:endParaRPr lang="ru-RU" sz="1400" kern="1200" dirty="0"/>
        </a:p>
      </dsp:txBody>
      <dsp:txXfrm rot="-5400000">
        <a:off x="2396452" y="2840906"/>
        <a:ext cx="5820657" cy="1161974"/>
      </dsp:txXfrm>
    </dsp:sp>
    <dsp:sp modelId="{0B9CF626-83A1-4BFA-8E51-0068629F7515}">
      <dsp:nvSpPr>
        <dsp:cNvPr id="0" name=""/>
        <dsp:cNvSpPr/>
      </dsp:nvSpPr>
      <dsp:spPr>
        <a:xfrm>
          <a:off x="484" y="2852826"/>
          <a:ext cx="2395967" cy="113813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Рассмотрение проекта бюджета</a:t>
          </a:r>
          <a:endParaRPr lang="ru-RU" sz="1800" kern="1200" dirty="0"/>
        </a:p>
      </dsp:txBody>
      <dsp:txXfrm>
        <a:off x="56043" y="2908385"/>
        <a:ext cx="2284849" cy="1027016"/>
      </dsp:txXfrm>
    </dsp:sp>
    <dsp:sp modelId="{E7873CB1-3B8A-4E29-8A49-253CF4B60F97}">
      <dsp:nvSpPr>
        <dsp:cNvPr id="0" name=""/>
        <dsp:cNvSpPr/>
      </dsp:nvSpPr>
      <dsp:spPr>
        <a:xfrm rot="5400000">
          <a:off x="4597625" y="1933623"/>
          <a:ext cx="1492622" cy="587067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Бюджет утвержден Советом муниципального образования Темрюкский район в форме решения №38  от 8 декабря 2020 года. Решение подлежит обнародованию путем опубликования его в  периодическом печатном издании  Темрюкского района газете «Тамань» и размещения на официальном сайте муниципального образования Темрюкский район в информационно-телекоммуникационной сети «Интернет».</a:t>
          </a:r>
          <a:endParaRPr lang="ru-RU" sz="1400" kern="1200" dirty="0"/>
        </a:p>
      </dsp:txBody>
      <dsp:txXfrm rot="-5400000">
        <a:off x="2408601" y="4195511"/>
        <a:ext cx="5797806" cy="1346894"/>
      </dsp:txXfrm>
    </dsp:sp>
    <dsp:sp modelId="{765B56CB-1DCA-4442-9EB2-3A5CA6797B75}">
      <dsp:nvSpPr>
        <dsp:cNvPr id="0" name=""/>
        <dsp:cNvSpPr/>
      </dsp:nvSpPr>
      <dsp:spPr>
        <a:xfrm>
          <a:off x="484" y="4299891"/>
          <a:ext cx="2408117" cy="113813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Утверждение проекта бюджета</a:t>
          </a:r>
          <a:endParaRPr lang="ru-RU" sz="1800" kern="1200" dirty="0"/>
        </a:p>
      </dsp:txBody>
      <dsp:txXfrm>
        <a:off x="56043" y="4355450"/>
        <a:ext cx="2296999" cy="102701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46BBF8-1A1B-4E2F-9D7F-26F1A4655D3F}">
      <dsp:nvSpPr>
        <dsp:cNvPr id="0" name=""/>
        <dsp:cNvSpPr/>
      </dsp:nvSpPr>
      <dsp:spPr>
        <a:xfrm>
          <a:off x="4180454" y="0"/>
          <a:ext cx="4627368" cy="853440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cap="none" spc="0" dirty="0" smtClean="0">
              <a:ln w="1905"/>
              <a:solidFill>
                <a:srgbClr val="99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Palatino Linotype" panose="02040502050505030304" pitchFamily="18" charset="0"/>
            </a:rPr>
            <a:t>Детские дошкольные учреждения 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cap="none" spc="0" dirty="0" smtClean="0">
              <a:ln w="1905"/>
              <a:solidFill>
                <a:schemeClr val="tx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Palatino Linotype" panose="02040502050505030304" pitchFamily="18" charset="0"/>
            </a:rPr>
            <a:t>642,3 млн. рублей </a:t>
          </a:r>
          <a:endParaRPr lang="ru-RU" sz="1700" kern="1200" dirty="0">
            <a:solidFill>
              <a:schemeClr val="tx2">
                <a:lumMod val="75000"/>
              </a:schemeClr>
            </a:solidFill>
            <a:latin typeface="Palatino Linotype" panose="02040502050505030304" pitchFamily="18" charset="0"/>
          </a:endParaRPr>
        </a:p>
      </dsp:txBody>
      <dsp:txXfrm>
        <a:off x="4222116" y="41662"/>
        <a:ext cx="4544044" cy="770116"/>
      </dsp:txXfrm>
    </dsp:sp>
    <dsp:sp modelId="{903CC202-C222-417A-B177-90BE5D245BC1}">
      <dsp:nvSpPr>
        <dsp:cNvPr id="0" name=""/>
        <dsp:cNvSpPr/>
      </dsp:nvSpPr>
      <dsp:spPr>
        <a:xfrm>
          <a:off x="4187827" y="852304"/>
          <a:ext cx="4641848" cy="749962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cap="none" spc="0" dirty="0" smtClean="0">
              <a:ln w="1905"/>
              <a:solidFill>
                <a:srgbClr val="99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Palatino Linotype" panose="02040502050505030304" pitchFamily="18" charset="0"/>
            </a:rPr>
            <a:t>Общее образование</a:t>
          </a:r>
          <a:r>
            <a:rPr lang="ru-RU" sz="1700" b="1" kern="1200" cap="none" spc="0" dirty="0" smtClean="0">
              <a:ln w="1905"/>
              <a:solidFill>
                <a:schemeClr val="accent6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Palatino Linotype" panose="02040502050505030304" pitchFamily="18" charset="0"/>
            </a:rPr>
            <a:t>  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cap="none" spc="0" dirty="0" smtClean="0">
              <a:ln w="1905"/>
              <a:solidFill>
                <a:schemeClr val="tx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Palatino Linotype" panose="02040502050505030304" pitchFamily="18" charset="0"/>
            </a:rPr>
            <a:t>781,9 млн. рублей</a:t>
          </a:r>
          <a:endParaRPr lang="ru-RU" sz="1700" kern="1200" dirty="0">
            <a:solidFill>
              <a:schemeClr val="tx2">
                <a:lumMod val="75000"/>
              </a:schemeClr>
            </a:solidFill>
            <a:latin typeface="Palatino Linotype" panose="02040502050505030304" pitchFamily="18" charset="0"/>
          </a:endParaRPr>
        </a:p>
      </dsp:txBody>
      <dsp:txXfrm>
        <a:off x="4224437" y="888914"/>
        <a:ext cx="4568628" cy="676742"/>
      </dsp:txXfrm>
    </dsp:sp>
    <dsp:sp modelId="{1E905C69-31F4-414B-9337-1E9631A28603}">
      <dsp:nvSpPr>
        <dsp:cNvPr id="0" name=""/>
        <dsp:cNvSpPr/>
      </dsp:nvSpPr>
      <dsp:spPr>
        <a:xfrm>
          <a:off x="4180939" y="3859359"/>
          <a:ext cx="4571653" cy="835517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cap="none" spc="0" dirty="0" smtClean="0">
              <a:ln w="1905"/>
              <a:solidFill>
                <a:srgbClr val="99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Palatino Linotype" panose="02040502050505030304" pitchFamily="18" charset="0"/>
            </a:rPr>
            <a:t>Молодежная политика   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cap="none" spc="0" dirty="0" smtClean="0">
              <a:ln w="1905"/>
              <a:solidFill>
                <a:schemeClr val="tx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Palatino Linotype" panose="02040502050505030304" pitchFamily="18" charset="0"/>
            </a:rPr>
            <a:t>21,3 млн. рублей</a:t>
          </a:r>
          <a:endParaRPr lang="ru-RU" sz="1700" kern="1200" dirty="0">
            <a:solidFill>
              <a:schemeClr val="tx2">
                <a:lumMod val="75000"/>
              </a:schemeClr>
            </a:solidFill>
            <a:latin typeface="Palatino Linotype" panose="02040502050505030304" pitchFamily="18" charset="0"/>
          </a:endParaRPr>
        </a:p>
      </dsp:txBody>
      <dsp:txXfrm>
        <a:off x="4221726" y="3900146"/>
        <a:ext cx="4490079" cy="753943"/>
      </dsp:txXfrm>
    </dsp:sp>
    <dsp:sp modelId="{66C058AB-FE02-4268-8F07-EA8F14225F49}">
      <dsp:nvSpPr>
        <dsp:cNvPr id="0" name=""/>
        <dsp:cNvSpPr/>
      </dsp:nvSpPr>
      <dsp:spPr>
        <a:xfrm>
          <a:off x="4109110" y="2725050"/>
          <a:ext cx="4641848" cy="1073132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cap="none" spc="0" dirty="0" smtClean="0">
              <a:ln w="1905"/>
              <a:solidFill>
                <a:srgbClr val="99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Palatino Linotype" panose="02040502050505030304" pitchFamily="18" charset="0"/>
            </a:rPr>
            <a:t>Прочие учреждения образования и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cap="none" spc="0" dirty="0" smtClean="0">
              <a:ln w="1905"/>
              <a:solidFill>
                <a:srgbClr val="99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Palatino Linotype" panose="02040502050505030304" pitchFamily="18" charset="0"/>
            </a:rPr>
            <a:t>программные мероприятия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cap="none" spc="0" dirty="0" smtClean="0">
              <a:ln w="1905"/>
              <a:solidFill>
                <a:schemeClr val="tx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Palatino Linotype" panose="02040502050505030304" pitchFamily="18" charset="0"/>
            </a:rPr>
            <a:t>135,2 млн. рублей</a:t>
          </a:r>
          <a:endParaRPr lang="ru-RU" sz="1700" kern="1200" dirty="0">
            <a:solidFill>
              <a:schemeClr val="tx2">
                <a:lumMod val="75000"/>
              </a:schemeClr>
            </a:solidFill>
            <a:latin typeface="Palatino Linotype" panose="02040502050505030304" pitchFamily="18" charset="0"/>
          </a:endParaRPr>
        </a:p>
      </dsp:txBody>
      <dsp:txXfrm>
        <a:off x="4161496" y="2777436"/>
        <a:ext cx="4537076" cy="968360"/>
      </dsp:txXfrm>
    </dsp:sp>
    <dsp:sp modelId="{EAF75BDD-733D-47F2-A2A4-0031F9F199A6}">
      <dsp:nvSpPr>
        <dsp:cNvPr id="0" name=""/>
        <dsp:cNvSpPr/>
      </dsp:nvSpPr>
      <dsp:spPr>
        <a:xfrm>
          <a:off x="4152993" y="4726532"/>
          <a:ext cx="4554081" cy="674135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cap="none" spc="0" dirty="0" smtClean="0">
              <a:ln w="1905"/>
              <a:solidFill>
                <a:srgbClr val="99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Palatino Linotype" panose="02040502050505030304" pitchFamily="18" charset="0"/>
            </a:rPr>
            <a:t>Профессиональная подготовка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cap="none" spc="0" dirty="0" smtClean="0">
              <a:ln w="1905"/>
              <a:solidFill>
                <a:schemeClr val="tx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Palatino Linotype" panose="02040502050505030304" pitchFamily="18" charset="0"/>
            </a:rPr>
            <a:t>0,5 млн. рублей</a:t>
          </a:r>
          <a:endParaRPr lang="ru-RU" sz="1700" kern="1200" dirty="0">
            <a:solidFill>
              <a:schemeClr val="tx2">
                <a:lumMod val="75000"/>
              </a:schemeClr>
            </a:solidFill>
            <a:latin typeface="Palatino Linotype" panose="02040502050505030304" pitchFamily="18" charset="0"/>
          </a:endParaRPr>
        </a:p>
      </dsp:txBody>
      <dsp:txXfrm>
        <a:off x="4185902" y="4759441"/>
        <a:ext cx="4488263" cy="60831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198062-8148-4BE9-99E7-0DB0D887CD15}">
      <dsp:nvSpPr>
        <dsp:cNvPr id="0" name=""/>
        <dsp:cNvSpPr/>
      </dsp:nvSpPr>
      <dsp:spPr>
        <a:xfrm>
          <a:off x="2676628" y="2096210"/>
          <a:ext cx="3577758" cy="2921829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7122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960" b="1" i="0" kern="1200" cap="all" spc="0" baseline="0" dirty="0" smtClean="0">
              <a:ln w="9000" cmpd="sng">
                <a:prstDash val="solid"/>
              </a:ln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latin typeface="Times New Roman" pitchFamily="18" charset="0"/>
            </a:rPr>
            <a:t>Расходы  на национальную экономику               в 2021 году</a:t>
          </a:r>
        </a:p>
        <a:p>
          <a:pPr lvl="0" algn="ctr" defTabSz="87122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960" b="1" i="0" kern="1200" cap="all" spc="0" baseline="0" dirty="0" smtClean="0">
              <a:ln w="9000" cmpd="sng">
                <a:prstDash val="solid"/>
              </a:ln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latin typeface="Times New Roman" pitchFamily="18" charset="0"/>
            </a:rPr>
            <a:t> 30,4 млн. рублей</a:t>
          </a:r>
          <a:endParaRPr lang="ru-RU" sz="1960" b="1" i="0" kern="1200" cap="all" spc="0" baseline="0" dirty="0">
            <a:ln w="9000" cmpd="sng">
              <a:prstDash val="solid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  <a:reflection blurRad="12700" stA="28000" endPos="45000" dist="1000" dir="5400000" sy="-100000" algn="bl" rotWithShape="0"/>
            </a:effectLst>
          </a:endParaRPr>
        </a:p>
      </dsp:txBody>
      <dsp:txXfrm>
        <a:off x="3200579" y="2524102"/>
        <a:ext cx="2529856" cy="2066045"/>
      </dsp:txXfrm>
    </dsp:sp>
    <dsp:sp modelId="{A21492CD-2DEA-4461-8E4B-6275999EEEC4}">
      <dsp:nvSpPr>
        <dsp:cNvPr id="0" name=""/>
        <dsp:cNvSpPr/>
      </dsp:nvSpPr>
      <dsp:spPr>
        <a:xfrm rot="10797329">
          <a:off x="946591" y="3263120"/>
          <a:ext cx="1236322" cy="64591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shade val="90000"/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5">
                <a:shade val="90000"/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5">
                <a:shade val="90000"/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5">
                <a:shade val="90000"/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5">
                <a:shade val="90000"/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0D9056F-555A-4FAD-9720-4F9C8B1CE4EF}">
      <dsp:nvSpPr>
        <dsp:cNvPr id="0" name=""/>
        <dsp:cNvSpPr/>
      </dsp:nvSpPr>
      <dsp:spPr>
        <a:xfrm>
          <a:off x="107497" y="2348874"/>
          <a:ext cx="2521707" cy="242131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cap="none" spc="0" dirty="0" smtClean="0">
            <a:ln w="12700">
              <a:solidFill>
                <a:schemeClr val="bg1"/>
              </a:solidFill>
              <a:prstDash val="solid"/>
            </a:ln>
            <a:solidFill>
              <a:schemeClr val="bg1"/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sp:txBody>
      <dsp:txXfrm>
        <a:off x="178415" y="2419792"/>
        <a:ext cx="2379871" cy="2279477"/>
      </dsp:txXfrm>
    </dsp:sp>
    <dsp:sp modelId="{9C73B7D1-82F6-4FCD-837B-B5307F9A4F16}">
      <dsp:nvSpPr>
        <dsp:cNvPr id="0" name=""/>
        <dsp:cNvSpPr/>
      </dsp:nvSpPr>
      <dsp:spPr>
        <a:xfrm rot="8146160">
          <a:off x="2268438" y="5178516"/>
          <a:ext cx="1273480" cy="64591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shade val="90000"/>
                <a:hueOff val="12525"/>
                <a:satOff val="-204"/>
                <a:lumOff val="3258"/>
                <a:alphaOff val="0"/>
                <a:tint val="92000"/>
                <a:satMod val="170000"/>
              </a:schemeClr>
            </a:gs>
            <a:gs pos="15000">
              <a:schemeClr val="accent5">
                <a:shade val="90000"/>
                <a:hueOff val="12525"/>
                <a:satOff val="-204"/>
                <a:lumOff val="3258"/>
                <a:alphaOff val="0"/>
                <a:tint val="92000"/>
                <a:shade val="99000"/>
                <a:satMod val="170000"/>
              </a:schemeClr>
            </a:gs>
            <a:gs pos="62000">
              <a:schemeClr val="accent5">
                <a:shade val="90000"/>
                <a:hueOff val="12525"/>
                <a:satOff val="-204"/>
                <a:lumOff val="3258"/>
                <a:alphaOff val="0"/>
                <a:tint val="96000"/>
                <a:shade val="80000"/>
                <a:satMod val="170000"/>
              </a:schemeClr>
            </a:gs>
            <a:gs pos="97000">
              <a:schemeClr val="accent5">
                <a:shade val="90000"/>
                <a:hueOff val="12525"/>
                <a:satOff val="-204"/>
                <a:lumOff val="3258"/>
                <a:alphaOff val="0"/>
                <a:tint val="98000"/>
                <a:shade val="63000"/>
                <a:satMod val="170000"/>
              </a:schemeClr>
            </a:gs>
            <a:gs pos="100000">
              <a:schemeClr val="accent5">
                <a:shade val="90000"/>
                <a:hueOff val="12525"/>
                <a:satOff val="-204"/>
                <a:lumOff val="3258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E561194-650C-4642-A5D0-6FAD6D61A9BE}">
      <dsp:nvSpPr>
        <dsp:cNvPr id="0" name=""/>
        <dsp:cNvSpPr/>
      </dsp:nvSpPr>
      <dsp:spPr>
        <a:xfrm>
          <a:off x="683569" y="4869163"/>
          <a:ext cx="2951666" cy="186590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cap="none" spc="0" dirty="0">
            <a:ln w="12700">
              <a:solidFill>
                <a:schemeClr val="bg1"/>
              </a:solidFill>
              <a:prstDash val="solid"/>
            </a:ln>
            <a:solidFill>
              <a:schemeClr val="bg1"/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sp:txBody>
      <dsp:txXfrm>
        <a:off x="738219" y="4923813"/>
        <a:ext cx="2842366" cy="1756604"/>
      </dsp:txXfrm>
    </dsp:sp>
    <dsp:sp modelId="{1DAD3DF3-A6A9-4862-9B90-A722B6E3A910}">
      <dsp:nvSpPr>
        <dsp:cNvPr id="0" name=""/>
        <dsp:cNvSpPr/>
      </dsp:nvSpPr>
      <dsp:spPr>
        <a:xfrm rot="13073584">
          <a:off x="2258529" y="1794774"/>
          <a:ext cx="1413675" cy="64591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shade val="90000"/>
                <a:hueOff val="25051"/>
                <a:satOff val="-409"/>
                <a:lumOff val="6515"/>
                <a:alphaOff val="0"/>
                <a:tint val="92000"/>
                <a:satMod val="170000"/>
              </a:schemeClr>
            </a:gs>
            <a:gs pos="15000">
              <a:schemeClr val="accent5">
                <a:shade val="90000"/>
                <a:hueOff val="25051"/>
                <a:satOff val="-409"/>
                <a:lumOff val="6515"/>
                <a:alphaOff val="0"/>
                <a:tint val="92000"/>
                <a:shade val="99000"/>
                <a:satMod val="170000"/>
              </a:schemeClr>
            </a:gs>
            <a:gs pos="62000">
              <a:schemeClr val="accent5">
                <a:shade val="90000"/>
                <a:hueOff val="25051"/>
                <a:satOff val="-409"/>
                <a:lumOff val="6515"/>
                <a:alphaOff val="0"/>
                <a:tint val="96000"/>
                <a:shade val="80000"/>
                <a:satMod val="170000"/>
              </a:schemeClr>
            </a:gs>
            <a:gs pos="97000">
              <a:schemeClr val="accent5">
                <a:shade val="90000"/>
                <a:hueOff val="25051"/>
                <a:satOff val="-409"/>
                <a:lumOff val="6515"/>
                <a:alphaOff val="0"/>
                <a:tint val="98000"/>
                <a:shade val="63000"/>
                <a:satMod val="170000"/>
              </a:schemeClr>
            </a:gs>
            <a:gs pos="100000">
              <a:schemeClr val="accent5">
                <a:shade val="90000"/>
                <a:hueOff val="25051"/>
                <a:satOff val="-409"/>
                <a:lumOff val="6515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97D7572-0993-4C74-9BF4-AD21641E1E78}">
      <dsp:nvSpPr>
        <dsp:cNvPr id="0" name=""/>
        <dsp:cNvSpPr/>
      </dsp:nvSpPr>
      <dsp:spPr>
        <a:xfrm>
          <a:off x="137497" y="714344"/>
          <a:ext cx="3024452" cy="13026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shade val="80000"/>
                <a:hueOff val="25099"/>
                <a:satOff val="38"/>
                <a:lumOff val="7462"/>
                <a:alphaOff val="0"/>
                <a:tint val="92000"/>
                <a:satMod val="170000"/>
              </a:schemeClr>
            </a:gs>
            <a:gs pos="15000">
              <a:schemeClr val="accent5">
                <a:shade val="80000"/>
                <a:hueOff val="25099"/>
                <a:satOff val="38"/>
                <a:lumOff val="7462"/>
                <a:alphaOff val="0"/>
                <a:tint val="92000"/>
                <a:shade val="99000"/>
                <a:satMod val="170000"/>
              </a:schemeClr>
            </a:gs>
            <a:gs pos="62000">
              <a:schemeClr val="accent5">
                <a:shade val="80000"/>
                <a:hueOff val="25099"/>
                <a:satOff val="38"/>
                <a:lumOff val="7462"/>
                <a:alphaOff val="0"/>
                <a:tint val="96000"/>
                <a:shade val="80000"/>
                <a:satMod val="170000"/>
              </a:schemeClr>
            </a:gs>
            <a:gs pos="97000">
              <a:schemeClr val="accent5">
                <a:shade val="80000"/>
                <a:hueOff val="25099"/>
                <a:satOff val="38"/>
                <a:lumOff val="7462"/>
                <a:alphaOff val="0"/>
                <a:tint val="98000"/>
                <a:shade val="63000"/>
                <a:satMod val="170000"/>
              </a:schemeClr>
            </a:gs>
            <a:gs pos="100000">
              <a:schemeClr val="accent5">
                <a:shade val="80000"/>
                <a:hueOff val="25099"/>
                <a:satOff val="38"/>
                <a:lumOff val="7462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cap="none" spc="0" dirty="0" smtClean="0">
              <a:ln w="10541" cmpd="sng">
                <a:prstDash val="solid"/>
              </a:ln>
              <a:effectLst/>
              <a:latin typeface="Palatino Linotype" panose="02040502050505030304" pitchFamily="18" charset="0"/>
            </a:rPr>
            <a:t>Содержание МКУ ИКЦ «Темрюкский» – 4,6 млн</a:t>
          </a:r>
          <a:r>
            <a:rPr lang="ru-RU" sz="1600" b="1" kern="1200" cap="none" spc="0" dirty="0" smtClean="0">
              <a:ln w="10541" cmpd="sng">
                <a:prstDash val="solid"/>
              </a:ln>
              <a:effectLst/>
              <a:latin typeface="Palatino Linotype" panose="02040502050505030304" pitchFamily="18" charset="0"/>
            </a:rPr>
            <a:t>. рублей</a:t>
          </a:r>
          <a:endParaRPr lang="ru-RU" sz="1600" b="1" kern="1200" cap="none" spc="0" dirty="0">
            <a:ln w="10541" cmpd="sng">
              <a:prstDash val="solid"/>
            </a:ln>
            <a:effectLst/>
            <a:latin typeface="Palatino Linotype" panose="02040502050505030304" pitchFamily="18" charset="0"/>
          </a:endParaRPr>
        </a:p>
      </dsp:txBody>
      <dsp:txXfrm>
        <a:off x="175649" y="752496"/>
        <a:ext cx="2948148" cy="1226296"/>
      </dsp:txXfrm>
    </dsp:sp>
    <dsp:sp modelId="{BAB2CBF2-C2F5-4374-BD1B-11B5B63C0369}">
      <dsp:nvSpPr>
        <dsp:cNvPr id="0" name=""/>
        <dsp:cNvSpPr/>
      </dsp:nvSpPr>
      <dsp:spPr>
        <a:xfrm rot="16253108">
          <a:off x="3847320" y="1233886"/>
          <a:ext cx="1246516" cy="64591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shade val="90000"/>
                <a:hueOff val="37576"/>
                <a:satOff val="-613"/>
                <a:lumOff val="9773"/>
                <a:alphaOff val="0"/>
                <a:tint val="92000"/>
                <a:satMod val="170000"/>
              </a:schemeClr>
            </a:gs>
            <a:gs pos="15000">
              <a:schemeClr val="accent5">
                <a:shade val="90000"/>
                <a:hueOff val="37576"/>
                <a:satOff val="-613"/>
                <a:lumOff val="9773"/>
                <a:alphaOff val="0"/>
                <a:tint val="92000"/>
                <a:shade val="99000"/>
                <a:satMod val="170000"/>
              </a:schemeClr>
            </a:gs>
            <a:gs pos="62000">
              <a:schemeClr val="accent5">
                <a:shade val="90000"/>
                <a:hueOff val="37576"/>
                <a:satOff val="-613"/>
                <a:lumOff val="9773"/>
                <a:alphaOff val="0"/>
                <a:tint val="96000"/>
                <a:shade val="80000"/>
                <a:satMod val="170000"/>
              </a:schemeClr>
            </a:gs>
            <a:gs pos="97000">
              <a:schemeClr val="accent5">
                <a:shade val="90000"/>
                <a:hueOff val="37576"/>
                <a:satOff val="-613"/>
                <a:lumOff val="9773"/>
                <a:alphaOff val="0"/>
                <a:tint val="98000"/>
                <a:shade val="63000"/>
                <a:satMod val="170000"/>
              </a:schemeClr>
            </a:gs>
            <a:gs pos="100000">
              <a:schemeClr val="accent5">
                <a:shade val="90000"/>
                <a:hueOff val="37576"/>
                <a:satOff val="-613"/>
                <a:lumOff val="9773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E385997-64D2-41D0-94E2-7C2493BC35EA}">
      <dsp:nvSpPr>
        <dsp:cNvPr id="0" name=""/>
        <dsp:cNvSpPr/>
      </dsp:nvSpPr>
      <dsp:spPr>
        <a:xfrm>
          <a:off x="3715229" y="142838"/>
          <a:ext cx="1586448" cy="126915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shade val="80000"/>
                <a:hueOff val="37648"/>
                <a:satOff val="57"/>
                <a:lumOff val="11194"/>
                <a:alphaOff val="0"/>
                <a:tint val="92000"/>
                <a:satMod val="170000"/>
              </a:schemeClr>
            </a:gs>
            <a:gs pos="15000">
              <a:schemeClr val="accent5">
                <a:shade val="80000"/>
                <a:hueOff val="37648"/>
                <a:satOff val="57"/>
                <a:lumOff val="11194"/>
                <a:alphaOff val="0"/>
                <a:tint val="92000"/>
                <a:shade val="99000"/>
                <a:satMod val="170000"/>
              </a:schemeClr>
            </a:gs>
            <a:gs pos="62000">
              <a:schemeClr val="accent5">
                <a:shade val="80000"/>
                <a:hueOff val="37648"/>
                <a:satOff val="57"/>
                <a:lumOff val="11194"/>
                <a:alphaOff val="0"/>
                <a:tint val="96000"/>
                <a:shade val="80000"/>
                <a:satMod val="170000"/>
              </a:schemeClr>
            </a:gs>
            <a:gs pos="97000">
              <a:schemeClr val="accent5">
                <a:shade val="80000"/>
                <a:hueOff val="37648"/>
                <a:satOff val="57"/>
                <a:lumOff val="11194"/>
                <a:alphaOff val="0"/>
                <a:tint val="98000"/>
                <a:shade val="63000"/>
                <a:satMod val="170000"/>
              </a:schemeClr>
            </a:gs>
            <a:gs pos="100000">
              <a:schemeClr val="accent5">
                <a:shade val="80000"/>
                <a:hueOff val="37648"/>
                <a:satOff val="57"/>
                <a:lumOff val="11194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cap="none" spc="0" dirty="0" smtClean="0">
              <a:ln w="10541" cmpd="sng">
                <a:prstDash val="solid"/>
              </a:ln>
              <a:effectLst/>
              <a:latin typeface="Palatino Linotype" panose="02040502050505030304" pitchFamily="18" charset="0"/>
            </a:rPr>
            <a:t>Программные мероприятия – 13,5 млн. рублей</a:t>
          </a:r>
          <a:endParaRPr lang="ru-RU" sz="1400" b="1" kern="1200" cap="none" spc="0" dirty="0">
            <a:ln w="10541" cmpd="sng">
              <a:prstDash val="solid"/>
            </a:ln>
            <a:effectLst/>
            <a:latin typeface="Palatino Linotype" panose="02040502050505030304" pitchFamily="18" charset="0"/>
          </a:endParaRPr>
        </a:p>
      </dsp:txBody>
      <dsp:txXfrm>
        <a:off x="3752401" y="180010"/>
        <a:ext cx="1512104" cy="1194814"/>
      </dsp:txXfrm>
    </dsp:sp>
    <dsp:sp modelId="{EB713533-6A32-4A5F-8517-490E1C13A075}">
      <dsp:nvSpPr>
        <dsp:cNvPr id="0" name=""/>
        <dsp:cNvSpPr/>
      </dsp:nvSpPr>
      <dsp:spPr>
        <a:xfrm rot="2602568">
          <a:off x="5737521" y="5492699"/>
          <a:ext cx="1539147" cy="64591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shade val="90000"/>
                <a:hueOff val="50102"/>
                <a:satOff val="-818"/>
                <a:lumOff val="13031"/>
                <a:alphaOff val="0"/>
                <a:tint val="92000"/>
                <a:satMod val="170000"/>
              </a:schemeClr>
            </a:gs>
            <a:gs pos="15000">
              <a:schemeClr val="accent5">
                <a:shade val="90000"/>
                <a:hueOff val="50102"/>
                <a:satOff val="-818"/>
                <a:lumOff val="13031"/>
                <a:alphaOff val="0"/>
                <a:tint val="92000"/>
                <a:shade val="99000"/>
                <a:satMod val="170000"/>
              </a:schemeClr>
            </a:gs>
            <a:gs pos="62000">
              <a:schemeClr val="accent5">
                <a:shade val="90000"/>
                <a:hueOff val="50102"/>
                <a:satOff val="-818"/>
                <a:lumOff val="13031"/>
                <a:alphaOff val="0"/>
                <a:tint val="96000"/>
                <a:shade val="80000"/>
                <a:satMod val="170000"/>
              </a:schemeClr>
            </a:gs>
            <a:gs pos="97000">
              <a:schemeClr val="accent5">
                <a:shade val="90000"/>
                <a:hueOff val="50102"/>
                <a:satOff val="-818"/>
                <a:lumOff val="13031"/>
                <a:alphaOff val="0"/>
                <a:tint val="98000"/>
                <a:shade val="63000"/>
                <a:satMod val="170000"/>
              </a:schemeClr>
            </a:gs>
            <a:gs pos="100000">
              <a:schemeClr val="accent5">
                <a:shade val="90000"/>
                <a:hueOff val="50102"/>
                <a:satOff val="-818"/>
                <a:lumOff val="13031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770E7B1-3B00-41CC-A87C-D9F971623DE0}">
      <dsp:nvSpPr>
        <dsp:cNvPr id="0" name=""/>
        <dsp:cNvSpPr/>
      </dsp:nvSpPr>
      <dsp:spPr>
        <a:xfrm>
          <a:off x="5364083" y="4869157"/>
          <a:ext cx="2910117" cy="182366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cap="none" spc="0" dirty="0">
            <a:ln w="12700">
              <a:solidFill>
                <a:schemeClr val="bg1"/>
              </a:solidFill>
              <a:prstDash val="solid"/>
            </a:ln>
            <a:solidFill>
              <a:schemeClr val="bg1"/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sp:txBody>
      <dsp:txXfrm>
        <a:off x="5417496" y="4922570"/>
        <a:ext cx="2803291" cy="1716840"/>
      </dsp:txXfrm>
    </dsp:sp>
    <dsp:sp modelId="{B207CBE2-C08B-4302-9A9C-824268D79A59}">
      <dsp:nvSpPr>
        <dsp:cNvPr id="0" name=""/>
        <dsp:cNvSpPr/>
      </dsp:nvSpPr>
      <dsp:spPr>
        <a:xfrm rot="19358218">
          <a:off x="5265388" y="1848579"/>
          <a:ext cx="1366611" cy="64591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shade val="90000"/>
                <a:hueOff val="62627"/>
                <a:satOff val="-1022"/>
                <a:lumOff val="16288"/>
                <a:alphaOff val="0"/>
                <a:tint val="92000"/>
                <a:satMod val="170000"/>
              </a:schemeClr>
            </a:gs>
            <a:gs pos="15000">
              <a:schemeClr val="accent5">
                <a:shade val="90000"/>
                <a:hueOff val="62627"/>
                <a:satOff val="-1022"/>
                <a:lumOff val="16288"/>
                <a:alphaOff val="0"/>
                <a:tint val="92000"/>
                <a:shade val="99000"/>
                <a:satMod val="170000"/>
              </a:schemeClr>
            </a:gs>
            <a:gs pos="62000">
              <a:schemeClr val="accent5">
                <a:shade val="90000"/>
                <a:hueOff val="62627"/>
                <a:satOff val="-1022"/>
                <a:lumOff val="16288"/>
                <a:alphaOff val="0"/>
                <a:tint val="96000"/>
                <a:shade val="80000"/>
                <a:satMod val="170000"/>
              </a:schemeClr>
            </a:gs>
            <a:gs pos="97000">
              <a:schemeClr val="accent5">
                <a:shade val="90000"/>
                <a:hueOff val="62627"/>
                <a:satOff val="-1022"/>
                <a:lumOff val="16288"/>
                <a:alphaOff val="0"/>
                <a:tint val="98000"/>
                <a:shade val="63000"/>
                <a:satMod val="170000"/>
              </a:schemeClr>
            </a:gs>
            <a:gs pos="100000">
              <a:schemeClr val="accent5">
                <a:shade val="90000"/>
                <a:hueOff val="62627"/>
                <a:satOff val="-1022"/>
                <a:lumOff val="16288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41CDA0B-7DCB-46E8-8076-F94118870FA9}">
      <dsp:nvSpPr>
        <dsp:cNvPr id="0" name=""/>
        <dsp:cNvSpPr/>
      </dsp:nvSpPr>
      <dsp:spPr>
        <a:xfrm>
          <a:off x="5638240" y="785798"/>
          <a:ext cx="3340806" cy="120097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shade val="80000"/>
                <a:hueOff val="62746"/>
                <a:satOff val="95"/>
                <a:lumOff val="18656"/>
                <a:alphaOff val="0"/>
                <a:tint val="92000"/>
                <a:satMod val="170000"/>
              </a:schemeClr>
            </a:gs>
            <a:gs pos="15000">
              <a:schemeClr val="accent5">
                <a:shade val="80000"/>
                <a:hueOff val="62746"/>
                <a:satOff val="95"/>
                <a:lumOff val="18656"/>
                <a:alphaOff val="0"/>
                <a:tint val="92000"/>
                <a:shade val="99000"/>
                <a:satMod val="170000"/>
              </a:schemeClr>
            </a:gs>
            <a:gs pos="62000">
              <a:schemeClr val="accent5">
                <a:shade val="80000"/>
                <a:hueOff val="62746"/>
                <a:satOff val="95"/>
                <a:lumOff val="18656"/>
                <a:alphaOff val="0"/>
                <a:tint val="96000"/>
                <a:shade val="80000"/>
                <a:satMod val="170000"/>
              </a:schemeClr>
            </a:gs>
            <a:gs pos="97000">
              <a:schemeClr val="accent5">
                <a:shade val="80000"/>
                <a:hueOff val="62746"/>
                <a:satOff val="95"/>
                <a:lumOff val="18656"/>
                <a:alphaOff val="0"/>
                <a:tint val="98000"/>
                <a:shade val="63000"/>
                <a:satMod val="170000"/>
              </a:schemeClr>
            </a:gs>
            <a:gs pos="100000">
              <a:schemeClr val="accent5">
                <a:shade val="80000"/>
                <a:hueOff val="62746"/>
                <a:satOff val="95"/>
                <a:lumOff val="18656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cap="none" spc="0" dirty="0" smtClean="0">
              <a:ln w="10541" cmpd="sng">
                <a:prstDash val="solid"/>
              </a:ln>
              <a:effectLst/>
              <a:latin typeface="Palatino Linotype" panose="02040502050505030304" pitchFamily="18" charset="0"/>
            </a:rPr>
            <a:t>Содержание МКУ «Архитектурный центр» -    12,3 млн. рублей </a:t>
          </a:r>
        </a:p>
      </dsp:txBody>
      <dsp:txXfrm>
        <a:off x="5673415" y="820973"/>
        <a:ext cx="3270456" cy="1130629"/>
      </dsp:txXfrm>
    </dsp:sp>
    <dsp:sp modelId="{C8FC9734-98E0-4C1B-BA1E-886501D24F04}">
      <dsp:nvSpPr>
        <dsp:cNvPr id="0" name=""/>
        <dsp:cNvSpPr/>
      </dsp:nvSpPr>
      <dsp:spPr>
        <a:xfrm rot="21460944">
          <a:off x="6937349" y="3098941"/>
          <a:ext cx="1348268" cy="64591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shade val="90000"/>
                <a:hueOff val="75153"/>
                <a:satOff val="-1227"/>
                <a:lumOff val="19546"/>
                <a:alphaOff val="0"/>
                <a:tint val="92000"/>
                <a:satMod val="170000"/>
              </a:schemeClr>
            </a:gs>
            <a:gs pos="15000">
              <a:schemeClr val="accent5">
                <a:shade val="90000"/>
                <a:hueOff val="75153"/>
                <a:satOff val="-1227"/>
                <a:lumOff val="19546"/>
                <a:alphaOff val="0"/>
                <a:tint val="92000"/>
                <a:shade val="99000"/>
                <a:satMod val="170000"/>
              </a:schemeClr>
            </a:gs>
            <a:gs pos="62000">
              <a:schemeClr val="accent5">
                <a:shade val="90000"/>
                <a:hueOff val="75153"/>
                <a:satOff val="-1227"/>
                <a:lumOff val="19546"/>
                <a:alphaOff val="0"/>
                <a:tint val="96000"/>
                <a:shade val="80000"/>
                <a:satMod val="170000"/>
              </a:schemeClr>
            </a:gs>
            <a:gs pos="97000">
              <a:schemeClr val="accent5">
                <a:shade val="90000"/>
                <a:hueOff val="75153"/>
                <a:satOff val="-1227"/>
                <a:lumOff val="19546"/>
                <a:alphaOff val="0"/>
                <a:tint val="98000"/>
                <a:shade val="63000"/>
                <a:satMod val="170000"/>
              </a:schemeClr>
            </a:gs>
            <a:gs pos="100000">
              <a:schemeClr val="accent5">
                <a:shade val="90000"/>
                <a:hueOff val="75153"/>
                <a:satOff val="-1227"/>
                <a:lumOff val="19546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57E6C2E-B9B3-4211-976E-480B48D266B1}">
      <dsp:nvSpPr>
        <dsp:cNvPr id="0" name=""/>
        <dsp:cNvSpPr/>
      </dsp:nvSpPr>
      <dsp:spPr>
        <a:xfrm>
          <a:off x="6372198" y="2132862"/>
          <a:ext cx="2611135" cy="258851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cap="none" spc="0" dirty="0">
            <a:ln w="12700">
              <a:solidFill>
                <a:schemeClr val="bg1"/>
              </a:solidFill>
              <a:prstDash val="solid"/>
            </a:ln>
            <a:solidFill>
              <a:schemeClr val="bg1"/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sp:txBody>
      <dsp:txXfrm>
        <a:off x="6448013" y="2208677"/>
        <a:ext cx="2459505" cy="243688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6A31C9-987F-4E1D-AB5E-1ADC2040E69F}">
      <dsp:nvSpPr>
        <dsp:cNvPr id="0" name=""/>
        <dsp:cNvSpPr/>
      </dsp:nvSpPr>
      <dsp:spPr>
        <a:xfrm>
          <a:off x="0" y="159176"/>
          <a:ext cx="8229599" cy="703462"/>
        </a:xfrm>
        <a:prstGeom prst="roundRect">
          <a:avLst/>
        </a:prstGeom>
        <a:solidFill>
          <a:schemeClr val="accent5">
            <a:lumMod val="40000"/>
            <a:lumOff val="60000"/>
          </a:schemeClr>
        </a:solidFill>
        <a:ln w="25400" cap="flat" cmpd="sng" algn="ctr">
          <a:solidFill>
            <a:schemeClr val="lt1"/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rgbClr val="996600"/>
              </a:solidFill>
              <a:latin typeface="Times New Roman" pitchFamily="18" charset="0"/>
              <a:cs typeface="Times New Roman" pitchFamily="18" charset="0"/>
            </a:rPr>
            <a:t>«Развитие экономики» – 954,4 тыс.рублей</a:t>
          </a:r>
          <a:endParaRPr lang="ru-RU" sz="1600" kern="1200" dirty="0">
            <a:solidFill>
              <a:srgbClr val="9966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4340" y="193516"/>
        <a:ext cx="8160919" cy="634782"/>
      </dsp:txXfrm>
    </dsp:sp>
    <dsp:sp modelId="{FF837927-CC05-48D2-90A5-DFE7BB1E1E9E}">
      <dsp:nvSpPr>
        <dsp:cNvPr id="0" name=""/>
        <dsp:cNvSpPr/>
      </dsp:nvSpPr>
      <dsp:spPr>
        <a:xfrm>
          <a:off x="0" y="908718"/>
          <a:ext cx="8229599" cy="703462"/>
        </a:xfrm>
        <a:prstGeom prst="roundRect">
          <a:avLst/>
        </a:prstGeom>
        <a:solidFill>
          <a:schemeClr val="accent5">
            <a:lumMod val="40000"/>
            <a:lumOff val="60000"/>
          </a:schemeClr>
        </a:solidFill>
        <a:ln w="25400" cap="flat" cmpd="sng" algn="ctr">
          <a:solidFill>
            <a:schemeClr val="lt1"/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rgbClr val="996600"/>
              </a:solidFill>
              <a:latin typeface="Times New Roman" pitchFamily="18" charset="0"/>
              <a:cs typeface="Times New Roman" pitchFamily="18" charset="0"/>
            </a:rPr>
            <a:t>«Поддержка малого и среднего предпринимательства в муниципальном образовании Темрюкский район» – 163,3 тыс. рублей</a:t>
          </a:r>
          <a:endParaRPr lang="ru-RU" sz="1600" kern="1200" dirty="0">
            <a:solidFill>
              <a:srgbClr val="9966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4340" y="943058"/>
        <a:ext cx="8160919" cy="634782"/>
      </dsp:txXfrm>
    </dsp:sp>
    <dsp:sp modelId="{2F8A64A1-859A-483D-9097-302F8E6B8A4F}">
      <dsp:nvSpPr>
        <dsp:cNvPr id="0" name=""/>
        <dsp:cNvSpPr/>
      </dsp:nvSpPr>
      <dsp:spPr>
        <a:xfrm>
          <a:off x="0" y="1658261"/>
          <a:ext cx="8229599" cy="703462"/>
        </a:xfrm>
        <a:prstGeom prst="roundRect">
          <a:avLst/>
        </a:prstGeom>
        <a:solidFill>
          <a:schemeClr val="accent5">
            <a:lumMod val="40000"/>
            <a:lumOff val="60000"/>
          </a:schemeClr>
        </a:solidFill>
        <a:ln w="25400" cap="flat" cmpd="sng" algn="ctr">
          <a:solidFill>
            <a:schemeClr val="lt1"/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rgbClr val="996600"/>
              </a:solidFill>
              <a:latin typeface="Times New Roman" pitchFamily="18" charset="0"/>
              <a:cs typeface="Times New Roman" pitchFamily="18" charset="0"/>
            </a:rPr>
            <a:t>«Развитие санаторно-курортного и туристического комплекса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rgbClr val="996600"/>
              </a:solidFill>
              <a:latin typeface="Times New Roman" pitchFamily="18" charset="0"/>
              <a:cs typeface="Times New Roman" pitchFamily="18" charset="0"/>
            </a:rPr>
            <a:t>муниципального образования Темрюкский район» – 607,3 тыс. рублей</a:t>
          </a:r>
          <a:endParaRPr lang="ru-RU" sz="1600" kern="1200" dirty="0">
            <a:solidFill>
              <a:srgbClr val="9966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4340" y="1692601"/>
        <a:ext cx="8160919" cy="634782"/>
      </dsp:txXfrm>
    </dsp:sp>
    <dsp:sp modelId="{BABAC1ED-4D82-4500-BE7B-C09CB67C4651}">
      <dsp:nvSpPr>
        <dsp:cNvPr id="0" name=""/>
        <dsp:cNvSpPr/>
      </dsp:nvSpPr>
      <dsp:spPr>
        <a:xfrm>
          <a:off x="0" y="2427182"/>
          <a:ext cx="8229599" cy="703462"/>
        </a:xfrm>
        <a:prstGeom prst="roundRect">
          <a:avLst/>
        </a:prstGeom>
        <a:solidFill>
          <a:schemeClr val="accent5">
            <a:lumMod val="40000"/>
            <a:lumOff val="60000"/>
          </a:schemeClr>
        </a:solidFill>
        <a:ln w="25400" cap="flat" cmpd="sng" algn="ctr">
          <a:solidFill>
            <a:schemeClr val="lt1"/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rgbClr val="996600"/>
              </a:solidFill>
              <a:latin typeface="Times New Roman" pitchFamily="18" charset="0"/>
              <a:cs typeface="Times New Roman" pitchFamily="18" charset="0"/>
            </a:rPr>
            <a:t>«Качество» – 150,0 тыс.рублей</a:t>
          </a:r>
          <a:endParaRPr lang="ru-RU" sz="1600" kern="1200" dirty="0">
            <a:solidFill>
              <a:srgbClr val="9966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4340" y="2461522"/>
        <a:ext cx="8160919" cy="634782"/>
      </dsp:txXfrm>
    </dsp:sp>
    <dsp:sp modelId="{E12C2844-8368-4BE3-97DC-DFB8B36041F8}">
      <dsp:nvSpPr>
        <dsp:cNvPr id="0" name=""/>
        <dsp:cNvSpPr/>
      </dsp:nvSpPr>
      <dsp:spPr>
        <a:xfrm>
          <a:off x="0" y="3157346"/>
          <a:ext cx="8229599" cy="703462"/>
        </a:xfrm>
        <a:prstGeom prst="roundRect">
          <a:avLst/>
        </a:prstGeom>
        <a:solidFill>
          <a:schemeClr val="accent5">
            <a:lumMod val="40000"/>
            <a:lumOff val="60000"/>
          </a:schemeClr>
        </a:solidFill>
        <a:ln w="25400" cap="flat" cmpd="sng" algn="ctr">
          <a:solidFill>
            <a:schemeClr val="lt1"/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rgbClr val="996600"/>
              </a:solidFill>
              <a:latin typeface="Times New Roman" pitchFamily="18" charset="0"/>
              <a:cs typeface="Times New Roman" pitchFamily="18" charset="0"/>
            </a:rPr>
            <a:t>«Перспективное развитие наружной рекламы на территории муниципального образования Темрюкский район» – 450,0 тыс.рублей</a:t>
          </a:r>
          <a:endParaRPr lang="ru-RU" sz="1600" kern="1200" dirty="0">
            <a:solidFill>
              <a:srgbClr val="9966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4340" y="3191686"/>
        <a:ext cx="8160919" cy="634782"/>
      </dsp:txXfrm>
    </dsp:sp>
    <dsp:sp modelId="{4F0E0805-279B-4CBE-9E1D-485CC231B04F}">
      <dsp:nvSpPr>
        <dsp:cNvPr id="0" name=""/>
        <dsp:cNvSpPr/>
      </dsp:nvSpPr>
      <dsp:spPr>
        <a:xfrm>
          <a:off x="0" y="3906888"/>
          <a:ext cx="8229599" cy="703462"/>
        </a:xfrm>
        <a:prstGeom prst="roundRect">
          <a:avLst/>
        </a:prstGeom>
        <a:solidFill>
          <a:schemeClr val="accent5">
            <a:lumMod val="40000"/>
            <a:lumOff val="60000"/>
          </a:schemeClr>
        </a:solidFill>
        <a:ln w="25400" cap="flat" cmpd="sng" algn="ctr">
          <a:solidFill>
            <a:schemeClr val="lt1"/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rgbClr val="996600"/>
              </a:solidFill>
              <a:latin typeface="Times New Roman" pitchFamily="18" charset="0"/>
              <a:cs typeface="Times New Roman" pitchFamily="18" charset="0"/>
            </a:rPr>
            <a:t>«Комплексное развитие Темрюкского района в сфере  дорожного хозяйства» – 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rgbClr val="996600"/>
              </a:solidFill>
              <a:latin typeface="Times New Roman" pitchFamily="18" charset="0"/>
              <a:cs typeface="Times New Roman" pitchFamily="18" charset="0"/>
            </a:rPr>
            <a:t>0,9 млн.рублей</a:t>
          </a:r>
          <a:endParaRPr lang="ru-RU" sz="1600" kern="1200" dirty="0">
            <a:solidFill>
              <a:srgbClr val="9966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4340" y="3941228"/>
        <a:ext cx="8160919" cy="634782"/>
      </dsp:txXfrm>
    </dsp:sp>
    <dsp:sp modelId="{1E5A792F-8029-4C5B-99BE-FFFCC2BD494D}">
      <dsp:nvSpPr>
        <dsp:cNvPr id="0" name=""/>
        <dsp:cNvSpPr/>
      </dsp:nvSpPr>
      <dsp:spPr>
        <a:xfrm>
          <a:off x="0" y="4656431"/>
          <a:ext cx="8229599" cy="507055"/>
        </a:xfrm>
        <a:prstGeom prst="roundRect">
          <a:avLst/>
        </a:prstGeom>
        <a:solidFill>
          <a:schemeClr val="accent5">
            <a:lumMod val="40000"/>
            <a:lumOff val="60000"/>
          </a:schemeClr>
        </a:solidFill>
        <a:ln w="25400" cap="flat" cmpd="sng" algn="ctr">
          <a:solidFill>
            <a:schemeClr val="lt1"/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rgbClr val="996600"/>
              </a:solidFill>
              <a:latin typeface="Times New Roman" pitchFamily="18" charset="0"/>
              <a:cs typeface="Times New Roman" pitchFamily="18" charset="0"/>
            </a:rPr>
            <a:t>«Развитие сельского хозяйства в Темрюкском районе» – 7,1 млн.рублей</a:t>
          </a:r>
          <a:endParaRPr lang="ru-RU" sz="1600" kern="1200" dirty="0">
            <a:solidFill>
              <a:srgbClr val="9966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4752" y="4681183"/>
        <a:ext cx="8180095" cy="457551"/>
      </dsp:txXfrm>
    </dsp:sp>
    <dsp:sp modelId="{C5FEEF79-0E26-4254-A063-4EAD2595AD4E}">
      <dsp:nvSpPr>
        <dsp:cNvPr id="0" name=""/>
        <dsp:cNvSpPr/>
      </dsp:nvSpPr>
      <dsp:spPr>
        <a:xfrm>
          <a:off x="0" y="5209567"/>
          <a:ext cx="8229599" cy="703462"/>
        </a:xfrm>
        <a:prstGeom prst="roundRect">
          <a:avLst/>
        </a:prstGeom>
        <a:solidFill>
          <a:schemeClr val="accent5">
            <a:lumMod val="40000"/>
            <a:lumOff val="60000"/>
          </a:schemeClr>
        </a:solidFill>
        <a:ln w="25400" cap="flat" cmpd="sng" algn="ctr">
          <a:solidFill>
            <a:schemeClr val="lt1"/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rgbClr val="996600"/>
              </a:solidFill>
              <a:latin typeface="Times New Roman" pitchFamily="18" charset="0"/>
              <a:cs typeface="Times New Roman" pitchFamily="18" charset="0"/>
            </a:rPr>
            <a:t>«Подготовка градостроительной и землеустроительной документации» – 3,1 млн. рублей</a:t>
          </a:r>
          <a:endParaRPr lang="ru-RU" sz="1600" kern="1200" dirty="0">
            <a:solidFill>
              <a:srgbClr val="9966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4340" y="5243907"/>
        <a:ext cx="8160919" cy="63478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6ACA79-DA4A-4C90-A456-B7B7F9E909DA}">
      <dsp:nvSpPr>
        <dsp:cNvPr id="0" name=""/>
        <dsp:cNvSpPr/>
      </dsp:nvSpPr>
      <dsp:spPr>
        <a:xfrm>
          <a:off x="1830153" y="107258"/>
          <a:ext cx="2882814" cy="2715019"/>
        </a:xfrm>
        <a:prstGeom prst="ellipse">
          <a:avLst/>
        </a:prstGeom>
        <a:solidFill>
          <a:schemeClr val="tx1">
            <a:lumMod val="25000"/>
            <a:lumOff val="75000"/>
            <a:alpha val="80000"/>
          </a:schemeClr>
        </a:soli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cap="all" spc="0" dirty="0" smtClean="0">
              <a:ln w="9000" cmpd="sng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rgbClr val="996600"/>
              </a:solidFill>
              <a:effectLst>
                <a:reflection blurRad="12700" stA="28000" endPos="45000" dist="1000" dir="5400000" sy="-100000" algn="bl" rotWithShape="0"/>
              </a:effectLst>
              <a:latin typeface="Palatino Linotype" panose="02040502050505030304" pitchFamily="18" charset="0"/>
            </a:rPr>
            <a:t>Аварийно-спасательный отряд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cap="all" spc="0" dirty="0" smtClean="0">
              <a:ln w="9000" cmpd="sng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rgbClr val="996600"/>
              </a:solidFill>
              <a:effectLst>
                <a:reflection blurRad="12700" stA="28000" endPos="45000" dist="1000" dir="5400000" sy="-100000" algn="bl" rotWithShape="0"/>
              </a:effectLst>
              <a:latin typeface="Palatino Linotype" panose="02040502050505030304" pitchFamily="18" charset="0"/>
            </a:rPr>
            <a:t>11,0 млн. рублей</a:t>
          </a:r>
          <a:endParaRPr lang="ru-RU" sz="1800" b="1" kern="1200" cap="all" spc="0" dirty="0">
            <a:ln w="9000" cmpd="sng">
              <a:solidFill>
                <a:schemeClr val="accent2">
                  <a:lumMod val="75000"/>
                </a:schemeClr>
              </a:solidFill>
              <a:prstDash val="solid"/>
            </a:ln>
            <a:solidFill>
              <a:srgbClr val="996600"/>
            </a:solidFill>
            <a:effectLst>
              <a:reflection blurRad="12700" stA="28000" endPos="45000" dist="1000" dir="5400000" sy="-100000" algn="bl" rotWithShape="0"/>
            </a:effectLst>
            <a:latin typeface="Palatino Linotype" panose="02040502050505030304" pitchFamily="18" charset="0"/>
          </a:endParaRPr>
        </a:p>
      </dsp:txBody>
      <dsp:txXfrm>
        <a:off x="2214529" y="582386"/>
        <a:ext cx="2114064" cy="1221758"/>
      </dsp:txXfrm>
    </dsp:sp>
    <dsp:sp modelId="{4C40B1D9-9058-4EFC-973A-A6323E040731}">
      <dsp:nvSpPr>
        <dsp:cNvPr id="0" name=""/>
        <dsp:cNvSpPr/>
      </dsp:nvSpPr>
      <dsp:spPr>
        <a:xfrm>
          <a:off x="3384367" y="1756928"/>
          <a:ext cx="2690674" cy="2085427"/>
        </a:xfrm>
        <a:prstGeom prst="ellipse">
          <a:avLst/>
        </a:prstGeom>
        <a:solidFill>
          <a:schemeClr val="tx1">
            <a:lumMod val="25000"/>
            <a:lumOff val="75000"/>
            <a:alpha val="77000"/>
          </a:schemeClr>
        </a:soli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cap="all" spc="0" dirty="0" smtClean="0">
              <a:ln w="9000" cmpd="sng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rgbClr val="996600"/>
              </a:solidFill>
              <a:effectLst>
                <a:reflection blurRad="12700" stA="28000" endPos="45000" dist="1000" dir="5400000" sy="-100000" algn="bl" rotWithShape="0"/>
              </a:effectLst>
              <a:latin typeface="Palatino Linotype" panose="02040502050505030304" pitchFamily="18" charset="0"/>
            </a:rPr>
            <a:t>Содержание управления ГО ЧС </a:t>
          </a:r>
          <a:r>
            <a:rPr lang="ru-RU" sz="1800" b="1" kern="1200" cap="all" spc="0" dirty="0" smtClean="0">
              <a:ln w="9000" cmpd="sng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rgbClr val="996600"/>
              </a:solidFill>
              <a:effectLst>
                <a:reflection blurRad="12700" stA="28000" endPos="45000" dist="1000" dir="5400000" sy="-100000" algn="bl" rotWithShape="0"/>
              </a:effectLst>
              <a:latin typeface="Palatino Linotype" panose="02040502050505030304" pitchFamily="18" charset="0"/>
            </a:rPr>
            <a:t>13,2</a:t>
          </a:r>
          <a:r>
            <a:rPr lang="ru-RU" sz="1400" b="1" kern="1200" cap="all" spc="0" dirty="0" smtClean="0">
              <a:ln w="9000" cmpd="sng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rgbClr val="996600"/>
              </a:solidFill>
              <a:effectLst>
                <a:reflection blurRad="12700" stA="28000" endPos="45000" dist="1000" dir="5400000" sy="-100000" algn="bl" rotWithShape="0"/>
              </a:effectLst>
              <a:latin typeface="Palatino Linotype" panose="02040502050505030304" pitchFamily="18" charset="0"/>
            </a:rPr>
            <a:t> млн. рублей</a:t>
          </a:r>
          <a:endParaRPr lang="ru-RU" sz="1400" b="1" kern="1200" cap="all" spc="0" dirty="0">
            <a:ln w="9000" cmpd="sng">
              <a:solidFill>
                <a:schemeClr val="accent2">
                  <a:lumMod val="75000"/>
                </a:schemeClr>
              </a:solidFill>
              <a:prstDash val="solid"/>
            </a:ln>
            <a:solidFill>
              <a:srgbClr val="996600"/>
            </a:solidFill>
            <a:effectLst>
              <a:reflection blurRad="12700" stA="28000" endPos="45000" dist="1000" dir="5400000" sy="-100000" algn="bl" rotWithShape="0"/>
            </a:effectLst>
            <a:latin typeface="Palatino Linotype" panose="02040502050505030304" pitchFamily="18" charset="0"/>
          </a:endParaRPr>
        </a:p>
      </dsp:txBody>
      <dsp:txXfrm>
        <a:off x="4207265" y="2295663"/>
        <a:ext cx="1614404" cy="1146984"/>
      </dsp:txXfrm>
    </dsp:sp>
    <dsp:sp modelId="{495E05AC-11E6-4291-B9C7-1A893E8B1E35}">
      <dsp:nvSpPr>
        <dsp:cNvPr id="0" name=""/>
        <dsp:cNvSpPr/>
      </dsp:nvSpPr>
      <dsp:spPr>
        <a:xfrm>
          <a:off x="648077" y="1802052"/>
          <a:ext cx="2656897" cy="2110244"/>
        </a:xfrm>
        <a:prstGeom prst="ellipse">
          <a:avLst/>
        </a:prstGeom>
        <a:solidFill>
          <a:schemeClr val="tx1">
            <a:lumMod val="25000"/>
            <a:lumOff val="75000"/>
            <a:alpha val="60000"/>
          </a:schemeClr>
        </a:soli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cap="all" spc="0" dirty="0" smtClean="0">
              <a:ln w="9000" cmpd="sng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rgbClr val="996600"/>
              </a:solidFill>
              <a:effectLst>
                <a:reflection blurRad="12700" stA="28000" endPos="45000" dist="1000" dir="5400000" sy="-100000" algn="bl" rotWithShape="0"/>
              </a:effectLst>
              <a:latin typeface="Palatino Linotype" panose="02040502050505030304" pitchFamily="18" charset="0"/>
            </a:rPr>
            <a:t>Программные мероприятия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cap="all" spc="0" dirty="0" smtClean="0">
              <a:ln w="9000" cmpd="sng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rgbClr val="996600"/>
              </a:solidFill>
              <a:effectLst>
                <a:reflection blurRad="12700" stA="28000" endPos="45000" dist="1000" dir="5400000" sy="-100000" algn="bl" rotWithShape="0"/>
              </a:effectLst>
              <a:latin typeface="Palatino Linotype" panose="02040502050505030304" pitchFamily="18" charset="0"/>
            </a:rPr>
            <a:t>0,9</a:t>
          </a:r>
          <a:r>
            <a:rPr lang="ru-RU" sz="1400" b="1" kern="1200" cap="all" spc="0" dirty="0" smtClean="0">
              <a:ln w="9000" cmpd="sng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rgbClr val="996600"/>
              </a:solidFill>
              <a:effectLst>
                <a:reflection blurRad="12700" stA="28000" endPos="45000" dist="1000" dir="5400000" sy="-100000" algn="bl" rotWithShape="0"/>
              </a:effectLst>
              <a:latin typeface="Palatino Linotype" panose="02040502050505030304" pitchFamily="18" charset="0"/>
            </a:rPr>
            <a:t> млн. рублей</a:t>
          </a:r>
          <a:endParaRPr lang="ru-RU" sz="1400" b="1" kern="1200" cap="all" spc="0" dirty="0">
            <a:ln w="9000" cmpd="sng">
              <a:solidFill>
                <a:schemeClr val="accent2">
                  <a:lumMod val="75000"/>
                </a:schemeClr>
              </a:solidFill>
              <a:prstDash val="solid"/>
            </a:ln>
            <a:solidFill>
              <a:srgbClr val="996600"/>
            </a:solidFill>
            <a:effectLst>
              <a:reflection blurRad="12700" stA="28000" endPos="45000" dist="1000" dir="5400000" sy="-100000" algn="bl" rotWithShape="0"/>
            </a:effectLst>
            <a:latin typeface="Palatino Linotype" panose="02040502050505030304" pitchFamily="18" charset="0"/>
          </a:endParaRPr>
        </a:p>
      </dsp:txBody>
      <dsp:txXfrm>
        <a:off x="898268" y="2347199"/>
        <a:ext cx="1594138" cy="11606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0.07477</cdr:x>
      <cdr:y>0.57566</cdr:y>
    </cdr:from>
    <cdr:to>
      <cdr:x>0.16822</cdr:x>
      <cdr:y>0.65134</cdr:y>
    </cdr:to>
    <cdr:sp macro="" textlink="">
      <cdr:nvSpPr>
        <cdr:cNvPr id="2" name="Скругленный прямоугольник 1"/>
        <cdr:cNvSpPr/>
      </cdr:nvSpPr>
      <cdr:spPr>
        <a:xfrm xmlns:a="http://schemas.openxmlformats.org/drawingml/2006/main">
          <a:off x="576065" y="2339463"/>
          <a:ext cx="720080" cy="307577"/>
        </a:xfrm>
        <a:prstGeom xmlns:a="http://schemas.openxmlformats.org/drawingml/2006/main" prst="roundRect">
          <a:avLst/>
        </a:prstGeom>
      </cdr:spPr>
      <cdr:style>
        <a:lnRef xmlns:a="http://schemas.openxmlformats.org/drawingml/2006/main" idx="3">
          <a:schemeClr val="lt1"/>
        </a:lnRef>
        <a:fillRef xmlns:a="http://schemas.openxmlformats.org/drawingml/2006/main" idx="1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1600" b="1" dirty="0" smtClean="0">
              <a:latin typeface="Palatino Linotype" panose="02040502050505030304" pitchFamily="18" charset="0"/>
            </a:rPr>
            <a:t>  22,4</a:t>
          </a:r>
          <a:endParaRPr lang="ru-RU" sz="1600" b="1" dirty="0">
            <a:latin typeface="Palatino Linotype" panose="02040502050505030304" pitchFamily="18" charset="0"/>
          </a:endParaRPr>
        </a:p>
      </cdr:txBody>
    </cdr:sp>
  </cdr:relSizeAnchor>
  <cdr:relSizeAnchor xmlns:cdr="http://schemas.openxmlformats.org/drawingml/2006/chartDrawing">
    <cdr:from>
      <cdr:x>0.25234</cdr:x>
      <cdr:y>0.50422</cdr:y>
    </cdr:from>
    <cdr:to>
      <cdr:x>0.34579</cdr:x>
      <cdr:y>0.5799</cdr:y>
    </cdr:to>
    <cdr:sp macro="" textlink="">
      <cdr:nvSpPr>
        <cdr:cNvPr id="3" name="Скругленный прямоугольник 2"/>
        <cdr:cNvSpPr/>
      </cdr:nvSpPr>
      <cdr:spPr>
        <a:xfrm xmlns:a="http://schemas.openxmlformats.org/drawingml/2006/main">
          <a:off x="1944217" y="2049142"/>
          <a:ext cx="720080" cy="307577"/>
        </a:xfrm>
        <a:prstGeom xmlns:a="http://schemas.openxmlformats.org/drawingml/2006/main" prst="roundRect">
          <a:avLst/>
        </a:prstGeom>
      </cdr:spPr>
      <cdr:style>
        <a:lnRef xmlns:a="http://schemas.openxmlformats.org/drawingml/2006/main" idx="3">
          <a:schemeClr val="lt1"/>
        </a:lnRef>
        <a:fillRef xmlns:a="http://schemas.openxmlformats.org/drawingml/2006/main" idx="1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600" b="1" dirty="0" smtClean="0">
              <a:latin typeface="Palatino Linotype" panose="02040502050505030304" pitchFamily="18" charset="0"/>
            </a:rPr>
            <a:t>  25,9</a:t>
          </a:r>
          <a:endParaRPr lang="ru-RU" sz="1600" b="1" dirty="0">
            <a:latin typeface="Palatino Linotype" panose="02040502050505030304" pitchFamily="18" charset="0"/>
          </a:endParaRPr>
        </a:p>
      </cdr:txBody>
    </cdr:sp>
  </cdr:relSizeAnchor>
  <cdr:relSizeAnchor xmlns:cdr="http://schemas.openxmlformats.org/drawingml/2006/chartDrawing">
    <cdr:from>
      <cdr:x>0.60748</cdr:x>
      <cdr:y>0.30121</cdr:y>
    </cdr:from>
    <cdr:to>
      <cdr:x>0.70093</cdr:x>
      <cdr:y>0.3769</cdr:y>
    </cdr:to>
    <cdr:sp macro="" textlink="">
      <cdr:nvSpPr>
        <cdr:cNvPr id="4" name="Скругленный прямоугольник 3"/>
        <cdr:cNvSpPr/>
      </cdr:nvSpPr>
      <cdr:spPr>
        <a:xfrm xmlns:a="http://schemas.openxmlformats.org/drawingml/2006/main">
          <a:off x="4680520" y="1224136"/>
          <a:ext cx="720080" cy="307577"/>
        </a:xfrm>
        <a:prstGeom xmlns:a="http://schemas.openxmlformats.org/drawingml/2006/main" prst="roundRect">
          <a:avLst/>
        </a:prstGeom>
      </cdr:spPr>
      <cdr:style>
        <a:lnRef xmlns:a="http://schemas.openxmlformats.org/drawingml/2006/main" idx="3">
          <a:schemeClr val="lt1"/>
        </a:lnRef>
        <a:fillRef xmlns:a="http://schemas.openxmlformats.org/drawingml/2006/main" idx="1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600" b="1" dirty="0" smtClean="0">
              <a:latin typeface="Palatino Linotype" panose="02040502050505030304" pitchFamily="18" charset="0"/>
            </a:rPr>
            <a:t>  28,2</a:t>
          </a:r>
          <a:endParaRPr lang="ru-RU" sz="1600" b="1" dirty="0">
            <a:latin typeface="Palatino Linotype" panose="02040502050505030304" pitchFamily="18" charset="0"/>
          </a:endParaRPr>
        </a:p>
      </cdr:txBody>
    </cdr:sp>
  </cdr:relSizeAnchor>
  <cdr:relSizeAnchor xmlns:cdr="http://schemas.openxmlformats.org/drawingml/2006/chartDrawing">
    <cdr:from>
      <cdr:x>0.33349</cdr:x>
      <cdr:y>0.35437</cdr:y>
    </cdr:from>
    <cdr:to>
      <cdr:x>0.42694</cdr:x>
      <cdr:y>0.43005</cdr:y>
    </cdr:to>
    <cdr:sp macro="" textlink="">
      <cdr:nvSpPr>
        <cdr:cNvPr id="5" name="Скругленный прямоугольник 4"/>
        <cdr:cNvSpPr/>
      </cdr:nvSpPr>
      <cdr:spPr>
        <a:xfrm xmlns:a="http://schemas.openxmlformats.org/drawingml/2006/main">
          <a:off x="2569469" y="1440160"/>
          <a:ext cx="720080" cy="307577"/>
        </a:xfrm>
        <a:prstGeom xmlns:a="http://schemas.openxmlformats.org/drawingml/2006/main" prst="roundRect">
          <a:avLst/>
        </a:prstGeom>
      </cdr:spPr>
      <cdr:style>
        <a:lnRef xmlns:a="http://schemas.openxmlformats.org/drawingml/2006/main" idx="3">
          <a:schemeClr val="lt1"/>
        </a:lnRef>
        <a:fillRef xmlns:a="http://schemas.openxmlformats.org/drawingml/2006/main" idx="1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600" b="1" dirty="0" smtClean="0">
              <a:latin typeface="Palatino Linotype" panose="02040502050505030304" pitchFamily="18" charset="0"/>
            </a:rPr>
            <a:t>  27,5</a:t>
          </a:r>
          <a:endParaRPr lang="ru-RU" sz="1600" b="1" dirty="0">
            <a:latin typeface="Palatino Linotype" panose="02040502050505030304" pitchFamily="18" charset="0"/>
          </a:endParaRPr>
        </a:p>
      </cdr:txBody>
    </cdr:sp>
  </cdr:relSizeAnchor>
  <cdr:relSizeAnchor xmlns:cdr="http://schemas.openxmlformats.org/drawingml/2006/chartDrawing">
    <cdr:from>
      <cdr:x>0.42991</cdr:x>
      <cdr:y>0.2835</cdr:y>
    </cdr:from>
    <cdr:to>
      <cdr:x>0.52336</cdr:x>
      <cdr:y>0.35918</cdr:y>
    </cdr:to>
    <cdr:sp macro="" textlink="">
      <cdr:nvSpPr>
        <cdr:cNvPr id="6" name="Скругленный прямоугольник 5"/>
        <cdr:cNvSpPr/>
      </cdr:nvSpPr>
      <cdr:spPr>
        <a:xfrm xmlns:a="http://schemas.openxmlformats.org/drawingml/2006/main">
          <a:off x="3312369" y="1152128"/>
          <a:ext cx="720080" cy="307577"/>
        </a:xfrm>
        <a:prstGeom xmlns:a="http://schemas.openxmlformats.org/drawingml/2006/main" prst="roundRect">
          <a:avLst/>
        </a:prstGeom>
      </cdr:spPr>
      <cdr:style>
        <a:lnRef xmlns:a="http://schemas.openxmlformats.org/drawingml/2006/main" idx="3">
          <a:schemeClr val="lt1"/>
        </a:lnRef>
        <a:fillRef xmlns:a="http://schemas.openxmlformats.org/drawingml/2006/main" idx="1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600" b="1" dirty="0" smtClean="0">
              <a:latin typeface="Palatino Linotype" panose="02040502050505030304" pitchFamily="18" charset="0"/>
            </a:rPr>
            <a:t>  29,2</a:t>
          </a:r>
          <a:endParaRPr lang="ru-RU" sz="1600" b="1" dirty="0">
            <a:latin typeface="Palatino Linotype" panose="02040502050505030304" pitchFamily="18" charset="0"/>
          </a:endParaRPr>
        </a:p>
      </cdr:txBody>
    </cdr:sp>
  </cdr:relSizeAnchor>
  <cdr:relSizeAnchor xmlns:cdr="http://schemas.openxmlformats.org/drawingml/2006/chartDrawing">
    <cdr:from>
      <cdr:x>0.52336</cdr:x>
      <cdr:y>0.21262</cdr:y>
    </cdr:from>
    <cdr:to>
      <cdr:x>0.61682</cdr:x>
      <cdr:y>0.28831</cdr:y>
    </cdr:to>
    <cdr:sp macro="" textlink="">
      <cdr:nvSpPr>
        <cdr:cNvPr id="7" name="Скругленный прямоугольник 6"/>
        <cdr:cNvSpPr/>
      </cdr:nvSpPr>
      <cdr:spPr>
        <a:xfrm xmlns:a="http://schemas.openxmlformats.org/drawingml/2006/main">
          <a:off x="4032449" y="864096"/>
          <a:ext cx="720080" cy="307577"/>
        </a:xfrm>
        <a:prstGeom xmlns:a="http://schemas.openxmlformats.org/drawingml/2006/main" prst="roundRect">
          <a:avLst/>
        </a:prstGeom>
      </cdr:spPr>
      <cdr:style>
        <a:lnRef xmlns:a="http://schemas.openxmlformats.org/drawingml/2006/main" idx="3">
          <a:schemeClr val="lt1"/>
        </a:lnRef>
        <a:fillRef xmlns:a="http://schemas.openxmlformats.org/drawingml/2006/main" idx="1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600" b="1" dirty="0" smtClean="0">
              <a:latin typeface="Palatino Linotype" panose="02040502050505030304" pitchFamily="18" charset="0"/>
            </a:rPr>
            <a:t>  30,2</a:t>
          </a:r>
          <a:endParaRPr lang="ru-RU" sz="1600" b="1" dirty="0">
            <a:latin typeface="Palatino Linotype" panose="02040502050505030304" pitchFamily="18" charset="0"/>
          </a:endParaRPr>
        </a:p>
      </cdr:txBody>
    </cdr:sp>
  </cdr:relSizeAnchor>
  <cdr:relSizeAnchor xmlns:cdr="http://schemas.openxmlformats.org/drawingml/2006/chartDrawing">
    <cdr:from>
      <cdr:x>0.16822</cdr:x>
      <cdr:y>0.40753</cdr:y>
    </cdr:from>
    <cdr:to>
      <cdr:x>0.26168</cdr:x>
      <cdr:y>0.48321</cdr:y>
    </cdr:to>
    <cdr:sp macro="" textlink="">
      <cdr:nvSpPr>
        <cdr:cNvPr id="8" name="Скругленный прямоугольник 7"/>
        <cdr:cNvSpPr/>
      </cdr:nvSpPr>
      <cdr:spPr>
        <a:xfrm xmlns:a="http://schemas.openxmlformats.org/drawingml/2006/main">
          <a:off x="1296145" y="1656184"/>
          <a:ext cx="720080" cy="307577"/>
        </a:xfrm>
        <a:prstGeom xmlns:a="http://schemas.openxmlformats.org/drawingml/2006/main" prst="roundRect">
          <a:avLst/>
        </a:prstGeom>
      </cdr:spPr>
      <cdr:style>
        <a:lnRef xmlns:a="http://schemas.openxmlformats.org/drawingml/2006/main" idx="3">
          <a:schemeClr val="lt1"/>
        </a:lnRef>
        <a:fillRef xmlns:a="http://schemas.openxmlformats.org/drawingml/2006/main" idx="1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600" b="1" dirty="0" smtClean="0">
              <a:latin typeface="Palatino Linotype" panose="02040502050505030304" pitchFamily="18" charset="0"/>
            </a:rPr>
            <a:t>  26,0</a:t>
          </a:r>
          <a:endParaRPr lang="ru-RU" sz="1600" b="1" dirty="0">
            <a:latin typeface="Palatino Linotype" panose="02040502050505030304" pitchFamily="18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5"/>
            <a:ext cx="2917682" cy="493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743" tIns="45373" rIns="90743" bIns="45373" numCol="1" anchor="t" anchorCtr="0" compatLnSpc="1">
            <a:prstTxWarp prst="textNoShape">
              <a:avLst/>
            </a:prstTxWarp>
          </a:bodyPr>
          <a:lstStyle>
            <a:lvl1pPr defTabSz="907014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4858" y="5"/>
            <a:ext cx="2919836" cy="493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743" tIns="45373" rIns="90743" bIns="45373" numCol="1" anchor="t" anchorCtr="0" compatLnSpc="1">
            <a:prstTxWarp prst="textNoShape">
              <a:avLst/>
            </a:prstTxWarp>
          </a:bodyPr>
          <a:lstStyle>
            <a:lvl1pPr algn="r" defTabSz="907014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80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" y="9370936"/>
            <a:ext cx="2917682" cy="493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743" tIns="45373" rIns="90743" bIns="45373" numCol="1" anchor="b" anchorCtr="0" compatLnSpc="1">
            <a:prstTxWarp prst="textNoShape">
              <a:avLst/>
            </a:prstTxWarp>
          </a:bodyPr>
          <a:lstStyle>
            <a:lvl1pPr defTabSz="907014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80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4858" y="9370936"/>
            <a:ext cx="2919836" cy="493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743" tIns="45373" rIns="90743" bIns="45373" numCol="1" anchor="b" anchorCtr="0" compatLnSpc="1">
            <a:prstTxWarp prst="textNoShape">
              <a:avLst/>
            </a:prstTxWarp>
          </a:bodyPr>
          <a:lstStyle>
            <a:lvl1pPr algn="r" defTabSz="907014">
              <a:defRPr sz="1200">
                <a:latin typeface="Arial" charset="0"/>
              </a:defRPr>
            </a:lvl1pPr>
          </a:lstStyle>
          <a:p>
            <a:pPr>
              <a:defRPr/>
            </a:pPr>
            <a:fld id="{6B6B56E2-54B1-4BFD-A48A-D55B1145E1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22403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5"/>
            <a:ext cx="2917682" cy="493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743" tIns="45373" rIns="90743" bIns="45373" numCol="1" anchor="t" anchorCtr="0" compatLnSpc="1">
            <a:prstTxWarp prst="textNoShape">
              <a:avLst/>
            </a:prstTxWarp>
          </a:bodyPr>
          <a:lstStyle>
            <a:lvl1pPr defTabSz="907014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4858" y="5"/>
            <a:ext cx="2919836" cy="493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743" tIns="45373" rIns="90743" bIns="45373" numCol="1" anchor="t" anchorCtr="0" compatLnSpc="1">
            <a:prstTxWarp prst="textNoShape">
              <a:avLst/>
            </a:prstTxWarp>
          </a:bodyPr>
          <a:lstStyle>
            <a:lvl1pPr algn="r" defTabSz="907014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01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1700" y="739775"/>
            <a:ext cx="4933950" cy="3702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3147" y="4686628"/>
            <a:ext cx="5389472" cy="4440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743" tIns="45373" rIns="90743" bIns="4537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" y="9370936"/>
            <a:ext cx="2917682" cy="493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743" tIns="45373" rIns="90743" bIns="45373" numCol="1" anchor="b" anchorCtr="0" compatLnSpc="1">
            <a:prstTxWarp prst="textNoShape">
              <a:avLst/>
            </a:prstTxWarp>
          </a:bodyPr>
          <a:lstStyle>
            <a:lvl1pPr defTabSz="907014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4858" y="9370936"/>
            <a:ext cx="2919836" cy="493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743" tIns="45373" rIns="90743" bIns="45373" numCol="1" anchor="b" anchorCtr="0" compatLnSpc="1">
            <a:prstTxWarp prst="textNoShape">
              <a:avLst/>
            </a:prstTxWarp>
          </a:bodyPr>
          <a:lstStyle>
            <a:lvl1pPr algn="r" defTabSz="907014">
              <a:defRPr sz="1200">
                <a:latin typeface="Arial" charset="0"/>
              </a:defRPr>
            </a:lvl1pPr>
          </a:lstStyle>
          <a:p>
            <a:pPr>
              <a:defRPr/>
            </a:pPr>
            <a:fld id="{7FD645C5-F9A7-43A9-836E-B1770665DB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663683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645C5-F9A7-43A9-836E-B1770665DBA7}" type="slidenum">
              <a:rPr lang="ru-RU" smtClean="0"/>
              <a:pPr>
                <a:defRPr/>
              </a:pPr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22477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645C5-F9A7-43A9-836E-B1770665DBA7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32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1"/>
          <p:cNvSpPr txBox="1">
            <a:spLocks noChangeArrowheads="1"/>
          </p:cNvSpPr>
          <p:nvPr/>
        </p:nvSpPr>
        <p:spPr bwMode="auto">
          <a:xfrm>
            <a:off x="2104929" y="750252"/>
            <a:ext cx="2525910" cy="369986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0854" tIns="45427" rIns="90854" bIns="45427" anchor="ctr"/>
          <a:lstStyle/>
          <a:p>
            <a:endParaRPr lang="ru-RU"/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body"/>
          </p:nvPr>
        </p:nvSpPr>
        <p:spPr>
          <a:xfrm>
            <a:off x="673579" y="4686498"/>
            <a:ext cx="5387050" cy="4439842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1"/>
          <p:cNvSpPr txBox="1">
            <a:spLocks noChangeArrowheads="1"/>
          </p:cNvSpPr>
          <p:nvPr/>
        </p:nvSpPr>
        <p:spPr bwMode="auto">
          <a:xfrm>
            <a:off x="2104929" y="750252"/>
            <a:ext cx="2525910" cy="369986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0854" tIns="45427" rIns="90854" bIns="45427" anchor="ctr"/>
          <a:lstStyle/>
          <a:p>
            <a:endParaRPr lang="ru-RU"/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body"/>
          </p:nvPr>
        </p:nvSpPr>
        <p:spPr>
          <a:xfrm>
            <a:off x="673579" y="4686498"/>
            <a:ext cx="5387050" cy="4439842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967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37378" indent="-283607" defTabSz="905967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34428" indent="-226886" defTabSz="905967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88198" indent="-226886" defTabSz="905967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41969" indent="-226886" defTabSz="905967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95740" indent="-226886" defTabSz="90596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49511" indent="-226886" defTabSz="90596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03281" indent="-226886" defTabSz="90596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57052" indent="-226886" defTabSz="90596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FDA7795-EF5B-44F7-A951-C136DCF79FA6}" type="slidenum">
              <a:rPr lang="ru-RU" sz="1200">
                <a:solidFill>
                  <a:prstClr val="black"/>
                </a:solidFill>
                <a:latin typeface="Arial" charset="0"/>
              </a:rPr>
              <a:pPr eaLnBrk="1" hangingPunct="1"/>
              <a:t>17</a:t>
            </a:fld>
            <a:endParaRPr lang="ru-RU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43" name="Rectangle 7"/>
          <p:cNvSpPr txBox="1">
            <a:spLocks noGrp="1" noChangeArrowheads="1"/>
          </p:cNvSpPr>
          <p:nvPr/>
        </p:nvSpPr>
        <p:spPr bwMode="auto">
          <a:xfrm>
            <a:off x="3814858" y="9370936"/>
            <a:ext cx="2919836" cy="49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43" tIns="45373" rIns="90743" bIns="45373" anchor="b"/>
          <a:lstStyle>
            <a:lvl1pPr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C871E545-F039-4FE8-B682-2D5349261B91}" type="slidenum">
              <a:rPr lang="ru-RU" sz="1200">
                <a:solidFill>
                  <a:prstClr val="black"/>
                </a:solidFill>
                <a:latin typeface="Arial" charset="0"/>
              </a:rPr>
              <a:pPr algn="r" eaLnBrk="1" hangingPunct="1"/>
              <a:t>17</a:t>
            </a:fld>
            <a:endParaRPr lang="ru-RU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>
              <a:latin typeface="Arial" charset="0"/>
            </a:endParaRPr>
          </a:p>
        </p:txBody>
      </p:sp>
      <p:sp>
        <p:nvSpPr>
          <p:cNvPr id="6861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967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37378" indent="-283607" defTabSz="905967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34428" indent="-226886" defTabSz="905967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88198" indent="-226886" defTabSz="905967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41969" indent="-226886" defTabSz="905967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95740" indent="-226886" defTabSz="90596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49511" indent="-226886" defTabSz="90596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03281" indent="-226886" defTabSz="90596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57052" indent="-226886" defTabSz="90596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A0352F5-1FFD-4D87-9D05-6B2C0A44A97F}" type="slidenum">
              <a:rPr lang="ru-RU" sz="1200">
                <a:solidFill>
                  <a:prstClr val="black"/>
                </a:solidFill>
                <a:latin typeface="Arial" charset="0"/>
              </a:rPr>
              <a:pPr eaLnBrk="1" hangingPunct="1"/>
              <a:t>23</a:t>
            </a:fld>
            <a:endParaRPr lang="ru-RU" sz="120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1"/>
          <p:cNvSpPr txBox="1">
            <a:spLocks noChangeArrowheads="1"/>
          </p:cNvSpPr>
          <p:nvPr/>
        </p:nvSpPr>
        <p:spPr bwMode="auto">
          <a:xfrm>
            <a:off x="2104929" y="750252"/>
            <a:ext cx="2525910" cy="369986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0854" tIns="45427" rIns="90854" bIns="45427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body"/>
          </p:nvPr>
        </p:nvSpPr>
        <p:spPr>
          <a:xfrm>
            <a:off x="673579" y="4686498"/>
            <a:ext cx="5387050" cy="4439842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645C5-F9A7-43A9-836E-B1770665DBA7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09808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645C5-F9A7-43A9-836E-B1770665DBA7}" type="slidenum">
              <a:rPr lang="ru-RU" smtClean="0"/>
              <a:pPr>
                <a:defRPr/>
              </a:pPr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70512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>
              <a:latin typeface="Arial" charset="0"/>
            </a:endParaRPr>
          </a:p>
        </p:txBody>
      </p:sp>
      <p:sp>
        <p:nvSpPr>
          <p:cNvPr id="7987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967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37378" indent="-283607" defTabSz="905967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34428" indent="-226886" defTabSz="905967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88198" indent="-226886" defTabSz="905967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41969" indent="-226886" defTabSz="905967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95740" indent="-226886" defTabSz="90596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49511" indent="-226886" defTabSz="90596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03281" indent="-226886" defTabSz="90596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57052" indent="-226886" defTabSz="90596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063A30C-A970-4C28-AD3E-AFA39439B909}" type="slidenum">
              <a:rPr lang="ru-RU" sz="1200">
                <a:solidFill>
                  <a:prstClr val="black"/>
                </a:solidFill>
                <a:latin typeface="Arial" charset="0"/>
              </a:rPr>
              <a:pPr eaLnBrk="1" hangingPunct="1"/>
              <a:t>30</a:t>
            </a:fld>
            <a:endParaRPr lang="ru-RU" sz="120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F7A066D8-B411-4C7C-823B-3573B31E5403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11EF18E-315B-4CE6-B020-8F433E896A2E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74BF3AF8-C53F-4190-A17C-884EEBE3DA87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755333-1322-44E2-B796-332D62042E0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294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2231F2-4C6B-4130-BB63-929681CCEB8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35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7994B9A-9D3B-4BB4-972D-FC78370CA72E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97D2316-94ED-485A-A0F6-D48B429DBC16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127C133-C613-490A-9708-735D311EBBD6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985C007-F5A9-4F2C-90E2-6C588E0FA2FB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4A30D8BB-034F-4AEE-8A18-358AF9537A3A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C744BDE-0996-412C-8F45-35AB27513EB5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9934E6CC-B50A-4576-B987-97A1ED9DD9FF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4E3366A-F49C-4CD2-ADB8-026CF0CBA68B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fld id="{1D78E851-7665-45AE-9BF0-1BF469A1AB66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0" r:id="rId1"/>
    <p:sldLayoutId id="2147484061" r:id="rId2"/>
    <p:sldLayoutId id="2147484062" r:id="rId3"/>
    <p:sldLayoutId id="2147484063" r:id="rId4"/>
    <p:sldLayoutId id="2147484064" r:id="rId5"/>
    <p:sldLayoutId id="2147484065" r:id="rId6"/>
    <p:sldLayoutId id="2147484066" r:id="rId7"/>
    <p:sldLayoutId id="2147484067" r:id="rId8"/>
    <p:sldLayoutId id="2147484068" r:id="rId9"/>
    <p:sldLayoutId id="2147484069" r:id="rId10"/>
    <p:sldLayoutId id="2147484070" r:id="rId11"/>
    <p:sldLayoutId id="2147484071" r:id="rId12"/>
    <p:sldLayoutId id="2147484072" r:id="rId13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microsoft.com/office/2007/relationships/hdphoto" Target="../media/hdphoto4.wdp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3.xml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6.wdp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microsoft.com/office/2007/relationships/hdphoto" Target="../media/hdphoto7.wdp"/><Relationship Id="rId5" Type="http://schemas.openxmlformats.org/officeDocument/2006/relationships/image" Target="../media/image25.png"/><Relationship Id="rId4" Type="http://schemas.openxmlformats.org/officeDocument/2006/relationships/chart" Target="../charts/chart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microsoft.com/office/2007/relationships/hdphoto" Target="../media/hdphoto9.wdp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27.jpeg"/><Relationship Id="rId4" Type="http://schemas.openxmlformats.org/officeDocument/2006/relationships/diagramLayout" Target="../diagrams/layout2.xml"/><Relationship Id="rId9" Type="http://schemas.microsoft.com/office/2007/relationships/hdphoto" Target="../media/hdphoto8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8.jpeg"/><Relationship Id="rId7" Type="http://schemas.microsoft.com/office/2007/relationships/hdphoto" Target="../media/hdphoto11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microsoft.com/office/2007/relationships/hdphoto" Target="../media/hdphoto10.wdp"/><Relationship Id="rId4" Type="http://schemas.openxmlformats.org/officeDocument/2006/relationships/image" Target="../media/image29.jpeg"/><Relationship Id="rId9" Type="http://schemas.microsoft.com/office/2007/relationships/hdphoto" Target="../media/hdphoto12.wdp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hdphoto" Target="../media/hdphoto14.wdp"/><Relationship Id="rId7" Type="http://schemas.microsoft.com/office/2007/relationships/hdphoto" Target="../media/hdphoto16.wd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microsoft.com/office/2007/relationships/hdphoto" Target="../media/hdphoto15.wdp"/><Relationship Id="rId4" Type="http://schemas.openxmlformats.org/officeDocument/2006/relationships/image" Target="../media/image34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microsoft.com/office/2007/relationships/hdphoto" Target="../media/hdphoto17.wdp"/><Relationship Id="rId7" Type="http://schemas.microsoft.com/office/2007/relationships/hdphoto" Target="../media/hdphoto19.wdp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microsoft.com/office/2007/relationships/hdphoto" Target="../media/hdphoto18.wdp"/><Relationship Id="rId4" Type="http://schemas.openxmlformats.org/officeDocument/2006/relationships/image" Target="../media/image38.jpeg"/><Relationship Id="rId9" Type="http://schemas.microsoft.com/office/2007/relationships/hdphoto" Target="../media/hdphoto20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46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microsoft.com/office/2007/relationships/hdphoto" Target="../media/hdphoto22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microsoft.com/office/2007/relationships/hdphoto" Target="../media/hdphoto21.wdp"/><Relationship Id="rId4" Type="http://schemas.openxmlformats.org/officeDocument/2006/relationships/image" Target="../media/image48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.xml"/><Relationship Id="rId3" Type="http://schemas.openxmlformats.org/officeDocument/2006/relationships/image" Target="../media/image51.jpeg"/><Relationship Id="rId7" Type="http://schemas.openxmlformats.org/officeDocument/2006/relationships/diagramLayout" Target="../diagrams/layout5.xm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5.xml"/><Relationship Id="rId5" Type="http://schemas.openxmlformats.org/officeDocument/2006/relationships/image" Target="../media/image53.jpeg"/><Relationship Id="rId10" Type="http://schemas.microsoft.com/office/2007/relationships/diagramDrawing" Target="../diagrams/drawing5.xml"/><Relationship Id="rId4" Type="http://schemas.openxmlformats.org/officeDocument/2006/relationships/image" Target="../media/image52.jpeg"/><Relationship Id="rId9" Type="http://schemas.openxmlformats.org/officeDocument/2006/relationships/diagramColors" Target="../diagrams/colors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jp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9.png"/><Relationship Id="rId5" Type="http://schemas.openxmlformats.org/officeDocument/2006/relationships/image" Target="../media/image20.png"/><Relationship Id="rId4" Type="http://schemas.microsoft.com/office/2007/relationships/hdphoto" Target="../media/hdphoto2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Мои документы\СЛАЙДЫ\! для работы\администрация 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auto">
          <a:xfrm>
            <a:off x="829916" y="332656"/>
            <a:ext cx="8143932" cy="6120681"/>
          </a:xfrm>
          <a:prstGeom prst="rect">
            <a:avLst/>
          </a:prstGeom>
          <a:noFill/>
          <a:effectLst>
            <a:glow>
              <a:schemeClr val="accent1"/>
            </a:glo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49250" y="2819400"/>
            <a:ext cx="8156575" cy="20161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6000" dirty="0">
                <a:ln w="11430"/>
                <a:solidFill>
                  <a:srgbClr val="FF99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</a:rPr>
              <a:t/>
            </a:r>
            <a:br>
              <a:rPr lang="ru-RU" sz="6000" dirty="0">
                <a:ln w="11430"/>
                <a:solidFill>
                  <a:srgbClr val="FF99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</a:rPr>
            </a:br>
            <a:endParaRPr lang="ru-RU" sz="6000" dirty="0">
              <a:ln w="11430"/>
              <a:solidFill>
                <a:srgbClr val="FF99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57" name="Text Box 57"/>
          <p:cNvSpPr txBox="1">
            <a:spLocks noChangeArrowheads="1"/>
          </p:cNvSpPr>
          <p:nvPr/>
        </p:nvSpPr>
        <p:spPr bwMode="auto">
          <a:xfrm>
            <a:off x="905438" y="764704"/>
            <a:ext cx="7992888" cy="4216539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anchor="ctr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ru-RU" sz="4800" b="1" dirty="0" smtClean="0">
                <a:ln w="11430"/>
                <a:solidFill>
                  <a:srgbClr val="996600"/>
                </a:solidFill>
                <a:effectLst>
                  <a:glow>
                    <a:schemeClr val="accent5">
                      <a:satMod val="175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Palatino Linotype" panose="02040502050505030304" pitchFamily="18" charset="0"/>
              </a:rPr>
              <a:t>БЮДЖЕТ</a:t>
            </a:r>
            <a:r>
              <a:rPr lang="ru-RU" sz="3800" b="1" dirty="0" smtClean="0">
                <a:ln w="11430"/>
                <a:solidFill>
                  <a:srgbClr val="996600"/>
                </a:solidFill>
                <a:effectLst>
                  <a:glow>
                    <a:schemeClr val="accent5">
                      <a:satMod val="175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Palatino Linotype" panose="02040502050505030304" pitchFamily="18" charset="0"/>
              </a:rPr>
              <a:t> </a:t>
            </a:r>
          </a:p>
          <a:p>
            <a:pPr algn="ctr" eaLnBrk="1" hangingPunct="1">
              <a:defRPr/>
            </a:pPr>
            <a:r>
              <a:rPr lang="ru-RU" sz="3800" b="1" dirty="0" smtClean="0">
                <a:ln w="11430"/>
                <a:solidFill>
                  <a:srgbClr val="996600"/>
                </a:solidFill>
                <a:effectLst>
                  <a:glow>
                    <a:schemeClr val="accent5">
                      <a:satMod val="175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Palatino Linotype" panose="02040502050505030304" pitchFamily="18" charset="0"/>
              </a:rPr>
              <a:t>муниципального образования Темрюкский район</a:t>
            </a:r>
          </a:p>
          <a:p>
            <a:pPr algn="ctr" eaLnBrk="1" hangingPunct="1">
              <a:defRPr/>
            </a:pPr>
            <a:r>
              <a:rPr lang="ru-RU" sz="4800" b="1" dirty="0" smtClean="0">
                <a:ln w="11430"/>
                <a:solidFill>
                  <a:srgbClr val="996600"/>
                </a:solidFill>
                <a:effectLst>
                  <a:glow>
                    <a:schemeClr val="accent5">
                      <a:satMod val="175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Palatino Linotype" panose="02040502050505030304" pitchFamily="18" charset="0"/>
              </a:rPr>
              <a:t>на 2021 год</a:t>
            </a:r>
          </a:p>
          <a:p>
            <a:pPr algn="ctr" eaLnBrk="1" hangingPunct="1">
              <a:defRPr/>
            </a:pPr>
            <a:r>
              <a:rPr lang="ru-RU" sz="4800" b="1" dirty="0">
                <a:ln w="11430"/>
                <a:solidFill>
                  <a:srgbClr val="996600"/>
                </a:solidFill>
                <a:effectLst>
                  <a:glow>
                    <a:schemeClr val="accent5">
                      <a:satMod val="175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Palatino Linotype" panose="02040502050505030304" pitchFamily="18" charset="0"/>
              </a:rPr>
              <a:t>и</a:t>
            </a:r>
            <a:r>
              <a:rPr lang="ru-RU" sz="4800" b="1" dirty="0" smtClean="0">
                <a:ln w="11430"/>
                <a:solidFill>
                  <a:srgbClr val="996600"/>
                </a:solidFill>
                <a:effectLst>
                  <a:glow>
                    <a:schemeClr val="accent5">
                      <a:satMod val="175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Palatino Linotype" panose="02040502050505030304" pitchFamily="18" charset="0"/>
              </a:rPr>
              <a:t> на плановый период</a:t>
            </a:r>
          </a:p>
          <a:p>
            <a:pPr algn="ctr" eaLnBrk="1" hangingPunct="1">
              <a:defRPr/>
            </a:pPr>
            <a:r>
              <a:rPr lang="ru-RU" sz="4800" b="1" dirty="0" smtClean="0">
                <a:ln w="11430"/>
                <a:solidFill>
                  <a:srgbClr val="996600"/>
                </a:solidFill>
                <a:effectLst>
                  <a:glow>
                    <a:schemeClr val="accent5">
                      <a:satMod val="175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Palatino Linotype" panose="02040502050505030304" pitchFamily="18" charset="0"/>
              </a:rPr>
              <a:t>2022 и 2023 годов</a:t>
            </a:r>
            <a:endParaRPr lang="ru-RU" sz="2800" b="1" dirty="0" smtClean="0">
              <a:ln w="11430"/>
              <a:solidFill>
                <a:srgbClr val="FFC000"/>
              </a:solidFill>
              <a:effectLst>
                <a:glow>
                  <a:schemeClr val="accent5">
                    <a:satMod val="175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8609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683568" y="260648"/>
            <a:ext cx="8606760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99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itchFamily="18" charset="0"/>
                <a:cs typeface="Times New Roman" pitchFamily="18" charset="0"/>
              </a:rPr>
              <a:t>Структура налоговых и неналоговых доходов</a:t>
            </a:r>
            <a:br>
              <a:rPr lang="ru-RU" sz="2000" dirty="0" smtClean="0">
                <a:solidFill>
                  <a:srgbClr val="99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99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itchFamily="18" charset="0"/>
                <a:cs typeface="Times New Roman" pitchFamily="18" charset="0"/>
              </a:rPr>
              <a:t>бюджета муниципального образования Темрюкский район, %</a:t>
            </a:r>
            <a:endParaRPr lang="ru-RU" sz="2000" dirty="0">
              <a:solidFill>
                <a:srgbClr val="99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Palatino Linotype" pitchFamily="18" charset="0"/>
              <a:cs typeface="Times New Roman" pitchFamily="18" charset="0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019968064"/>
              </p:ext>
            </p:extLst>
          </p:nvPr>
        </p:nvGraphicFramePr>
        <p:xfrm>
          <a:off x="179512" y="1250832"/>
          <a:ext cx="8928992" cy="4840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043608" y="5769549"/>
            <a:ext cx="33843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dirty="0" smtClean="0">
                <a:solidFill>
                  <a:schemeClr val="accent6">
                    <a:lumMod val="50000"/>
                  </a:schemeClr>
                </a:solidFill>
                <a:latin typeface="Palatino Linotype" panose="02040502050505030304" pitchFamily="18" charset="0"/>
              </a:rPr>
              <a:t>2020 год</a:t>
            </a:r>
          </a:p>
          <a:p>
            <a:pPr algn="ctr"/>
            <a:r>
              <a:rPr lang="ru-RU" sz="1400" b="1" i="1" dirty="0" smtClean="0">
                <a:solidFill>
                  <a:schemeClr val="accent6">
                    <a:lumMod val="50000"/>
                  </a:schemeClr>
                </a:solidFill>
                <a:latin typeface="Palatino Linotype" panose="02040502050505030304" pitchFamily="18" charset="0"/>
              </a:rPr>
              <a:t>(оценка ожидаемого поступления):</a:t>
            </a:r>
          </a:p>
          <a:p>
            <a:pPr algn="ctr"/>
            <a:r>
              <a:rPr lang="ru-RU" sz="1400" b="1" i="1" dirty="0">
                <a:solidFill>
                  <a:schemeClr val="accent6">
                    <a:lumMod val="50000"/>
                  </a:schemeClr>
                </a:solidFill>
                <a:latin typeface="Palatino Linotype" panose="02040502050505030304" pitchFamily="18" charset="0"/>
              </a:rPr>
              <a:t>Доля налоговых доходов </a:t>
            </a:r>
            <a:r>
              <a:rPr lang="ru-RU" sz="1400" b="1" i="1" dirty="0" smtClean="0">
                <a:solidFill>
                  <a:schemeClr val="accent6">
                    <a:lumMod val="50000"/>
                  </a:schemeClr>
                </a:solidFill>
                <a:latin typeface="Palatino Linotype" panose="02040502050505030304" pitchFamily="18" charset="0"/>
              </a:rPr>
              <a:t>- 88,6%,</a:t>
            </a:r>
          </a:p>
          <a:p>
            <a:pPr algn="ctr"/>
            <a:r>
              <a:rPr lang="ru-RU" sz="1400" b="1" i="1" dirty="0">
                <a:solidFill>
                  <a:schemeClr val="accent6">
                    <a:lumMod val="50000"/>
                  </a:schemeClr>
                </a:solidFill>
                <a:latin typeface="Palatino Linotype" panose="02040502050505030304" pitchFamily="18" charset="0"/>
              </a:rPr>
              <a:t>Доля </a:t>
            </a:r>
            <a:r>
              <a:rPr lang="ru-RU" sz="1400" b="1" i="1" dirty="0" smtClean="0">
                <a:solidFill>
                  <a:schemeClr val="accent6">
                    <a:lumMod val="50000"/>
                  </a:schemeClr>
                </a:solidFill>
                <a:latin typeface="Palatino Linotype" panose="02040502050505030304" pitchFamily="18" charset="0"/>
              </a:rPr>
              <a:t>неналоговых </a:t>
            </a:r>
            <a:r>
              <a:rPr lang="ru-RU" sz="1400" b="1" i="1" dirty="0">
                <a:solidFill>
                  <a:schemeClr val="accent6">
                    <a:lumMod val="50000"/>
                  </a:schemeClr>
                </a:solidFill>
                <a:latin typeface="Palatino Linotype" panose="02040502050505030304" pitchFamily="18" charset="0"/>
              </a:rPr>
              <a:t>доходов </a:t>
            </a:r>
            <a:r>
              <a:rPr lang="ru-RU" sz="1400" b="1" i="1" dirty="0" smtClean="0">
                <a:solidFill>
                  <a:schemeClr val="accent6">
                    <a:lumMod val="50000"/>
                  </a:schemeClr>
                </a:solidFill>
                <a:latin typeface="Palatino Linotype" panose="02040502050505030304" pitchFamily="18" charset="0"/>
              </a:rPr>
              <a:t>- 11,4%</a:t>
            </a:r>
            <a:endParaRPr lang="ru-RU" sz="1400" b="1" i="1" dirty="0">
              <a:solidFill>
                <a:schemeClr val="accent6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44008" y="5877270"/>
            <a:ext cx="363676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dirty="0" smtClean="0">
                <a:solidFill>
                  <a:schemeClr val="accent6">
                    <a:lumMod val="50000"/>
                  </a:schemeClr>
                </a:solidFill>
                <a:latin typeface="Palatino Linotype" panose="02040502050505030304" pitchFamily="18" charset="0"/>
              </a:rPr>
              <a:t>2021 год:</a:t>
            </a:r>
          </a:p>
          <a:p>
            <a:pPr algn="ctr"/>
            <a:r>
              <a:rPr lang="ru-RU" sz="1400" b="1" i="1" dirty="0" smtClean="0">
                <a:solidFill>
                  <a:schemeClr val="accent6">
                    <a:lumMod val="50000"/>
                  </a:schemeClr>
                </a:solidFill>
                <a:latin typeface="Palatino Linotype" panose="02040502050505030304" pitchFamily="18" charset="0"/>
              </a:rPr>
              <a:t>Доля налоговых доходов - 90,6%,</a:t>
            </a:r>
          </a:p>
          <a:p>
            <a:pPr algn="ctr"/>
            <a:r>
              <a:rPr lang="ru-RU" sz="1400" b="1" i="1" dirty="0" smtClean="0">
                <a:solidFill>
                  <a:schemeClr val="accent6">
                    <a:lumMod val="50000"/>
                  </a:schemeClr>
                </a:solidFill>
                <a:latin typeface="Palatino Linotype" panose="02040502050505030304" pitchFamily="18" charset="0"/>
              </a:rPr>
              <a:t>Доля неналоговых доходов -9,4%</a:t>
            </a:r>
            <a:endParaRPr lang="ru-RU" sz="1400" b="1" i="1" dirty="0">
              <a:solidFill>
                <a:schemeClr val="accent6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13330" y="906978"/>
            <a:ext cx="75968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Palatino Linotype" panose="02040502050505030304" pitchFamily="18" charset="0"/>
              </a:rPr>
              <a:t>Темп роста в 2021 году:</a:t>
            </a:r>
          </a:p>
          <a:p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Palatino Linotype" panose="02040502050505030304" pitchFamily="18" charset="0"/>
              </a:rPr>
              <a:t>налоговых доходов 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Palatino Linotype" panose="02040502050505030304" pitchFamily="18" charset="0"/>
              </a:rPr>
              <a:t>105,3%</a:t>
            </a: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Palatino Linotype" panose="02040502050505030304" pitchFamily="18" charset="0"/>
              </a:rPr>
              <a:t>, налоговых и неналоговых доходов 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Palatino Linotype" panose="02040502050505030304" pitchFamily="18" charset="0"/>
              </a:rPr>
              <a:t>103,0%</a:t>
            </a:r>
            <a:endParaRPr lang="ru-RU" sz="1600" b="1" dirty="0">
              <a:solidFill>
                <a:schemeClr val="accent6">
                  <a:lumMod val="75000"/>
                </a:schemeClr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1027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1115616" y="260648"/>
            <a:ext cx="7560840" cy="10156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99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itchFamily="18" charset="0"/>
                <a:cs typeface="Times New Roman" pitchFamily="18" charset="0"/>
              </a:rPr>
              <a:t>Структура налоговых и неналоговых доходов</a:t>
            </a:r>
            <a:br>
              <a:rPr lang="ru-RU" sz="2000" dirty="0" smtClean="0">
                <a:solidFill>
                  <a:srgbClr val="99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99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itchFamily="18" charset="0"/>
                <a:cs typeface="Times New Roman" pitchFamily="18" charset="0"/>
              </a:rPr>
              <a:t>бюджета муниципального образования Темрюкский район</a:t>
            </a:r>
          </a:p>
          <a:p>
            <a:pPr algn="ctr"/>
            <a:r>
              <a:rPr lang="ru-RU" sz="2000" dirty="0" smtClean="0">
                <a:solidFill>
                  <a:srgbClr val="99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itchFamily="18" charset="0"/>
                <a:cs typeface="Times New Roman" pitchFamily="18" charset="0"/>
              </a:rPr>
              <a:t>в 2021 году, %</a:t>
            </a:r>
            <a:endParaRPr lang="ru-RU" sz="2000" dirty="0">
              <a:solidFill>
                <a:srgbClr val="99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Palatino Linotype" pitchFamily="18" charset="0"/>
              <a:cs typeface="Times New Roman" pitchFamily="18" charset="0"/>
            </a:endParaRP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4002763530"/>
              </p:ext>
            </p:extLst>
          </p:nvPr>
        </p:nvGraphicFramePr>
        <p:xfrm>
          <a:off x="1259632" y="1351619"/>
          <a:ext cx="7056784" cy="50920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5772340" y="2060848"/>
            <a:ext cx="31346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i="1" dirty="0">
                <a:solidFill>
                  <a:schemeClr val="accent6">
                    <a:lumMod val="75000"/>
                  </a:schemeClr>
                </a:solidFill>
                <a:latin typeface="Palatino Linotype" panose="02040502050505030304" pitchFamily="18" charset="0"/>
              </a:rPr>
              <a:t>Н</a:t>
            </a:r>
            <a:r>
              <a:rPr lang="ru-RU" sz="1800" b="1" i="1" dirty="0" smtClean="0">
                <a:solidFill>
                  <a:schemeClr val="accent6">
                    <a:lumMod val="75000"/>
                  </a:schemeClr>
                </a:solidFill>
                <a:latin typeface="Palatino Linotype" panose="02040502050505030304" pitchFamily="18" charset="0"/>
              </a:rPr>
              <a:t>алоговые </a:t>
            </a:r>
            <a:r>
              <a:rPr lang="ru-RU" sz="1800" b="1" i="1" dirty="0">
                <a:solidFill>
                  <a:schemeClr val="accent6">
                    <a:lumMod val="75000"/>
                  </a:schemeClr>
                </a:solidFill>
                <a:latin typeface="Palatino Linotype" panose="02040502050505030304" pitchFamily="18" charset="0"/>
              </a:rPr>
              <a:t>доходы </a:t>
            </a:r>
            <a:r>
              <a:rPr lang="ru-RU" sz="1800" b="1" i="1" dirty="0" smtClean="0">
                <a:solidFill>
                  <a:schemeClr val="accent6">
                    <a:lumMod val="75000"/>
                  </a:schemeClr>
                </a:solidFill>
                <a:latin typeface="Palatino Linotype" panose="02040502050505030304" pitchFamily="18" charset="0"/>
              </a:rPr>
              <a:t>– 90,6%,</a:t>
            </a:r>
          </a:p>
          <a:p>
            <a:r>
              <a:rPr lang="ru-RU" sz="1800" b="1" i="1" dirty="0" smtClean="0">
                <a:solidFill>
                  <a:schemeClr val="accent6">
                    <a:lumMod val="75000"/>
                  </a:schemeClr>
                </a:solidFill>
                <a:latin typeface="Palatino Linotype" panose="02040502050505030304" pitchFamily="18" charset="0"/>
              </a:rPr>
              <a:t>Неналоговые доходы -9,4%</a:t>
            </a:r>
            <a:endParaRPr lang="ru-RU" sz="1800" b="1" i="1" dirty="0">
              <a:solidFill>
                <a:schemeClr val="accent6">
                  <a:lumMod val="75000"/>
                </a:schemeClr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210" y="4231748"/>
            <a:ext cx="3236913" cy="258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84334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40" name="Rectangle 8"/>
          <p:cNvSpPr>
            <a:spLocks noChangeArrowheads="1"/>
          </p:cNvSpPr>
          <p:nvPr/>
        </p:nvSpPr>
        <p:spPr bwMode="auto">
          <a:xfrm>
            <a:off x="1403648" y="318545"/>
            <a:ext cx="7056784" cy="86177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99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itchFamily="18" charset="0"/>
                <a:cs typeface="Times New Roman" pitchFamily="18" charset="0"/>
              </a:rPr>
              <a:t>ОСНОВНЫЕ ПАРАМЕТРЫ БЮДЖЕТА</a:t>
            </a:r>
            <a:br>
              <a:rPr lang="ru-RU" sz="2800" dirty="0" smtClean="0">
                <a:solidFill>
                  <a:srgbClr val="99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99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itchFamily="18" charset="0"/>
                <a:cs typeface="Times New Roman" pitchFamily="18" charset="0"/>
              </a:rPr>
              <a:t>муниципального образования Темрюкский район, млн. рублей</a:t>
            </a:r>
            <a:r>
              <a:rPr lang="ru-RU" sz="2200" dirty="0" smtClean="0">
                <a:solidFill>
                  <a:srgbClr val="99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itchFamily="18" charset="0"/>
                <a:cs typeface="Times New Roman" pitchFamily="18" charset="0"/>
              </a:rPr>
              <a:t> </a:t>
            </a:r>
            <a:endParaRPr lang="ru-RU" sz="2200" dirty="0">
              <a:solidFill>
                <a:srgbClr val="99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Palatino Linotype" pitchFamily="18" charset="0"/>
              <a:cs typeface="Times New Roman" pitchFamily="18" charset="0"/>
            </a:endParaRPr>
          </a:p>
        </p:txBody>
      </p:sp>
      <p:graphicFrame>
        <p:nvGraphicFramePr>
          <p:cNvPr id="16475" name="Group 91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4192243174"/>
              </p:ext>
            </p:extLst>
          </p:nvPr>
        </p:nvGraphicFramePr>
        <p:xfrm>
          <a:off x="323528" y="1484784"/>
          <a:ext cx="8534752" cy="4600868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1486892"/>
                <a:gridCol w="826248"/>
                <a:gridCol w="783204"/>
                <a:gridCol w="792088"/>
                <a:gridCol w="792088"/>
                <a:gridCol w="720080"/>
                <a:gridCol w="792088"/>
                <a:gridCol w="648072"/>
                <a:gridCol w="576064"/>
                <a:gridCol w="594210"/>
                <a:gridCol w="523718"/>
              </a:tblGrid>
              <a:tr h="360040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Palatino Linotype" panose="02040502050505030304" pitchFamily="18" charset="0"/>
                        </a:rPr>
                        <a:t>Наименование</a:t>
                      </a:r>
                    </a:p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Palatino Linotype" panose="02040502050505030304" pitchFamily="18" charset="0"/>
                        </a:rPr>
                        <a:t>показателя 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2000" b="1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Palatino Linotype" panose="02040502050505030304" pitchFamily="18" charset="0"/>
                        </a:rPr>
                        <a:t>2019</a:t>
                      </a:r>
                    </a:p>
                    <a:p>
                      <a:pPr algn="ctr" rtl="0" fontAlgn="ctr"/>
                      <a:r>
                        <a:rPr lang="ru-RU" sz="1200" b="1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Palatino Linotype" panose="02040502050505030304" pitchFamily="18" charset="0"/>
                        </a:rPr>
                        <a:t>год </a:t>
                      </a:r>
                      <a:endParaRPr lang="ru-RU" sz="1200" b="1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Palatino Linotype" panose="02040502050505030304" pitchFamily="18" charset="0"/>
                      </a:endParaRPr>
                    </a:p>
                    <a:p>
                      <a:pPr algn="ctr" rtl="0" fontAlgn="ctr"/>
                      <a:r>
                        <a:rPr lang="ru-RU" sz="1200" b="1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Palatino Linotype" panose="02040502050505030304" pitchFamily="18" charset="0"/>
                        </a:rPr>
                        <a:t>факт  </a:t>
                      </a:r>
                      <a:endParaRPr lang="ru-RU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Palatino Linotype" panose="02040502050505030304" pitchFamily="18" charset="0"/>
                        </a:rPr>
                        <a:t>2020</a:t>
                      </a:r>
                      <a:r>
                        <a:rPr lang="ru-RU" sz="1200" b="1" i="0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Palatino Linotype" panose="02040502050505030304" pitchFamily="18" charset="0"/>
                        </a:rPr>
                        <a:t> бюджет у</a:t>
                      </a:r>
                      <a:r>
                        <a:rPr lang="ru-RU" sz="1200" b="1" i="0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твержденный</a:t>
                      </a:r>
                    </a:p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решением сессии от 24.12.2019</a:t>
                      </a:r>
                      <a:br>
                        <a:rPr lang="ru-RU" sz="1200" b="1" i="0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b="1" i="0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704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2000" b="1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Palatino Linotype" panose="02040502050505030304" pitchFamily="18" charset="0"/>
                        </a:rPr>
                        <a:t>2020</a:t>
                      </a:r>
                    </a:p>
                    <a:p>
                      <a:pPr algn="ctr" rtl="0" fontAlgn="ctr"/>
                      <a:r>
                        <a:rPr lang="ru-RU" sz="1200" b="1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Palatino Linotype" panose="02040502050505030304" pitchFamily="18" charset="0"/>
                        </a:rPr>
                        <a:t>год </a:t>
                      </a:r>
                      <a:endParaRPr lang="ru-RU" sz="1200" b="1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Palatino Linotype" panose="02040502050505030304" pitchFamily="18" charset="0"/>
                      </a:endParaRPr>
                    </a:p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Palatino Linotype" panose="02040502050505030304" pitchFamily="18" charset="0"/>
                        </a:rPr>
                        <a:t>уточнен-</a:t>
                      </a:r>
                      <a:r>
                        <a:rPr lang="ru-RU" sz="1200" b="1" i="0" u="none" strike="noStrike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Palatino Linotype" panose="02040502050505030304" pitchFamily="18" charset="0"/>
                        </a:rPr>
                        <a:t>ный</a:t>
                      </a:r>
                      <a:r>
                        <a:rPr lang="ru-RU" sz="1200" b="1" i="0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Palatino Linotype" panose="02040502050505030304" pitchFamily="18" charset="0"/>
                        </a:rPr>
                        <a:t> бюджет</a:t>
                      </a:r>
                    </a:p>
                    <a:p>
                      <a:pPr algn="ctr" rtl="0" fontAlgn="ctr"/>
                      <a:r>
                        <a:rPr lang="ru-RU" sz="1200" b="1" i="0" u="none" strike="noStrike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Palatino Linotype" panose="02040502050505030304" pitchFamily="18" charset="0"/>
                        </a:rPr>
                        <a:t>на 01.10.20</a:t>
                      </a:r>
                      <a:endParaRPr lang="ru-RU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2000" b="1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Palatino Linotype" panose="02040502050505030304" pitchFamily="18" charset="0"/>
                        </a:rPr>
                        <a:t>2021</a:t>
                      </a:r>
                    </a:p>
                    <a:p>
                      <a:pPr algn="ctr" rtl="0" fontAlgn="ctr"/>
                      <a:r>
                        <a:rPr lang="ru-RU" sz="1200" b="1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Palatino Linotype" panose="02040502050505030304" pitchFamily="18" charset="0"/>
                        </a:rPr>
                        <a:t>год</a:t>
                      </a:r>
                      <a:endParaRPr lang="ru-RU" sz="1200" b="1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Palatino Linotype" panose="02040502050505030304" pitchFamily="18" charset="0"/>
                        </a:rPr>
                        <a:t>Плановый период</a:t>
                      </a:r>
                      <a:endParaRPr lang="ru-RU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ctr"/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Palatino Linotype" panose="02040502050505030304" pitchFamily="18" charset="0"/>
                        </a:rPr>
                        <a:t>Динамика,% </a:t>
                      </a:r>
                      <a:endParaRPr lang="ru-RU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93610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Palatino Linotype" panose="02040502050505030304" pitchFamily="18" charset="0"/>
                        </a:rPr>
                        <a:t>2022</a:t>
                      </a:r>
                    </a:p>
                    <a:p>
                      <a:pPr algn="ctr" rtl="0" fontAlgn="ctr"/>
                      <a:r>
                        <a:rPr lang="ru-RU" sz="1200" b="1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Palatino Linotype" panose="0204050205050503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Palatino Linotype" panose="02040502050505030304" pitchFamily="18" charset="0"/>
                        </a:rPr>
                        <a:t>2023</a:t>
                      </a:r>
                      <a:endParaRPr lang="ru-RU" sz="2000" b="1" u="none" strike="noStrike" baseline="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Palatino Linotype" panose="02040502050505030304" pitchFamily="18" charset="0"/>
                      </a:endParaRPr>
                    </a:p>
                    <a:p>
                      <a:pPr algn="ctr" rtl="0" fontAlgn="ctr"/>
                      <a:r>
                        <a:rPr lang="ru-RU" sz="1200" b="1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Palatino Linotype" panose="0204050205050503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alatino Linotype"/>
                        </a:rPr>
                        <a:t>2020</a:t>
                      </a:r>
                    </a:p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alatino Linotype"/>
                        </a:rPr>
                        <a:t>уточн/ </a:t>
                      </a:r>
                      <a:r>
                        <a:rPr lang="ru-RU" sz="1200" b="1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alatino Linotype"/>
                        </a:rPr>
                        <a:t>2019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alatino Linotype"/>
                        </a:rPr>
                        <a:t>2021/ </a:t>
                      </a:r>
                      <a:r>
                        <a:rPr lang="ru-RU" sz="1200" b="1" i="0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alatino Linotype"/>
                        </a:rPr>
                        <a:t>2020 уточн</a:t>
                      </a:r>
                      <a:endParaRPr lang="ru-RU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 Linotype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alatino Linotype"/>
                        </a:rPr>
                        <a:t>2022/ 2021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alatino Linotype"/>
                        </a:rPr>
                        <a:t>2023/ 2022</a:t>
                      </a:r>
                    </a:p>
                  </a:txBody>
                  <a:tcPr marL="9525" marR="9525" marT="9525" marB="0" anchor="ctr"/>
                </a:tc>
              </a:tr>
              <a:tr h="55105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2000" b="1" i="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alatino Linotype"/>
                        </a:rPr>
                        <a:t>ДОХОДЫ </a:t>
                      </a:r>
                    </a:p>
                  </a:txBody>
                  <a:tcPr marL="857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alatino Linotype"/>
                        </a:rPr>
                        <a:t>2 </a:t>
                      </a:r>
                      <a:r>
                        <a:rPr lang="ru-RU" sz="1400" b="1" i="0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alatino Linotype"/>
                        </a:rPr>
                        <a:t>567,2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 Linotype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alatino Linotype"/>
                        </a:rPr>
                        <a:t>2 617,1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 Linotype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alatino Linotype"/>
                        </a:rPr>
                        <a:t>2 </a:t>
                      </a:r>
                      <a:r>
                        <a:rPr lang="ru-RU" sz="1400" b="1" i="0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alatino Linotype"/>
                        </a:rPr>
                        <a:t>704,2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 Linotype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alatino Linotype"/>
                        </a:rPr>
                        <a:t>2 </a:t>
                      </a:r>
                      <a:r>
                        <a:rPr lang="ru-RU" sz="1400" b="1" i="0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alatino Linotype"/>
                        </a:rPr>
                        <a:t>472,9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 Linotype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alatino Linotype"/>
                        </a:rPr>
                        <a:t>2 </a:t>
                      </a:r>
                      <a:r>
                        <a:rPr lang="ru-RU" sz="1400" b="1" i="0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alatino Linotype"/>
                        </a:rPr>
                        <a:t>540,5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 Linotype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alatino Linotype"/>
                        </a:rPr>
                        <a:t>2 </a:t>
                      </a:r>
                      <a:r>
                        <a:rPr lang="ru-RU" sz="1400" b="1" i="0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alatino Linotype"/>
                        </a:rPr>
                        <a:t>504,1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 Linotype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700" b="1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alatino Linotype"/>
                        </a:rPr>
                        <a:t>105,3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700" b="1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alatino Linotype"/>
                        </a:rPr>
                        <a:t>91,4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700" b="1" i="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alatino Linotype"/>
                        </a:rPr>
                        <a:t>102,7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700" b="1" i="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alatino Linotype"/>
                        </a:rPr>
                        <a:t>98,6</a:t>
                      </a:r>
                    </a:p>
                  </a:txBody>
                  <a:tcPr marL="9525" marR="9525" marT="9525" marB="0" anchor="ctr"/>
                </a:tc>
              </a:tr>
              <a:tr h="66850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1" i="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alatino Linotype"/>
                        </a:rPr>
                        <a:t>-налоговые и неналоговые доходы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alatino Linotype"/>
                        </a:rPr>
                        <a:t>1 </a:t>
                      </a:r>
                      <a:r>
                        <a:rPr lang="ru-RU" sz="1200" b="1" i="0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alatino Linotype"/>
                        </a:rPr>
                        <a:t>332,1</a:t>
                      </a:r>
                      <a:endParaRPr lang="ru-RU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 Linotype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alatino Linotype"/>
                        </a:rPr>
                        <a:t>1 235,6</a:t>
                      </a:r>
                      <a:endParaRPr lang="ru-RU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 Linotype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alatino Linotype"/>
                        </a:rPr>
                        <a:t>1 </a:t>
                      </a:r>
                      <a:r>
                        <a:rPr lang="ru-RU" sz="1200" b="1" i="0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alatino Linotype"/>
                        </a:rPr>
                        <a:t>178,3</a:t>
                      </a:r>
                      <a:endParaRPr lang="ru-RU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 Linotype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alatino Linotype"/>
                        </a:rPr>
                        <a:t>1 </a:t>
                      </a:r>
                      <a:r>
                        <a:rPr lang="ru-RU" sz="1200" b="1" i="0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alatino Linotype"/>
                        </a:rPr>
                        <a:t>221,9</a:t>
                      </a:r>
                      <a:endParaRPr lang="ru-RU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 Linotype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alatino Linotype"/>
                        </a:rPr>
                        <a:t>1 </a:t>
                      </a:r>
                      <a:r>
                        <a:rPr lang="ru-RU" sz="1200" b="1" i="0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alatino Linotype"/>
                        </a:rPr>
                        <a:t>273,3</a:t>
                      </a:r>
                      <a:endParaRPr lang="ru-RU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 Linotype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alatino Linotype"/>
                        </a:rPr>
                        <a:t>1 </a:t>
                      </a:r>
                      <a:r>
                        <a:rPr lang="ru-RU" sz="1200" b="1" i="0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alatino Linotype"/>
                        </a:rPr>
                        <a:t>331,3</a:t>
                      </a:r>
                      <a:endParaRPr lang="ru-RU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 Linotype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alatino Linotype"/>
                        </a:rPr>
                        <a:t>88,5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alatino Linotype"/>
                        </a:rPr>
                        <a:t>103,7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alatino Linotype"/>
                        </a:rPr>
                        <a:t>104,2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alatino Linotype"/>
                        </a:rPr>
                        <a:t>104,6</a:t>
                      </a:r>
                    </a:p>
                  </a:txBody>
                  <a:tcPr marL="9525" marR="9525" marT="9525" marB="0" anchor="ctr"/>
                </a:tc>
              </a:tr>
              <a:tr h="59124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1" i="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alatino Linotype"/>
                        </a:rPr>
                        <a:t> -безвозмездные     поступления 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alatino Linotype"/>
                        </a:rPr>
                        <a:t>1 </a:t>
                      </a:r>
                      <a:r>
                        <a:rPr lang="ru-RU" sz="1200" b="1" i="0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alatino Linotype"/>
                        </a:rPr>
                        <a:t>235,1</a:t>
                      </a:r>
                      <a:endParaRPr lang="ru-RU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 Linotype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alatino Linotype"/>
                        </a:rPr>
                        <a:t>1 381,5</a:t>
                      </a:r>
                      <a:endParaRPr lang="ru-RU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 Linotype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alatino Linotype"/>
                        </a:rPr>
                        <a:t>1 </a:t>
                      </a:r>
                      <a:r>
                        <a:rPr lang="ru-RU" sz="1200" b="1" i="0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alatino Linotype"/>
                        </a:rPr>
                        <a:t>525,9</a:t>
                      </a:r>
                      <a:endParaRPr lang="ru-RU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 Linotype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alatino Linotype"/>
                        </a:rPr>
                        <a:t>1 </a:t>
                      </a:r>
                      <a:r>
                        <a:rPr lang="ru-RU" sz="1200" b="1" i="0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alatino Linotype"/>
                        </a:rPr>
                        <a:t>251,0</a:t>
                      </a:r>
                      <a:endParaRPr lang="ru-RU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 Linotype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alatino Linotype"/>
                        </a:rPr>
                        <a:t>1 </a:t>
                      </a:r>
                      <a:r>
                        <a:rPr lang="ru-RU" sz="1200" b="1" i="0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alatino Linotype"/>
                        </a:rPr>
                        <a:t>267,2</a:t>
                      </a:r>
                      <a:endParaRPr lang="ru-RU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 Linotype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alatino Linotype"/>
                        </a:rPr>
                        <a:t>1 </a:t>
                      </a:r>
                      <a:r>
                        <a:rPr lang="ru-RU" sz="1200" b="1" i="0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alatino Linotype"/>
                        </a:rPr>
                        <a:t>172,8</a:t>
                      </a:r>
                      <a:endParaRPr lang="ru-RU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 Linotype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alatino Linotype"/>
                        </a:rPr>
                        <a:t>123,5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alatino Linotype"/>
                        </a:rPr>
                        <a:t>82,0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alatino Linotype"/>
                        </a:rPr>
                        <a:t>101,3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alatino Linotype"/>
                        </a:rPr>
                        <a:t>92,6</a:t>
                      </a:r>
                    </a:p>
                  </a:txBody>
                  <a:tcPr marL="9525" marR="9525" marT="9525" marB="0" anchor="ctr"/>
                </a:tc>
              </a:tr>
              <a:tr h="59282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2000" b="1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alatino Linotype"/>
                        </a:rPr>
                        <a:t>РАСХОДЫ </a:t>
                      </a:r>
                    </a:p>
                  </a:txBody>
                  <a:tcPr marL="85725" marR="9525" marT="9525" marB="0" anchor="ctr"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alatino Linotype"/>
                        </a:rPr>
                        <a:t>2 </a:t>
                      </a:r>
                      <a:r>
                        <a:rPr lang="ru-RU" sz="1400" b="1" i="0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alatino Linotype"/>
                        </a:rPr>
                        <a:t>529,0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 Linotype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alatino Linotype"/>
                        </a:rPr>
                        <a:t>2 617,1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 Linotype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alatino Linotype"/>
                        </a:rPr>
                        <a:t>2 </a:t>
                      </a:r>
                      <a:r>
                        <a:rPr lang="ru-RU" sz="1400" b="1" i="0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alatino Linotype"/>
                        </a:rPr>
                        <a:t>942,0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 Linotype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alatino Linotype"/>
                        </a:rPr>
                        <a:t>2 </a:t>
                      </a:r>
                      <a:r>
                        <a:rPr lang="ru-RU" sz="1400" b="1" i="0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alatino Linotype"/>
                        </a:rPr>
                        <a:t>482,9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 Linotype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alatino Linotype"/>
                        </a:rPr>
                        <a:t>2 </a:t>
                      </a:r>
                      <a:r>
                        <a:rPr lang="ru-RU" sz="1400" b="1" i="0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alatino Linotype"/>
                        </a:rPr>
                        <a:t>540,5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 Linotype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alatino Linotype"/>
                        </a:rPr>
                        <a:t>2 </a:t>
                      </a:r>
                      <a:r>
                        <a:rPr lang="ru-RU" sz="1400" b="1" i="0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alatino Linotype"/>
                        </a:rPr>
                        <a:t>504,1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 Linotype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700" b="1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alatino Linotype"/>
                        </a:rPr>
                        <a:t>116,3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700" b="1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alatino Linotype"/>
                        </a:rPr>
                        <a:t>84,4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700" b="1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alatino Linotype"/>
                        </a:rPr>
                        <a:t>102,3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700" b="1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alatino Linotype"/>
                        </a:rPr>
                        <a:t>98,6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472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1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alatino Linotype"/>
                        </a:rPr>
                        <a:t>ДЕФИЦИТ </a:t>
                      </a:r>
                      <a:r>
                        <a:rPr lang="ru-RU" sz="1600" b="1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alatino Linotype"/>
                        </a:rPr>
                        <a:t>(-)</a:t>
                      </a:r>
                      <a:r>
                        <a:rPr lang="ru-RU" sz="1200" b="1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alatino Linotype"/>
                        </a:rPr>
                        <a:t>,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alatino Linotype"/>
                        </a:rPr>
                        <a:t>38,2</a:t>
                      </a:r>
                      <a:endParaRPr lang="ru-RU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 Linotype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alatino Linotype"/>
                        </a:rPr>
                        <a:t>0,0</a:t>
                      </a:r>
                      <a:endParaRPr lang="ru-RU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 Linotype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alatino Linotype"/>
                        </a:rPr>
                        <a:t>-</a:t>
                      </a:r>
                      <a:r>
                        <a:rPr lang="ru-RU" sz="1200" b="1" i="0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alatino Linotype"/>
                        </a:rPr>
                        <a:t>237,8</a:t>
                      </a:r>
                      <a:endParaRPr lang="ru-RU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 Linotype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alatino Linotype"/>
                        </a:rPr>
                        <a:t>-</a:t>
                      </a:r>
                      <a:r>
                        <a:rPr lang="ru-RU" sz="1200" b="1" i="0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alatino Linotype"/>
                        </a:rPr>
                        <a:t>10,0</a:t>
                      </a:r>
                      <a:endParaRPr lang="ru-RU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 Linotype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alatino Linotype"/>
                        </a:rPr>
                        <a:t>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alatino Linotype"/>
                        </a:rPr>
                        <a:t>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alatino Linotype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alatino Linotype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alatino Linotype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alatino Linotype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1" i="0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Palatino Linotype" panose="02040502050505030304" pitchFamily="18" charset="0"/>
                        </a:rPr>
                        <a:t>ПРОФИЦИТ (+) </a:t>
                      </a:r>
                      <a:endParaRPr lang="ru-RU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 marL="85725" marR="9525" marT="9525" marB="0" anchor="ctr"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97452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380" y="28885"/>
            <a:ext cx="2584450" cy="323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040" name="Rectangle 8"/>
          <p:cNvSpPr>
            <a:spLocks noChangeArrowheads="1"/>
          </p:cNvSpPr>
          <p:nvPr/>
        </p:nvSpPr>
        <p:spPr bwMode="auto">
          <a:xfrm>
            <a:off x="1259632" y="260647"/>
            <a:ext cx="5325859" cy="138499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100" dirty="0" smtClean="0">
                <a:solidFill>
                  <a:srgbClr val="99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itchFamily="18" charset="0"/>
                <a:cs typeface="Times New Roman" pitchFamily="18" charset="0"/>
              </a:rPr>
              <a:t>ИСТОЧНИКИ ФИНАНСИРОВАНИЯ</a:t>
            </a:r>
          </a:p>
          <a:p>
            <a:pPr algn="ctr"/>
            <a:r>
              <a:rPr lang="ru-RU" sz="2100" dirty="0" smtClean="0">
                <a:solidFill>
                  <a:srgbClr val="99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itchFamily="18" charset="0"/>
                <a:cs typeface="Times New Roman" pitchFamily="18" charset="0"/>
              </a:rPr>
              <a:t>ДЕФИЦИТА БЮДЖЕТА</a:t>
            </a:r>
            <a:br>
              <a:rPr lang="ru-RU" sz="2100" dirty="0" smtClean="0">
                <a:solidFill>
                  <a:srgbClr val="99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itchFamily="18" charset="0"/>
                <a:cs typeface="Times New Roman" pitchFamily="18" charset="0"/>
              </a:rPr>
            </a:br>
            <a:r>
              <a:rPr lang="ru-RU" sz="2100" dirty="0" smtClean="0">
                <a:solidFill>
                  <a:srgbClr val="99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itchFamily="18" charset="0"/>
                <a:cs typeface="Times New Roman" pitchFamily="18" charset="0"/>
              </a:rPr>
              <a:t>муниципального образования</a:t>
            </a:r>
          </a:p>
          <a:p>
            <a:pPr algn="ctr"/>
            <a:r>
              <a:rPr lang="ru-RU" sz="2100" dirty="0" smtClean="0">
                <a:solidFill>
                  <a:srgbClr val="99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itchFamily="18" charset="0"/>
                <a:cs typeface="Times New Roman" pitchFamily="18" charset="0"/>
              </a:rPr>
              <a:t>Темрюкский район, млн. рублей </a:t>
            </a:r>
            <a:endParaRPr lang="ru-RU" sz="2100" dirty="0">
              <a:solidFill>
                <a:srgbClr val="99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Palatino Linotype" pitchFamily="18" charset="0"/>
              <a:cs typeface="Times New Roman" pitchFamily="18" charset="0"/>
            </a:endParaRPr>
          </a:p>
        </p:txBody>
      </p:sp>
      <p:graphicFrame>
        <p:nvGraphicFramePr>
          <p:cNvPr id="16475" name="Group 91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1474971905"/>
              </p:ext>
            </p:extLst>
          </p:nvPr>
        </p:nvGraphicFramePr>
        <p:xfrm>
          <a:off x="323528" y="1772816"/>
          <a:ext cx="8568952" cy="4752528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3002795"/>
                <a:gridCol w="1098584"/>
                <a:gridCol w="1098584"/>
                <a:gridCol w="1079154"/>
                <a:gridCol w="1160148"/>
                <a:gridCol w="1129687"/>
              </a:tblGrid>
              <a:tr h="396533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Palatino Linotype" panose="02040502050505030304" pitchFamily="18" charset="0"/>
                        </a:rPr>
                        <a:t>Наименование</a:t>
                      </a:r>
                    </a:p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Palatino Linotype" panose="02040502050505030304" pitchFamily="18" charset="0"/>
                        </a:rPr>
                        <a:t>показателя 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2000" b="1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Palatino Linotype" panose="02040502050505030304" pitchFamily="18" charset="0"/>
                        </a:rPr>
                        <a:t>2019</a:t>
                      </a:r>
                    </a:p>
                    <a:p>
                      <a:pPr algn="ctr" rtl="0" fontAlgn="ctr"/>
                      <a:r>
                        <a:rPr lang="ru-RU" sz="1200" b="1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Palatino Linotype" panose="02040502050505030304" pitchFamily="18" charset="0"/>
                        </a:rPr>
                        <a:t>год </a:t>
                      </a:r>
                      <a:endParaRPr lang="ru-RU" sz="1200" b="1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Palatino Linotype" panose="02040502050505030304" pitchFamily="18" charset="0"/>
                      </a:endParaRPr>
                    </a:p>
                    <a:p>
                      <a:pPr algn="ctr" rtl="0" fontAlgn="ctr"/>
                      <a:r>
                        <a:rPr lang="ru-RU" sz="1200" b="1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Palatino Linotype" panose="02040502050505030304" pitchFamily="18" charset="0"/>
                        </a:rPr>
                        <a:t>факт  </a:t>
                      </a:r>
                      <a:endParaRPr lang="ru-RU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2000" b="1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Palatino Linotype" panose="02040502050505030304" pitchFamily="18" charset="0"/>
                        </a:rPr>
                        <a:t>2020</a:t>
                      </a:r>
                    </a:p>
                    <a:p>
                      <a:pPr algn="ctr" rtl="0" fontAlgn="ctr"/>
                      <a:r>
                        <a:rPr lang="ru-RU" sz="1200" b="1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Palatino Linotype" panose="02040502050505030304" pitchFamily="18" charset="0"/>
                        </a:rPr>
                        <a:t>год </a:t>
                      </a:r>
                      <a:endParaRPr lang="ru-RU" sz="1200" b="1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Palatino Linotype" panose="02040502050505030304" pitchFamily="18" charset="0"/>
                      </a:endParaRPr>
                    </a:p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Palatino Linotype" panose="02040502050505030304" pitchFamily="18" charset="0"/>
                        </a:rPr>
                        <a:t>уточненный бюджет</a:t>
                      </a:r>
                    </a:p>
                    <a:p>
                      <a:pPr algn="ctr" rtl="0" fontAlgn="ctr"/>
                      <a:r>
                        <a:rPr lang="ru-RU" sz="1200" b="1" i="0" u="none" strike="noStrike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Palatino Linotype" panose="02040502050505030304" pitchFamily="18" charset="0"/>
                        </a:rPr>
                        <a:t>на 01.10.20</a:t>
                      </a:r>
                      <a:endParaRPr lang="ru-RU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2000" b="1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Palatino Linotype" panose="02040502050505030304" pitchFamily="18" charset="0"/>
                        </a:rPr>
                        <a:t>2021</a:t>
                      </a:r>
                    </a:p>
                    <a:p>
                      <a:pPr algn="ctr" rtl="0" fontAlgn="ctr"/>
                      <a:r>
                        <a:rPr lang="ru-RU" sz="1200" b="1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Palatino Linotype" panose="02040502050505030304" pitchFamily="18" charset="0"/>
                        </a:rPr>
                        <a:t>год</a:t>
                      </a:r>
                      <a:endParaRPr lang="ru-RU" sz="1200" b="1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Palatino Linotype" panose="02040502050505030304" pitchFamily="18" charset="0"/>
                        </a:rPr>
                        <a:t>Плановый период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87237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Palatino Linotype" panose="02040502050505030304" pitchFamily="18" charset="0"/>
                        </a:rPr>
                        <a:t>2022</a:t>
                      </a:r>
                    </a:p>
                    <a:p>
                      <a:pPr algn="ctr" rtl="0" fontAlgn="ctr"/>
                      <a:r>
                        <a:rPr lang="ru-RU" sz="1200" b="1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Palatino Linotype" panose="0204050205050503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Palatino Linotype" panose="02040502050505030304" pitchFamily="18" charset="0"/>
                        </a:rPr>
                        <a:t>2023</a:t>
                      </a:r>
                      <a:endParaRPr lang="ru-RU" sz="2000" b="1" u="none" strike="noStrike" baseline="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Palatino Linotype" panose="02040502050505030304" pitchFamily="18" charset="0"/>
                      </a:endParaRPr>
                    </a:p>
                    <a:p>
                      <a:pPr algn="ctr" rtl="0" fontAlgn="ctr"/>
                      <a:r>
                        <a:rPr lang="ru-RU" sz="1200" b="1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Palatino Linotype" panose="0204050205050503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</a:tr>
              <a:tr h="48046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1" i="0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alatino Linotype"/>
                        </a:rPr>
                        <a:t>Источники финансирования дефицита</a:t>
                      </a:r>
                      <a:r>
                        <a:rPr lang="ru-RU" sz="1400" b="1" i="0" u="none" strike="noStrike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alatino Linotype"/>
                        </a:rPr>
                        <a:t> бюджета всего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 Linotype"/>
                      </a:endParaRPr>
                    </a:p>
                  </a:txBody>
                  <a:tcPr marL="857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alatino Linotype" panose="02040502050505030304" pitchFamily="18" charset="0"/>
                        </a:rPr>
                        <a:t>-38,2</a:t>
                      </a:r>
                      <a:endParaRPr lang="ru-RU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alatino Linotype" panose="02040502050505030304" pitchFamily="18" charset="0"/>
                        </a:rPr>
                        <a:t>237,8</a:t>
                      </a:r>
                      <a:endParaRPr lang="ru-RU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alatino Linotype" panose="02040502050505030304" pitchFamily="18" charset="0"/>
                        </a:rPr>
                        <a:t>10,0</a:t>
                      </a:r>
                      <a:endParaRPr lang="ru-RU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alatino Linotype" panose="02040502050505030304" pitchFamily="18" charset="0"/>
                        </a:rPr>
                        <a:t>0,0</a:t>
                      </a:r>
                      <a:endParaRPr lang="ru-RU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alatino Linotype" panose="02040502050505030304" pitchFamily="18" charset="0"/>
                        </a:rPr>
                        <a:t>0,0</a:t>
                      </a:r>
                      <a:endParaRPr lang="ru-RU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95043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1" i="0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alatino Linotype"/>
                        </a:rPr>
                        <a:t>Бюджетные кредиты, предоставленные внутри страны в валюте Российской Федерации (поселениям)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 Linotype"/>
                      </a:endParaRPr>
                    </a:p>
                  </a:txBody>
                  <a:tcPr marL="857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alatino Linotype" panose="02040502050505030304" pitchFamily="18" charset="0"/>
                        </a:rPr>
                        <a:t>-2,9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alatino Linotype" panose="02040502050505030304" pitchFamily="18" charset="0"/>
                        </a:rPr>
                        <a:t>-3,7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alatino Linotype" panose="02040502050505030304" pitchFamily="18" charset="0"/>
                        </a:rPr>
                        <a:t>10,0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alatino Linotype" panose="02040502050505030304" pitchFamily="18" charset="0"/>
                        </a:rPr>
                        <a:t>0,0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alatino Linotype" panose="02040502050505030304" pitchFamily="18" charset="0"/>
                        </a:rPr>
                        <a:t>0,0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39653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1" i="1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alatino Linotype"/>
                        </a:rPr>
                        <a:t>     предоставление </a:t>
                      </a:r>
                      <a:endParaRPr lang="ru-RU" sz="1400" b="1" i="1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 Linotype"/>
                      </a:endParaRPr>
                    </a:p>
                  </a:txBody>
                  <a:tcPr marL="857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alatino Linotype" panose="02040502050505030304" pitchFamily="18" charset="0"/>
                        </a:rPr>
                        <a:t>20,9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alatino Linotype" panose="02040502050505030304" pitchFamily="18" charset="0"/>
                        </a:rPr>
                        <a:t>24,9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alatino Linotype" panose="02040502050505030304" pitchFamily="18" charset="0"/>
                        </a:rPr>
                        <a:t>14,3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alatino Linotype" panose="02040502050505030304" pitchFamily="18" charset="0"/>
                        </a:rPr>
                        <a:t>14,3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alatino Linotype" panose="02040502050505030304" pitchFamily="18" charset="0"/>
                        </a:rPr>
                        <a:t>14,3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396533">
                <a:tc>
                  <a:txBody>
                    <a:bodyPr/>
                    <a:lstStyle/>
                    <a:p>
                      <a:pPr marL="0" algn="l" rtl="0" eaLnBrk="1" fontAlgn="ctr" latinLnBrk="0" hangingPunct="1"/>
                      <a:r>
                        <a:rPr kumimoji="0" lang="ru-RU" sz="1400" b="1" i="1" u="none" strike="noStrike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alatino Linotype"/>
                          <a:ea typeface="+mn-ea"/>
                          <a:cs typeface="+mn-cs"/>
                        </a:rPr>
                        <a:t>     возврат</a:t>
                      </a:r>
                      <a:endParaRPr kumimoji="0" lang="ru-RU" sz="1400" b="1" i="1" u="none" strike="noStrike" kern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 Linotype"/>
                        <a:ea typeface="+mn-ea"/>
                        <a:cs typeface="+mn-cs"/>
                      </a:endParaRPr>
                    </a:p>
                  </a:txBody>
                  <a:tcPr marL="857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alatino Linotype" panose="02040502050505030304" pitchFamily="18" charset="0"/>
                        </a:rPr>
                        <a:t>18,0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alatino Linotype" panose="02040502050505030304" pitchFamily="18" charset="0"/>
                        </a:rPr>
                        <a:t>21,2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alatino Linotype" panose="02040502050505030304" pitchFamily="18" charset="0"/>
                        </a:rPr>
                        <a:t>24,3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alatino Linotype" panose="02040502050505030304" pitchFamily="18" charset="0"/>
                        </a:rPr>
                        <a:t>14,3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alatino Linotype" panose="02040502050505030304" pitchFamily="18" charset="0"/>
                        </a:rPr>
                        <a:t>14,3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48046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1" i="0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alatino Linotype"/>
                        </a:rPr>
                        <a:t>Изменение остатков</a:t>
                      </a:r>
                      <a:r>
                        <a:rPr lang="ru-RU" sz="1400" b="1" i="0" u="none" strike="noStrike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alatino Linotype"/>
                        </a:rPr>
                        <a:t> бюджетных средств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 Linotype"/>
                      </a:endParaRPr>
                    </a:p>
                  </a:txBody>
                  <a:tcPr marL="857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alatino Linotype" panose="02040502050505030304" pitchFamily="18" charset="0"/>
                        </a:rPr>
                        <a:t>-35,3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alatino Linotype" panose="02040502050505030304" pitchFamily="18" charset="0"/>
                        </a:rPr>
                        <a:t>241,5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alatino Linotype" panose="02040502050505030304" pitchFamily="18" charset="0"/>
                        </a:rPr>
                        <a:t>0,0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alatino Linotype" panose="02040502050505030304" pitchFamily="18" charset="0"/>
                        </a:rPr>
                        <a:t>0,0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alatino Linotype" panose="02040502050505030304" pitchFamily="18" charset="0"/>
                        </a:rPr>
                        <a:t>0,0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38266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1" i="1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alatino Linotype"/>
                        </a:rPr>
                        <a:t>     увеличение</a:t>
                      </a:r>
                      <a:endParaRPr lang="ru-RU" sz="1400" b="1" i="1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 Linotype"/>
                      </a:endParaRPr>
                    </a:p>
                  </a:txBody>
                  <a:tcPr marL="857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alatino Linotype" panose="02040502050505030304" pitchFamily="18" charset="0"/>
                        </a:rPr>
                        <a:t>2617,7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alatino Linotype" panose="02040502050505030304" pitchFamily="18" charset="0"/>
                        </a:rPr>
                        <a:t>2725,6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alatino Linotype" panose="02040502050505030304" pitchFamily="18" charset="0"/>
                        </a:rPr>
                        <a:t>2497,3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alatino Linotype" panose="02040502050505030304" pitchFamily="18" charset="0"/>
                        </a:rPr>
                        <a:t>2554,8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alatino Linotype" panose="02040502050505030304" pitchFamily="18" charset="0"/>
                        </a:rPr>
                        <a:t>2518,4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39653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1" i="1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alatino Linotype"/>
                        </a:rPr>
                        <a:t>     уменьшение</a:t>
                      </a:r>
                      <a:endParaRPr lang="ru-RU" sz="1400" b="1" i="1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 Linotype"/>
                      </a:endParaRPr>
                    </a:p>
                  </a:txBody>
                  <a:tcPr marL="857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alatino Linotype" panose="02040502050505030304" pitchFamily="18" charset="0"/>
                        </a:rPr>
                        <a:t>2582,4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alatino Linotype" panose="02040502050505030304" pitchFamily="18" charset="0"/>
                        </a:rPr>
                        <a:t>2967,1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alatino Linotype" panose="02040502050505030304" pitchFamily="18" charset="0"/>
                        </a:rPr>
                        <a:t>2497,3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alatino Linotype" panose="02040502050505030304" pitchFamily="18" charset="0"/>
                        </a:rPr>
                        <a:t>2554,8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alatino Linotype" panose="02040502050505030304" pitchFamily="18" charset="0"/>
                        </a:rPr>
                        <a:t>2518,4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42368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40" name="Rectangle 8"/>
          <p:cNvSpPr>
            <a:spLocks noChangeArrowheads="1"/>
          </p:cNvSpPr>
          <p:nvPr/>
        </p:nvSpPr>
        <p:spPr bwMode="auto">
          <a:xfrm>
            <a:off x="3131840" y="215006"/>
            <a:ext cx="5328591" cy="10772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rgbClr val="99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itchFamily="18" charset="0"/>
                <a:cs typeface="Times New Roman" pitchFamily="18" charset="0"/>
              </a:rPr>
              <a:t>БЕЗВОЗМЕЗДНЫЕ</a:t>
            </a:r>
          </a:p>
          <a:p>
            <a:pPr algn="ctr"/>
            <a:r>
              <a:rPr lang="ru-RU" sz="3200" dirty="0" smtClean="0">
                <a:solidFill>
                  <a:srgbClr val="99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itchFamily="18" charset="0"/>
                <a:cs typeface="Times New Roman" pitchFamily="18" charset="0"/>
              </a:rPr>
              <a:t>ПОСТУПЛЕНИЯ</a:t>
            </a:r>
            <a:r>
              <a:rPr lang="ru-RU" sz="1800" dirty="0" smtClean="0">
                <a:solidFill>
                  <a:srgbClr val="99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itchFamily="18" charset="0"/>
                <a:cs typeface="Times New Roman" pitchFamily="18" charset="0"/>
              </a:rPr>
              <a:t>, тыс. рублей</a:t>
            </a:r>
            <a:r>
              <a:rPr lang="ru-RU" sz="2200" dirty="0" smtClean="0">
                <a:solidFill>
                  <a:srgbClr val="99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itchFamily="18" charset="0"/>
                <a:cs typeface="Times New Roman" pitchFamily="18" charset="0"/>
              </a:rPr>
              <a:t> </a:t>
            </a:r>
            <a:endParaRPr lang="ru-RU" sz="2200" dirty="0">
              <a:solidFill>
                <a:srgbClr val="99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Palatino Linotype" pitchFamily="18" charset="0"/>
              <a:cs typeface="Times New Roman" pitchFamily="18" charset="0"/>
            </a:endParaRPr>
          </a:p>
        </p:txBody>
      </p:sp>
      <p:graphicFrame>
        <p:nvGraphicFramePr>
          <p:cNvPr id="16475" name="Group 91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771031252"/>
              </p:ext>
            </p:extLst>
          </p:nvPr>
        </p:nvGraphicFramePr>
        <p:xfrm>
          <a:off x="251520" y="1484784"/>
          <a:ext cx="8640961" cy="4941113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2088232"/>
                <a:gridCol w="864096"/>
                <a:gridCol w="792088"/>
                <a:gridCol w="792088"/>
                <a:gridCol w="792088"/>
                <a:gridCol w="864096"/>
                <a:gridCol w="648072"/>
                <a:gridCol w="648072"/>
                <a:gridCol w="568320"/>
                <a:gridCol w="583809"/>
              </a:tblGrid>
              <a:tr h="360040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Palatino Linotype" panose="02040502050505030304" pitchFamily="18" charset="0"/>
                        </a:rPr>
                        <a:t>Наименование</a:t>
                      </a:r>
                    </a:p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Palatino Linotype" panose="02040502050505030304" pitchFamily="18" charset="0"/>
                        </a:rPr>
                        <a:t>показателя 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2000" b="1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Palatino Linotype" panose="02040502050505030304" pitchFamily="18" charset="0"/>
                        </a:rPr>
                        <a:t>2019</a:t>
                      </a:r>
                    </a:p>
                    <a:p>
                      <a:pPr algn="ctr" rtl="0" fontAlgn="ctr"/>
                      <a:r>
                        <a:rPr lang="ru-RU" sz="1200" b="1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Palatino Linotype" panose="02040502050505030304" pitchFamily="18" charset="0"/>
                        </a:rPr>
                        <a:t>год </a:t>
                      </a:r>
                      <a:endParaRPr lang="ru-RU" sz="1200" b="1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Palatino Linotype" panose="02040502050505030304" pitchFamily="18" charset="0"/>
                      </a:endParaRPr>
                    </a:p>
                    <a:p>
                      <a:pPr algn="ctr" rtl="0" fontAlgn="ctr"/>
                      <a:r>
                        <a:rPr lang="ru-RU" sz="1200" b="1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Palatino Linotype" panose="02040502050505030304" pitchFamily="18" charset="0"/>
                        </a:rPr>
                        <a:t>факт  </a:t>
                      </a:r>
                      <a:endParaRPr lang="ru-RU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2000" b="1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Palatino Linotype" panose="02040502050505030304" pitchFamily="18" charset="0"/>
                        </a:rPr>
                        <a:t>2020</a:t>
                      </a:r>
                    </a:p>
                    <a:p>
                      <a:pPr algn="ctr" rtl="0" fontAlgn="ctr"/>
                      <a:r>
                        <a:rPr lang="ru-RU" sz="1200" b="1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Palatino Linotype" panose="02040502050505030304" pitchFamily="18" charset="0"/>
                        </a:rPr>
                        <a:t>год </a:t>
                      </a:r>
                      <a:endParaRPr lang="ru-RU" sz="1200" b="1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Palatino Linotype" panose="02040502050505030304" pitchFamily="18" charset="0"/>
                      </a:endParaRPr>
                    </a:p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Palatino Linotype" panose="02040502050505030304" pitchFamily="18" charset="0"/>
                        </a:rPr>
                        <a:t>уточнен-</a:t>
                      </a:r>
                      <a:r>
                        <a:rPr lang="ru-RU" sz="1200" b="1" i="0" u="none" strike="noStrike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Palatino Linotype" panose="02040502050505030304" pitchFamily="18" charset="0"/>
                        </a:rPr>
                        <a:t>ный</a:t>
                      </a:r>
                      <a:r>
                        <a:rPr lang="ru-RU" sz="1200" b="1" i="0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Palatino Linotype" panose="02040502050505030304" pitchFamily="18" charset="0"/>
                        </a:rPr>
                        <a:t> бюджет</a:t>
                      </a:r>
                    </a:p>
                    <a:p>
                      <a:pPr algn="ctr" rtl="0" fontAlgn="ctr"/>
                      <a:r>
                        <a:rPr lang="ru-RU" sz="1200" b="1" i="0" u="none" strike="noStrike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Palatino Linotype" panose="02040502050505030304" pitchFamily="18" charset="0"/>
                        </a:rPr>
                        <a:t>на 01.10.20</a:t>
                      </a:r>
                      <a:endParaRPr lang="ru-RU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2000" b="1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Palatino Linotype" panose="02040502050505030304" pitchFamily="18" charset="0"/>
                        </a:rPr>
                        <a:t>2021</a:t>
                      </a:r>
                    </a:p>
                    <a:p>
                      <a:pPr algn="ctr" rtl="0" fontAlgn="ctr"/>
                      <a:r>
                        <a:rPr lang="ru-RU" sz="1200" b="1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Palatino Linotype" panose="02040502050505030304" pitchFamily="18" charset="0"/>
                        </a:rPr>
                        <a:t>год</a:t>
                      </a:r>
                      <a:endParaRPr lang="ru-RU" sz="1200" b="1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Palatino Linotype" panose="02040502050505030304" pitchFamily="18" charset="0"/>
                        </a:rPr>
                        <a:t>Плановый период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ctr"/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Palatino Linotype" panose="02040502050505030304" pitchFamily="18" charset="0"/>
                        </a:rPr>
                        <a:t>Динамика,% 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93610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Palatino Linotype" panose="02040502050505030304" pitchFamily="18" charset="0"/>
                        </a:rPr>
                        <a:t>2022</a:t>
                      </a:r>
                    </a:p>
                    <a:p>
                      <a:pPr algn="ctr" rtl="0" fontAlgn="ctr"/>
                      <a:r>
                        <a:rPr lang="ru-RU" sz="1200" b="1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Palatino Linotype" panose="0204050205050503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Palatino Linotype" panose="02040502050505030304" pitchFamily="18" charset="0"/>
                        </a:rPr>
                        <a:t>2023</a:t>
                      </a:r>
                      <a:endParaRPr lang="ru-RU" sz="2000" b="1" u="none" strike="noStrike" baseline="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Palatino Linotype" panose="02040502050505030304" pitchFamily="18" charset="0"/>
                      </a:endParaRPr>
                    </a:p>
                    <a:p>
                      <a:pPr algn="ctr" rtl="0" fontAlgn="ctr"/>
                      <a:r>
                        <a:rPr lang="ru-RU" sz="1200" b="1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Palatino Linotype" panose="0204050205050503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alatino Linotype"/>
                        </a:rPr>
                        <a:t>2020</a:t>
                      </a:r>
                    </a:p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alatino Linotype"/>
                        </a:rPr>
                        <a:t>уточн/ </a:t>
                      </a:r>
                      <a:r>
                        <a:rPr lang="ru-RU" sz="1200" b="1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alatino Linotype"/>
                        </a:rPr>
                        <a:t>2019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alatino Linotype"/>
                        </a:rPr>
                        <a:t>2021/ </a:t>
                      </a:r>
                      <a:r>
                        <a:rPr lang="ru-RU" sz="1200" b="1" i="0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alatino Linotype"/>
                        </a:rPr>
                        <a:t>2020 уточн</a:t>
                      </a:r>
                      <a:endParaRPr lang="ru-RU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 Linotype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alatino Linotype"/>
                        </a:rPr>
                        <a:t>2022/ 2021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alatino Linotype"/>
                        </a:rPr>
                        <a:t>2023/ 2022</a:t>
                      </a:r>
                    </a:p>
                  </a:txBody>
                  <a:tcPr marL="9525" marR="9525" marT="9525" marB="0" anchor="ctr"/>
                </a:tc>
              </a:tr>
              <a:tr h="36004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1" i="0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alatino Linotype"/>
                        </a:rPr>
                        <a:t>Безвозмездные поступления всего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 Linotype"/>
                      </a:endParaRPr>
                    </a:p>
                  </a:txBody>
                  <a:tcPr marL="857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/>
                        </a:rPr>
                        <a:t>1 245 557,5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/>
                        </a:rPr>
                        <a:t>1 526 130,7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/>
                        </a:rPr>
                        <a:t>1 251 030,3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/>
                        </a:rPr>
                        <a:t>1 267 143,9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/>
                        </a:rPr>
                        <a:t>1 172 763,3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/>
                        </a:rPr>
                        <a:t>122,5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/>
                        </a:rPr>
                        <a:t>82,0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/>
                        </a:rPr>
                        <a:t>101,3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/>
                        </a:rPr>
                        <a:t>92,6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42785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1" i="0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alatino Linotype"/>
                        </a:rPr>
                        <a:t>Дотации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 Linotype"/>
                      </a:endParaRPr>
                    </a:p>
                  </a:txBody>
                  <a:tcPr marL="857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Palatino Linotype"/>
                        </a:rPr>
                        <a:t>18 946,5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/>
                        </a:rPr>
                        <a:t>84 447,3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Palatino Linotype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Palatino Linotype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Palatino Linotype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/>
                        </a:rPr>
                        <a:t>445,7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/>
                        </a:rPr>
                        <a:t>х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Palatino Linotype"/>
                        </a:rPr>
                        <a:t>х</a:t>
                      </a:r>
                    </a:p>
                  </a:txBody>
                  <a:tcPr marL="9525" marR="9525" marT="9525" marB="0" anchor="ctr"/>
                </a:tc>
              </a:tr>
              <a:tr h="4320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1" i="0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alatino Linotype"/>
                        </a:rPr>
                        <a:t>Субсидии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 Linotype"/>
                      </a:endParaRPr>
                    </a:p>
                  </a:txBody>
                  <a:tcPr marL="857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Palatino Linotype"/>
                        </a:rPr>
                        <a:t>134 886,6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Palatino Linotype"/>
                        </a:rPr>
                        <a:t>244 742,8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Palatino Linotype"/>
                        </a:rPr>
                        <a:t>96 544,6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Palatino Linotype"/>
                        </a:rPr>
                        <a:t>93 731,8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Palatino Linotype"/>
                        </a:rPr>
                        <a:t>878,3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Palatino Linotype"/>
                        </a:rPr>
                        <a:t>181,4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Palatino Linotype"/>
                        </a:rPr>
                        <a:t>39,4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/>
                        </a:rPr>
                        <a:t>97,1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Palatino Linotype"/>
                        </a:rPr>
                        <a:t>0,9</a:t>
                      </a:r>
                    </a:p>
                  </a:txBody>
                  <a:tcPr marL="9525" marR="9525" marT="9525" marB="0" anchor="ctr"/>
                </a:tc>
              </a:tr>
              <a:tr h="4320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1" i="0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alatino Linotype"/>
                        </a:rPr>
                        <a:t>Субвенции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 Linotype"/>
                      </a:endParaRPr>
                    </a:p>
                  </a:txBody>
                  <a:tcPr marL="857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Palatino Linotype"/>
                        </a:rPr>
                        <a:t>1 088 480,5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Palatino Linotype"/>
                        </a:rPr>
                        <a:t>1 174 754,4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Palatino Linotype"/>
                        </a:rPr>
                        <a:t>1 149 671,8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Palatino Linotype"/>
                        </a:rPr>
                        <a:t>1 173 412,1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Palatino Linotype"/>
                        </a:rPr>
                        <a:t>1 171 885,0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Palatino Linotype"/>
                        </a:rPr>
                        <a:t>107,9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/>
                        </a:rPr>
                        <a:t>97,9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/>
                        </a:rPr>
                        <a:t>102,1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Palatino Linotype"/>
                        </a:rPr>
                        <a:t>99,9</a:t>
                      </a:r>
                    </a:p>
                  </a:txBody>
                  <a:tcPr marL="9525" marR="9525" marT="9525" marB="0" anchor="ctr"/>
                </a:tc>
              </a:tr>
              <a:tr h="55105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300" b="1" i="0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alatino Linotype"/>
                        </a:rPr>
                        <a:t>Иные межбюджетные трансферты всего,</a:t>
                      </a:r>
                    </a:p>
                    <a:p>
                      <a:pPr algn="l" rtl="0" fontAlgn="ctr"/>
                      <a:r>
                        <a:rPr lang="ru-RU" sz="1300" b="1" i="0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alatino Linotype"/>
                        </a:rPr>
                        <a:t>из</a:t>
                      </a:r>
                      <a:r>
                        <a:rPr lang="ru-RU" sz="1300" b="1" i="0" u="none" strike="noStrike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alatino Linotype"/>
                        </a:rPr>
                        <a:t> них</a:t>
                      </a:r>
                      <a:endParaRPr lang="ru-RU" sz="13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 Linotype"/>
                      </a:endParaRPr>
                    </a:p>
                  </a:txBody>
                  <a:tcPr marL="857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Palatino Linotype"/>
                        </a:rPr>
                        <a:t>3 243,9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Palatino Linotype"/>
                        </a:rPr>
                        <a:t>22 186,2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Palatino Linotype"/>
                        </a:rPr>
                        <a:t>4 813,9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Palatino Linotype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Palatino Linotype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Palatino Linotype"/>
                        </a:rPr>
                        <a:t>683,9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Palatino Linotype"/>
                        </a:rPr>
                        <a:t>21,7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/>
                        </a:rPr>
                        <a:t>х</a:t>
                      </a:r>
                    </a:p>
                  </a:txBody>
                  <a:tcPr marL="9525" marR="9525" marT="9525" marB="0" anchor="ctr"/>
                </a:tc>
              </a:tr>
              <a:tr h="38896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300" b="1" i="0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alatino Linotype"/>
                        </a:rPr>
                        <a:t>- из краевого бюджета</a:t>
                      </a:r>
                    </a:p>
                  </a:txBody>
                  <a:tcPr marL="857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Palatino Linotype"/>
                        </a:rPr>
                        <a:t>3 243,9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Palatino Linotype"/>
                        </a:rPr>
                        <a:t>18 122,7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Palatino Linotype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Palatino Linotype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Palatino Linotype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/>
                        </a:rPr>
                        <a:t>558,7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Palatino Linotype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Palatino Linotype"/>
                        </a:rPr>
                        <a:t>х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/>
                        </a:rPr>
                        <a:t>х</a:t>
                      </a:r>
                    </a:p>
                  </a:txBody>
                  <a:tcPr marL="9525" marR="9525" marT="9525" marB="0" anchor="ctr"/>
                </a:tc>
              </a:tr>
              <a:tr h="55105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1" i="0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alatino Linotype"/>
                        </a:rPr>
                        <a:t>- из бюджетов поселений на осуществление части полномочий по решению вопросов местного значения</a:t>
                      </a:r>
                      <a:endParaRPr lang="ru-RU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 Linotype"/>
                      </a:endParaRPr>
                    </a:p>
                  </a:txBody>
                  <a:tcPr marL="857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Palatino Linotype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Palatino Linotype"/>
                        </a:rPr>
                        <a:t>4 063,5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Palatino Linotype"/>
                        </a:rPr>
                        <a:t>4 813,9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Palatino Linotype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Palatino Linotype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Palatino Linotype"/>
                        </a:rPr>
                        <a:t>х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Palatino Linotype"/>
                        </a:rPr>
                        <a:t>118,5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Palatino Linotype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/>
                        </a:rPr>
                        <a:t>х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96720" y="-326232"/>
            <a:ext cx="2584450" cy="323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19602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40" name="Rectangle 8"/>
          <p:cNvSpPr>
            <a:spLocks noChangeArrowheads="1"/>
          </p:cNvSpPr>
          <p:nvPr/>
        </p:nvSpPr>
        <p:spPr bwMode="auto">
          <a:xfrm>
            <a:off x="576457" y="295896"/>
            <a:ext cx="8352928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99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itchFamily="18" charset="0"/>
                <a:cs typeface="Times New Roman" pitchFamily="18" charset="0"/>
              </a:rPr>
              <a:t>КОНСОЛИДИРОВАННЫЙ БЮДЖЕТ РАЙОНА</a:t>
            </a:r>
            <a:r>
              <a:rPr lang="ru-RU" sz="2200" dirty="0" smtClean="0">
                <a:solidFill>
                  <a:srgbClr val="99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itchFamily="18" charset="0"/>
                <a:cs typeface="Times New Roman" pitchFamily="18" charset="0"/>
              </a:rPr>
              <a:t> </a:t>
            </a:r>
            <a:endParaRPr lang="ru-RU" sz="2200" dirty="0">
              <a:solidFill>
                <a:srgbClr val="99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Palatino Linotype" pitchFamily="18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5529771"/>
              </p:ext>
            </p:extLst>
          </p:nvPr>
        </p:nvGraphicFramePr>
        <p:xfrm>
          <a:off x="1043608" y="857271"/>
          <a:ext cx="7885777" cy="494977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61533"/>
                <a:gridCol w="1306061"/>
                <a:gridCol w="1306061"/>
                <a:gridCol w="1306061"/>
                <a:gridCol w="1306061"/>
              </a:tblGrid>
              <a:tr h="43991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Palatino Linotype" panose="02040502050505030304" pitchFamily="18" charset="0"/>
                        </a:rPr>
                        <a:t>Наименование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6196" marR="6196" marT="6196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Palatino Linotype" panose="02040502050505030304" pitchFamily="18" charset="0"/>
                        </a:rPr>
                        <a:t>Основные параметры бюджета </a:t>
                      </a:r>
                      <a:r>
                        <a:rPr lang="ru-RU" sz="1600" b="1" u="none" strike="noStrike" dirty="0">
                          <a:effectLst/>
                          <a:latin typeface="Palatino Linotype" panose="02040502050505030304" pitchFamily="18" charset="0"/>
                        </a:rPr>
                        <a:t>на 2021 год</a:t>
                      </a:r>
                      <a:r>
                        <a:rPr lang="ru-RU" sz="1400" b="1" u="none" strike="noStrike" dirty="0">
                          <a:effectLst/>
                          <a:latin typeface="Palatino Linotype" panose="02040502050505030304" pitchFamily="18" charset="0"/>
                        </a:rPr>
                        <a:t>, </a:t>
                      </a:r>
                      <a:r>
                        <a:rPr lang="ru-RU" sz="1400" b="1" u="none" strike="noStrike" dirty="0" err="1">
                          <a:effectLst/>
                          <a:latin typeface="Palatino Linotype" panose="02040502050505030304" pitchFamily="18" charset="0"/>
                        </a:rPr>
                        <a:t>тыс.рублей</a:t>
                      </a:r>
                      <a:r>
                        <a:rPr lang="ru-RU" sz="1400" b="1" u="none" strike="noStrike" dirty="0">
                          <a:effectLst/>
                          <a:latin typeface="Palatino Linotype" panose="02040502050505030304" pitchFamily="18" charset="0"/>
                        </a:rPr>
                        <a:t>            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6196" marR="6196" marT="6196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826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Palatino Linotype" panose="02040502050505030304" pitchFamily="18" charset="0"/>
                        </a:rPr>
                        <a:t>доходы, всего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6196" marR="6196" marT="6196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Palatino Linotype" panose="02040502050505030304" pitchFamily="18" charset="0"/>
                        </a:rPr>
                        <a:t>в том числе: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6196" marR="6196" marT="6196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Palatino Linotype" panose="02040502050505030304" pitchFamily="18" charset="0"/>
                        </a:rPr>
                        <a:t>расходы, всего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6196" marR="6196" marT="6196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effectLst/>
                          <a:latin typeface="Palatino Linotype" panose="02040502050505030304" pitchFamily="18" charset="0"/>
                        </a:rPr>
                        <a:t>дефицит (-)/ профицит (+)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6196" marR="6196" marT="6196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0187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Palatino Linotype" panose="02040502050505030304" pitchFamily="18" charset="0"/>
                        </a:rPr>
                        <a:t> налоговые и неналоговые доходы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6196" marR="6196" marT="6196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308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dirty="0" smtClean="0">
                          <a:effectLst/>
                          <a:latin typeface="Palatino Linotype" panose="02040502050505030304" pitchFamily="18" charset="0"/>
                        </a:rPr>
                        <a:t>Муниципальный район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6196" marR="6196" marT="6196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  <a:latin typeface="Palatino Linotype" panose="02040502050505030304" pitchFamily="18" charset="0"/>
                        </a:rPr>
                        <a:t>2 472 </a:t>
                      </a:r>
                      <a:r>
                        <a:rPr lang="ru-RU" sz="1400" b="1" u="none" strike="noStrike" dirty="0" smtClean="0">
                          <a:effectLst/>
                          <a:latin typeface="Palatino Linotype" panose="02040502050505030304" pitchFamily="18" charset="0"/>
                        </a:rPr>
                        <a:t>942,6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6196" marR="6196" marT="6196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  <a:latin typeface="Palatino Linotype" panose="02040502050505030304" pitchFamily="18" charset="0"/>
                        </a:rPr>
                        <a:t>1 221 </a:t>
                      </a:r>
                      <a:r>
                        <a:rPr lang="ru-RU" sz="1400" b="1" u="none" strike="noStrike" dirty="0" smtClean="0">
                          <a:effectLst/>
                          <a:latin typeface="Palatino Linotype" panose="02040502050505030304" pitchFamily="18" charset="0"/>
                        </a:rPr>
                        <a:t>912,3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6196" marR="6196" marT="6196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  <a:latin typeface="Palatino Linotype" panose="02040502050505030304" pitchFamily="18" charset="0"/>
                        </a:rPr>
                        <a:t>2 482 </a:t>
                      </a:r>
                      <a:r>
                        <a:rPr lang="ru-RU" sz="1400" b="1" u="none" strike="noStrike" dirty="0" smtClean="0">
                          <a:effectLst/>
                          <a:latin typeface="Palatino Linotype" panose="02040502050505030304" pitchFamily="18" charset="0"/>
                        </a:rPr>
                        <a:t>942,6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6196" marR="6196" marT="6196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  <a:latin typeface="Palatino Linotype" panose="02040502050505030304" pitchFamily="18" charset="0"/>
                        </a:rPr>
                        <a:t>-10 </a:t>
                      </a:r>
                      <a:r>
                        <a:rPr lang="ru-RU" sz="1400" b="1" u="none" strike="noStrike" dirty="0" smtClean="0">
                          <a:effectLst/>
                          <a:latin typeface="Palatino Linotype" panose="02040502050505030304" pitchFamily="18" charset="0"/>
                        </a:rPr>
                        <a:t>000,0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6196" marR="6196" marT="6196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2061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dirty="0">
                          <a:effectLst/>
                          <a:latin typeface="Palatino Linotype" panose="02040502050505030304" pitchFamily="18" charset="0"/>
                        </a:rPr>
                        <a:t>Темрюкское г/п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6196" marR="6196" marT="6196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 dirty="0">
                          <a:effectLst/>
                          <a:latin typeface="Palatino Linotype" panose="02040502050505030304" pitchFamily="18" charset="0"/>
                        </a:rPr>
                        <a:t>301 </a:t>
                      </a:r>
                      <a:r>
                        <a:rPr lang="ru-RU" sz="1400" b="0" u="none" strike="noStrike" dirty="0" smtClean="0">
                          <a:effectLst/>
                          <a:latin typeface="Palatino Linotype" panose="02040502050505030304" pitchFamily="18" charset="0"/>
                        </a:rPr>
                        <a:t>333,9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6196" marR="6196" marT="6196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 dirty="0">
                          <a:effectLst/>
                          <a:latin typeface="Palatino Linotype" panose="02040502050505030304" pitchFamily="18" charset="0"/>
                        </a:rPr>
                        <a:t>268 </a:t>
                      </a:r>
                      <a:r>
                        <a:rPr lang="ru-RU" sz="1400" b="0" u="none" strike="noStrike" dirty="0" smtClean="0">
                          <a:effectLst/>
                          <a:latin typeface="Palatino Linotype" panose="02040502050505030304" pitchFamily="18" charset="0"/>
                        </a:rPr>
                        <a:t>654,7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6196" marR="6196" marT="6196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 dirty="0">
                          <a:effectLst/>
                          <a:latin typeface="Palatino Linotype" panose="02040502050505030304" pitchFamily="18" charset="0"/>
                        </a:rPr>
                        <a:t>317 </a:t>
                      </a:r>
                      <a:r>
                        <a:rPr lang="ru-RU" sz="1400" b="0" u="none" strike="noStrike" dirty="0" smtClean="0">
                          <a:effectLst/>
                          <a:latin typeface="Palatino Linotype" panose="02040502050505030304" pitchFamily="18" charset="0"/>
                        </a:rPr>
                        <a:t>963,5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6196" marR="6196" marT="6196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 dirty="0">
                          <a:effectLst/>
                          <a:latin typeface="Palatino Linotype" panose="02040502050505030304" pitchFamily="18" charset="0"/>
                        </a:rPr>
                        <a:t>-16 </a:t>
                      </a:r>
                      <a:r>
                        <a:rPr lang="ru-RU" sz="1400" b="0" u="none" strike="noStrike" dirty="0" smtClean="0">
                          <a:effectLst/>
                          <a:latin typeface="Palatino Linotype" panose="02040502050505030304" pitchFamily="18" charset="0"/>
                        </a:rPr>
                        <a:t>629,6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6196" marR="6196" marT="6196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061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dirty="0">
                          <a:effectLst/>
                          <a:latin typeface="Palatino Linotype" panose="02040502050505030304" pitchFamily="18" charset="0"/>
                        </a:rPr>
                        <a:t>Ахтанизовское с/п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6196" marR="6196" marT="6196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 dirty="0">
                          <a:effectLst/>
                          <a:latin typeface="Palatino Linotype" panose="02040502050505030304" pitchFamily="18" charset="0"/>
                        </a:rPr>
                        <a:t>35 </a:t>
                      </a:r>
                      <a:r>
                        <a:rPr lang="ru-RU" sz="1400" b="0" u="none" strike="noStrike" dirty="0" smtClean="0">
                          <a:effectLst/>
                          <a:latin typeface="Palatino Linotype" panose="02040502050505030304" pitchFamily="18" charset="0"/>
                        </a:rPr>
                        <a:t>900,0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6196" marR="6196" marT="6196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 dirty="0">
                          <a:effectLst/>
                          <a:latin typeface="Palatino Linotype" panose="02040502050505030304" pitchFamily="18" charset="0"/>
                        </a:rPr>
                        <a:t>17 </a:t>
                      </a:r>
                      <a:r>
                        <a:rPr lang="ru-RU" sz="1400" b="0" u="none" strike="noStrike" dirty="0" smtClean="0">
                          <a:effectLst/>
                          <a:latin typeface="Palatino Linotype" panose="02040502050505030304" pitchFamily="18" charset="0"/>
                        </a:rPr>
                        <a:t>809,2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6196" marR="6196" marT="6196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 dirty="0">
                          <a:effectLst/>
                          <a:latin typeface="Palatino Linotype" panose="02040502050505030304" pitchFamily="18" charset="0"/>
                        </a:rPr>
                        <a:t>35 </a:t>
                      </a:r>
                      <a:r>
                        <a:rPr lang="ru-RU" sz="1400" b="0" u="none" strike="noStrike" dirty="0" smtClean="0">
                          <a:effectLst/>
                          <a:latin typeface="Palatino Linotype" panose="02040502050505030304" pitchFamily="18" charset="0"/>
                        </a:rPr>
                        <a:t>900,0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6196" marR="6196" marT="6196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 dirty="0" smtClean="0">
                          <a:effectLst/>
                          <a:latin typeface="Palatino Linotype" panose="02040502050505030304" pitchFamily="18" charset="0"/>
                        </a:rPr>
                        <a:t>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6196" marR="6196" marT="6196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061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>
                          <a:effectLst/>
                          <a:latin typeface="Palatino Linotype" panose="02040502050505030304" pitchFamily="18" charset="0"/>
                        </a:rPr>
                        <a:t>Вышестеблиевское с/п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6196" marR="6196" marT="6196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 dirty="0">
                          <a:effectLst/>
                          <a:latin typeface="Palatino Linotype" panose="02040502050505030304" pitchFamily="18" charset="0"/>
                        </a:rPr>
                        <a:t>39 </a:t>
                      </a:r>
                      <a:r>
                        <a:rPr lang="ru-RU" sz="1400" b="0" u="none" strike="noStrike" dirty="0" smtClean="0">
                          <a:effectLst/>
                          <a:latin typeface="Palatino Linotype" panose="02040502050505030304" pitchFamily="18" charset="0"/>
                        </a:rPr>
                        <a:t>936,4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6196" marR="6196" marT="6196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 dirty="0">
                          <a:effectLst/>
                          <a:latin typeface="Palatino Linotype" panose="02040502050505030304" pitchFamily="18" charset="0"/>
                        </a:rPr>
                        <a:t>34 </a:t>
                      </a:r>
                      <a:r>
                        <a:rPr lang="ru-RU" sz="1400" b="0" u="none" strike="noStrike" dirty="0" smtClean="0">
                          <a:effectLst/>
                          <a:latin typeface="Palatino Linotype" panose="02040502050505030304" pitchFamily="18" charset="0"/>
                        </a:rPr>
                        <a:t>508,7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6196" marR="6196" marT="6196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 dirty="0">
                          <a:effectLst/>
                          <a:latin typeface="Palatino Linotype" panose="02040502050505030304" pitchFamily="18" charset="0"/>
                        </a:rPr>
                        <a:t>39 </a:t>
                      </a:r>
                      <a:r>
                        <a:rPr lang="ru-RU" sz="1400" b="0" u="none" strike="noStrike" dirty="0" smtClean="0">
                          <a:effectLst/>
                          <a:latin typeface="Palatino Linotype" panose="02040502050505030304" pitchFamily="18" charset="0"/>
                        </a:rPr>
                        <a:t>936,4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6196" marR="6196" marT="6196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 dirty="0" smtClean="0">
                          <a:effectLst/>
                          <a:latin typeface="Palatino Linotype" panose="02040502050505030304" pitchFamily="18" charset="0"/>
                        </a:rPr>
                        <a:t>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6196" marR="6196" marT="6196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061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dirty="0">
                          <a:effectLst/>
                          <a:latin typeface="Palatino Linotype" panose="02040502050505030304" pitchFamily="18" charset="0"/>
                        </a:rPr>
                        <a:t>Голубицкое с/п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6196" marR="6196" marT="6196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 dirty="0">
                          <a:effectLst/>
                          <a:latin typeface="Palatino Linotype" panose="02040502050505030304" pitchFamily="18" charset="0"/>
                        </a:rPr>
                        <a:t>37 </a:t>
                      </a:r>
                      <a:r>
                        <a:rPr lang="ru-RU" sz="1400" b="0" u="none" strike="noStrike" dirty="0" smtClean="0">
                          <a:effectLst/>
                          <a:latin typeface="Palatino Linotype" panose="02040502050505030304" pitchFamily="18" charset="0"/>
                        </a:rPr>
                        <a:t>547,4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6196" marR="6196" marT="6196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 dirty="0">
                          <a:effectLst/>
                          <a:latin typeface="Palatino Linotype" panose="02040502050505030304" pitchFamily="18" charset="0"/>
                        </a:rPr>
                        <a:t>26 </a:t>
                      </a:r>
                      <a:r>
                        <a:rPr lang="ru-RU" sz="1400" b="0" u="none" strike="noStrike" dirty="0" smtClean="0">
                          <a:effectLst/>
                          <a:latin typeface="Palatino Linotype" panose="02040502050505030304" pitchFamily="18" charset="0"/>
                        </a:rPr>
                        <a:t>769,5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6196" marR="6196" marT="6196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 dirty="0">
                          <a:effectLst/>
                          <a:latin typeface="Palatino Linotype" panose="02040502050505030304" pitchFamily="18" charset="0"/>
                        </a:rPr>
                        <a:t>37 </a:t>
                      </a:r>
                      <a:r>
                        <a:rPr lang="ru-RU" sz="1400" b="0" u="none" strike="noStrike" dirty="0" smtClean="0">
                          <a:effectLst/>
                          <a:latin typeface="Palatino Linotype" panose="02040502050505030304" pitchFamily="18" charset="0"/>
                        </a:rPr>
                        <a:t>547,4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6196" marR="6196" marT="6196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 dirty="0" smtClean="0">
                          <a:effectLst/>
                          <a:latin typeface="Palatino Linotype" panose="02040502050505030304" pitchFamily="18" charset="0"/>
                        </a:rPr>
                        <a:t>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6196" marR="6196" marT="6196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061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dirty="0">
                          <a:effectLst/>
                          <a:latin typeface="Palatino Linotype" panose="02040502050505030304" pitchFamily="18" charset="0"/>
                        </a:rPr>
                        <a:t>Запорожское с/п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6196" marR="6196" marT="6196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 dirty="0">
                          <a:effectLst/>
                          <a:latin typeface="Palatino Linotype" panose="02040502050505030304" pitchFamily="18" charset="0"/>
                        </a:rPr>
                        <a:t>54 </a:t>
                      </a:r>
                      <a:r>
                        <a:rPr lang="ru-RU" sz="1400" b="0" u="none" strike="noStrike" dirty="0" smtClean="0">
                          <a:effectLst/>
                          <a:latin typeface="Palatino Linotype" panose="02040502050505030304" pitchFamily="18" charset="0"/>
                        </a:rPr>
                        <a:t>778,9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6196" marR="6196" marT="6196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 dirty="0">
                          <a:effectLst/>
                          <a:latin typeface="Palatino Linotype" panose="02040502050505030304" pitchFamily="18" charset="0"/>
                        </a:rPr>
                        <a:t>46 </a:t>
                      </a:r>
                      <a:r>
                        <a:rPr lang="ru-RU" sz="1400" b="0" u="none" strike="noStrike" dirty="0" smtClean="0">
                          <a:effectLst/>
                          <a:latin typeface="Palatino Linotype" panose="02040502050505030304" pitchFamily="18" charset="0"/>
                        </a:rPr>
                        <a:t>496,9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6196" marR="6196" marT="6196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 dirty="0">
                          <a:effectLst/>
                          <a:latin typeface="Palatino Linotype" panose="02040502050505030304" pitchFamily="18" charset="0"/>
                        </a:rPr>
                        <a:t>54 </a:t>
                      </a:r>
                      <a:r>
                        <a:rPr lang="ru-RU" sz="1400" b="0" u="none" strike="noStrike" dirty="0" smtClean="0">
                          <a:effectLst/>
                          <a:latin typeface="Palatino Linotype" panose="02040502050505030304" pitchFamily="18" charset="0"/>
                        </a:rPr>
                        <a:t>778,9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6196" marR="6196" marT="6196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 dirty="0" smtClean="0">
                          <a:effectLst/>
                          <a:latin typeface="Palatino Linotype" panose="02040502050505030304" pitchFamily="18" charset="0"/>
                        </a:rPr>
                        <a:t>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6196" marR="6196" marT="6196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061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>
                          <a:effectLst/>
                          <a:latin typeface="Palatino Linotype" panose="02040502050505030304" pitchFamily="18" charset="0"/>
                        </a:rPr>
                        <a:t>Краснострельское с/п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6196" marR="6196" marT="6196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 dirty="0">
                          <a:effectLst/>
                          <a:latin typeface="Palatino Linotype" panose="02040502050505030304" pitchFamily="18" charset="0"/>
                        </a:rPr>
                        <a:t>38 </a:t>
                      </a:r>
                      <a:r>
                        <a:rPr lang="ru-RU" sz="1400" b="0" u="none" strike="noStrike" dirty="0" smtClean="0">
                          <a:effectLst/>
                          <a:latin typeface="Palatino Linotype" panose="02040502050505030304" pitchFamily="18" charset="0"/>
                        </a:rPr>
                        <a:t>425,0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6196" marR="6196" marT="6196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 dirty="0">
                          <a:effectLst/>
                          <a:latin typeface="Palatino Linotype" panose="02040502050505030304" pitchFamily="18" charset="0"/>
                        </a:rPr>
                        <a:t>21 </a:t>
                      </a:r>
                      <a:r>
                        <a:rPr lang="ru-RU" sz="1400" b="0" u="none" strike="noStrike" dirty="0" smtClean="0">
                          <a:effectLst/>
                          <a:latin typeface="Palatino Linotype" panose="02040502050505030304" pitchFamily="18" charset="0"/>
                        </a:rPr>
                        <a:t>775,7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6196" marR="6196" marT="6196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 dirty="0">
                          <a:effectLst/>
                          <a:latin typeface="Palatino Linotype" panose="02040502050505030304" pitchFamily="18" charset="0"/>
                        </a:rPr>
                        <a:t>38 </a:t>
                      </a:r>
                      <a:r>
                        <a:rPr lang="ru-RU" sz="1400" b="0" u="none" strike="noStrike" dirty="0" smtClean="0">
                          <a:effectLst/>
                          <a:latin typeface="Palatino Linotype" panose="02040502050505030304" pitchFamily="18" charset="0"/>
                        </a:rPr>
                        <a:t>425,0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6196" marR="6196" marT="6196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 dirty="0" smtClean="0">
                          <a:effectLst/>
                          <a:latin typeface="Palatino Linotype" panose="02040502050505030304" pitchFamily="18" charset="0"/>
                        </a:rPr>
                        <a:t>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6196" marR="6196" marT="6196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061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>
                          <a:effectLst/>
                          <a:latin typeface="Palatino Linotype" panose="02040502050505030304" pitchFamily="18" charset="0"/>
                        </a:rPr>
                        <a:t>Курчанское с/п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6196" marR="6196" marT="6196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 dirty="0">
                          <a:effectLst/>
                          <a:latin typeface="Palatino Linotype" panose="02040502050505030304" pitchFamily="18" charset="0"/>
                        </a:rPr>
                        <a:t>55 </a:t>
                      </a:r>
                      <a:r>
                        <a:rPr lang="ru-RU" sz="1400" b="0" u="none" strike="noStrike" dirty="0" smtClean="0">
                          <a:effectLst/>
                          <a:latin typeface="Palatino Linotype" panose="02040502050505030304" pitchFamily="18" charset="0"/>
                        </a:rPr>
                        <a:t>668,4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6196" marR="6196" marT="6196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 dirty="0">
                          <a:effectLst/>
                          <a:latin typeface="Palatino Linotype" panose="02040502050505030304" pitchFamily="18" charset="0"/>
                        </a:rPr>
                        <a:t>22 </a:t>
                      </a:r>
                      <a:r>
                        <a:rPr lang="ru-RU" sz="1400" b="0" u="none" strike="noStrike" dirty="0" smtClean="0">
                          <a:effectLst/>
                          <a:latin typeface="Palatino Linotype" panose="02040502050505030304" pitchFamily="18" charset="0"/>
                        </a:rPr>
                        <a:t>984,4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6196" marR="6196" marT="6196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 dirty="0">
                          <a:effectLst/>
                          <a:latin typeface="Palatino Linotype" panose="02040502050505030304" pitchFamily="18" charset="0"/>
                        </a:rPr>
                        <a:t>55 </a:t>
                      </a:r>
                      <a:r>
                        <a:rPr lang="ru-RU" sz="1400" b="0" u="none" strike="noStrike" dirty="0" smtClean="0">
                          <a:effectLst/>
                          <a:latin typeface="Palatino Linotype" panose="02040502050505030304" pitchFamily="18" charset="0"/>
                        </a:rPr>
                        <a:t>668,4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6196" marR="6196" marT="6196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 dirty="0" smtClean="0">
                          <a:effectLst/>
                          <a:latin typeface="Palatino Linotype" panose="02040502050505030304" pitchFamily="18" charset="0"/>
                        </a:rPr>
                        <a:t>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6196" marR="6196" marT="6196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061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>
                          <a:effectLst/>
                          <a:latin typeface="Palatino Linotype" panose="02040502050505030304" pitchFamily="18" charset="0"/>
                        </a:rPr>
                        <a:t>Новотаманское с/п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6196" marR="6196" marT="6196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 dirty="0">
                          <a:effectLst/>
                          <a:latin typeface="Palatino Linotype" panose="02040502050505030304" pitchFamily="18" charset="0"/>
                        </a:rPr>
                        <a:t>66 </a:t>
                      </a:r>
                      <a:r>
                        <a:rPr lang="ru-RU" sz="1400" b="0" u="none" strike="noStrike" dirty="0" smtClean="0">
                          <a:effectLst/>
                          <a:latin typeface="Palatino Linotype" panose="02040502050505030304" pitchFamily="18" charset="0"/>
                        </a:rPr>
                        <a:t>761,7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6196" marR="6196" marT="6196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 dirty="0">
                          <a:effectLst/>
                          <a:latin typeface="Palatino Linotype" panose="02040502050505030304" pitchFamily="18" charset="0"/>
                        </a:rPr>
                        <a:t>24 </a:t>
                      </a:r>
                      <a:r>
                        <a:rPr lang="ru-RU" sz="1400" b="0" u="none" strike="noStrike" dirty="0" smtClean="0">
                          <a:effectLst/>
                          <a:latin typeface="Palatino Linotype" panose="02040502050505030304" pitchFamily="18" charset="0"/>
                        </a:rPr>
                        <a:t>080,3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6196" marR="6196" marT="6196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 dirty="0">
                          <a:effectLst/>
                          <a:latin typeface="Palatino Linotype" panose="02040502050505030304" pitchFamily="18" charset="0"/>
                        </a:rPr>
                        <a:t>66 </a:t>
                      </a:r>
                      <a:r>
                        <a:rPr lang="ru-RU" sz="1400" b="0" u="none" strike="noStrike" dirty="0" smtClean="0">
                          <a:effectLst/>
                          <a:latin typeface="Palatino Linotype" panose="02040502050505030304" pitchFamily="18" charset="0"/>
                        </a:rPr>
                        <a:t>761,7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6196" marR="6196" marT="6196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 dirty="0" smtClean="0">
                          <a:effectLst/>
                          <a:latin typeface="Palatino Linotype" panose="02040502050505030304" pitchFamily="18" charset="0"/>
                        </a:rPr>
                        <a:t>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6196" marR="6196" marT="6196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061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>
                          <a:effectLst/>
                          <a:latin typeface="Palatino Linotype" panose="02040502050505030304" pitchFamily="18" charset="0"/>
                        </a:rPr>
                        <a:t>Сенное с/п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6196" marR="6196" marT="6196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 dirty="0">
                          <a:effectLst/>
                          <a:latin typeface="Palatino Linotype" panose="02040502050505030304" pitchFamily="18" charset="0"/>
                        </a:rPr>
                        <a:t>50 </a:t>
                      </a:r>
                      <a:r>
                        <a:rPr lang="ru-RU" sz="1400" b="0" u="none" strike="noStrike" dirty="0" smtClean="0">
                          <a:effectLst/>
                          <a:latin typeface="Palatino Linotype" panose="02040502050505030304" pitchFamily="18" charset="0"/>
                        </a:rPr>
                        <a:t>467,7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6196" marR="6196" marT="6196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 dirty="0">
                          <a:effectLst/>
                          <a:latin typeface="Palatino Linotype" panose="02040502050505030304" pitchFamily="18" charset="0"/>
                        </a:rPr>
                        <a:t>43 </a:t>
                      </a:r>
                      <a:r>
                        <a:rPr lang="ru-RU" sz="1400" b="0" u="none" strike="noStrike" dirty="0" smtClean="0">
                          <a:effectLst/>
                          <a:latin typeface="Palatino Linotype" panose="02040502050505030304" pitchFamily="18" charset="0"/>
                        </a:rPr>
                        <a:t>998,9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6196" marR="6196" marT="6196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 dirty="0">
                          <a:effectLst/>
                          <a:latin typeface="Palatino Linotype" panose="02040502050505030304" pitchFamily="18" charset="0"/>
                        </a:rPr>
                        <a:t>50 </a:t>
                      </a:r>
                      <a:r>
                        <a:rPr lang="ru-RU" sz="1400" b="0" u="none" strike="noStrike" dirty="0" smtClean="0">
                          <a:effectLst/>
                          <a:latin typeface="Palatino Linotype" panose="02040502050505030304" pitchFamily="18" charset="0"/>
                        </a:rPr>
                        <a:t>467,7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6196" marR="6196" marT="6196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 dirty="0" smtClean="0">
                          <a:effectLst/>
                          <a:latin typeface="Palatino Linotype" panose="02040502050505030304" pitchFamily="18" charset="0"/>
                        </a:rPr>
                        <a:t>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6196" marR="6196" marT="6196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061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>
                          <a:effectLst/>
                          <a:latin typeface="Palatino Linotype" panose="02040502050505030304" pitchFamily="18" charset="0"/>
                        </a:rPr>
                        <a:t>Старотитаровское с/п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6196" marR="6196" marT="6196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 dirty="0">
                          <a:effectLst/>
                          <a:latin typeface="Palatino Linotype" panose="02040502050505030304" pitchFamily="18" charset="0"/>
                        </a:rPr>
                        <a:t>71 </a:t>
                      </a:r>
                      <a:r>
                        <a:rPr lang="ru-RU" sz="1400" b="0" u="none" strike="noStrike" dirty="0" smtClean="0">
                          <a:effectLst/>
                          <a:latin typeface="Palatino Linotype" panose="02040502050505030304" pitchFamily="18" charset="0"/>
                        </a:rPr>
                        <a:t>409,2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6196" marR="6196" marT="6196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 dirty="0">
                          <a:effectLst/>
                          <a:latin typeface="Palatino Linotype" panose="02040502050505030304" pitchFamily="18" charset="0"/>
                        </a:rPr>
                        <a:t>53 </a:t>
                      </a:r>
                      <a:r>
                        <a:rPr lang="ru-RU" sz="1400" b="0" u="none" strike="noStrike" dirty="0" smtClean="0">
                          <a:effectLst/>
                          <a:latin typeface="Palatino Linotype" panose="02040502050505030304" pitchFamily="18" charset="0"/>
                        </a:rPr>
                        <a:t>386,3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6196" marR="6196" marT="6196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 dirty="0">
                          <a:effectLst/>
                          <a:latin typeface="Palatino Linotype" panose="02040502050505030304" pitchFamily="18" charset="0"/>
                        </a:rPr>
                        <a:t>71 </a:t>
                      </a:r>
                      <a:r>
                        <a:rPr lang="ru-RU" sz="1400" b="0" u="none" strike="noStrike" dirty="0" smtClean="0">
                          <a:effectLst/>
                          <a:latin typeface="Palatino Linotype" panose="02040502050505030304" pitchFamily="18" charset="0"/>
                        </a:rPr>
                        <a:t>409,2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6196" marR="6196" marT="6196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 dirty="0" smtClean="0">
                          <a:effectLst/>
                          <a:latin typeface="Palatino Linotype" panose="02040502050505030304" pitchFamily="18" charset="0"/>
                        </a:rPr>
                        <a:t>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6196" marR="6196" marT="6196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061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>
                          <a:effectLst/>
                          <a:latin typeface="Palatino Linotype" panose="02040502050505030304" pitchFamily="18" charset="0"/>
                        </a:rPr>
                        <a:t>Таманское с/п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6196" marR="6196" marT="6196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 dirty="0">
                          <a:effectLst/>
                          <a:latin typeface="Palatino Linotype" panose="02040502050505030304" pitchFamily="18" charset="0"/>
                        </a:rPr>
                        <a:t>315 </a:t>
                      </a:r>
                      <a:r>
                        <a:rPr lang="ru-RU" sz="1400" b="0" u="none" strike="noStrike" dirty="0" smtClean="0">
                          <a:effectLst/>
                          <a:latin typeface="Palatino Linotype" panose="02040502050505030304" pitchFamily="18" charset="0"/>
                        </a:rPr>
                        <a:t>202,6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6196" marR="6196" marT="6196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 dirty="0">
                          <a:effectLst/>
                          <a:latin typeface="Palatino Linotype" panose="02040502050505030304" pitchFamily="18" charset="0"/>
                        </a:rPr>
                        <a:t>314 </a:t>
                      </a:r>
                      <a:r>
                        <a:rPr lang="ru-RU" sz="1400" b="0" u="none" strike="noStrike" dirty="0" smtClean="0">
                          <a:effectLst/>
                          <a:latin typeface="Palatino Linotype" panose="02040502050505030304" pitchFamily="18" charset="0"/>
                        </a:rPr>
                        <a:t>763,7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6196" marR="6196" marT="6196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 dirty="0">
                          <a:effectLst/>
                          <a:latin typeface="Palatino Linotype" panose="02040502050505030304" pitchFamily="18" charset="0"/>
                        </a:rPr>
                        <a:t>315 </a:t>
                      </a:r>
                      <a:r>
                        <a:rPr lang="ru-RU" sz="1400" b="0" u="none" strike="noStrike" dirty="0" smtClean="0">
                          <a:effectLst/>
                          <a:latin typeface="Palatino Linotype" panose="02040502050505030304" pitchFamily="18" charset="0"/>
                        </a:rPr>
                        <a:t>202,6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6196" marR="6196" marT="6196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 dirty="0" smtClean="0">
                          <a:effectLst/>
                          <a:latin typeface="Palatino Linotype" panose="02040502050505030304" pitchFamily="18" charset="0"/>
                        </a:rPr>
                        <a:t>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6196" marR="6196" marT="6196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061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>
                          <a:effectLst/>
                          <a:latin typeface="Palatino Linotype" panose="02040502050505030304" pitchFamily="18" charset="0"/>
                        </a:rPr>
                        <a:t>Фонталовское с/п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6196" marR="6196" marT="6196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 dirty="0">
                          <a:effectLst/>
                          <a:latin typeface="Palatino Linotype" panose="02040502050505030304" pitchFamily="18" charset="0"/>
                        </a:rPr>
                        <a:t>50 </a:t>
                      </a:r>
                      <a:r>
                        <a:rPr lang="ru-RU" sz="1400" b="0" u="none" strike="noStrike" dirty="0" smtClean="0">
                          <a:effectLst/>
                          <a:latin typeface="Palatino Linotype" panose="02040502050505030304" pitchFamily="18" charset="0"/>
                        </a:rPr>
                        <a:t>856,3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6196" marR="6196" marT="6196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 dirty="0">
                          <a:effectLst/>
                          <a:latin typeface="Palatino Linotype" panose="02040502050505030304" pitchFamily="18" charset="0"/>
                        </a:rPr>
                        <a:t>26 </a:t>
                      </a:r>
                      <a:r>
                        <a:rPr lang="ru-RU" sz="1400" b="0" u="none" strike="noStrike" dirty="0" smtClean="0">
                          <a:effectLst/>
                          <a:latin typeface="Palatino Linotype" panose="02040502050505030304" pitchFamily="18" charset="0"/>
                        </a:rPr>
                        <a:t>515,9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6196" marR="6196" marT="6196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 dirty="0">
                          <a:effectLst/>
                          <a:latin typeface="Palatino Linotype" panose="02040502050505030304" pitchFamily="18" charset="0"/>
                        </a:rPr>
                        <a:t>50 </a:t>
                      </a:r>
                      <a:r>
                        <a:rPr lang="ru-RU" sz="1400" b="0" u="none" strike="noStrike" dirty="0" smtClean="0">
                          <a:effectLst/>
                          <a:latin typeface="Palatino Linotype" panose="02040502050505030304" pitchFamily="18" charset="0"/>
                        </a:rPr>
                        <a:t>856,3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6196" marR="6196" marT="6196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 dirty="0" smtClean="0">
                          <a:effectLst/>
                          <a:latin typeface="Palatino Linotype" panose="02040502050505030304" pitchFamily="18" charset="0"/>
                        </a:rPr>
                        <a:t>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6196" marR="6196" marT="6196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490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Palatino Linotype" panose="02040502050505030304" pitchFamily="18" charset="0"/>
                        </a:rPr>
                        <a:t>ИТОГО КОНСОЛИДИРОВАННЫЙ БЮДЖЕТ РАЙОНА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6196" marR="6196" marT="6196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Palatino Linotype" panose="02040502050505030304" pitchFamily="18" charset="0"/>
                        </a:rPr>
                        <a:t>3 591 </a:t>
                      </a:r>
                      <a:r>
                        <a:rPr lang="ru-RU" sz="1400" b="1" u="none" strike="noStrike" dirty="0" smtClean="0">
                          <a:effectLst/>
                          <a:latin typeface="Palatino Linotype" panose="02040502050505030304" pitchFamily="18" charset="0"/>
                        </a:rPr>
                        <a:t>230,1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6196" marR="6196" marT="6196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Palatino Linotype" panose="02040502050505030304" pitchFamily="18" charset="0"/>
                        </a:rPr>
                        <a:t>2 123 </a:t>
                      </a:r>
                      <a:r>
                        <a:rPr lang="ru-RU" sz="1400" b="1" u="none" strike="noStrike" dirty="0" smtClean="0">
                          <a:effectLst/>
                          <a:latin typeface="Palatino Linotype" panose="02040502050505030304" pitchFamily="18" charset="0"/>
                        </a:rPr>
                        <a:t>656,5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6196" marR="6196" marT="6196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Palatino Linotype" panose="02040502050505030304" pitchFamily="18" charset="0"/>
                        </a:rPr>
                        <a:t>3 617 </a:t>
                      </a:r>
                      <a:r>
                        <a:rPr lang="ru-RU" sz="1400" b="1" u="none" strike="noStrike" dirty="0" smtClean="0">
                          <a:effectLst/>
                          <a:latin typeface="Palatino Linotype" panose="02040502050505030304" pitchFamily="18" charset="0"/>
                        </a:rPr>
                        <a:t>859,7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6196" marR="6196" marT="6196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Palatino Linotype" panose="02040502050505030304" pitchFamily="18" charset="0"/>
                        </a:rPr>
                        <a:t>-26 </a:t>
                      </a:r>
                      <a:r>
                        <a:rPr lang="ru-RU" sz="1400" b="1" u="none" strike="noStrike" dirty="0" smtClean="0">
                          <a:effectLst/>
                          <a:latin typeface="Palatino Linotype" panose="02040502050505030304" pitchFamily="18" charset="0"/>
                        </a:rPr>
                        <a:t>629,6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6196" marR="6196" marT="6196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526416" y="5781418"/>
            <a:ext cx="65710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i="1" dirty="0" smtClean="0">
                <a:latin typeface="Palatino Linotype" panose="02040502050505030304" pitchFamily="18" charset="0"/>
              </a:rPr>
              <a:t>Консолидированный бюджет Темрюкского района – это свод</a:t>
            </a:r>
          </a:p>
          <a:p>
            <a:r>
              <a:rPr lang="ru-RU" sz="1600" b="1" i="1" dirty="0" smtClean="0">
                <a:latin typeface="Palatino Linotype" panose="02040502050505030304" pitchFamily="18" charset="0"/>
              </a:rPr>
              <a:t>районного бюджета, бюджета Темрюкского городского поселения</a:t>
            </a:r>
          </a:p>
          <a:p>
            <a:r>
              <a:rPr lang="ru-RU" sz="1600" b="1" i="1" dirty="0" smtClean="0">
                <a:latin typeface="Palatino Linotype" panose="02040502050505030304" pitchFamily="18" charset="0"/>
              </a:rPr>
              <a:t>и бюджетов 11 сельских поселений Темрюкского района</a:t>
            </a:r>
            <a:endParaRPr lang="ru-RU" sz="1600" b="1" i="1" dirty="0">
              <a:latin typeface="Palatino Linotype" panose="02040502050505030304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78636" y="3617871"/>
            <a:ext cx="2584450" cy="323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33715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-1911"/>
            <a:ext cx="2929508" cy="2197131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122367" y="3947320"/>
            <a:ext cx="2584450" cy="323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3923928" y="311406"/>
            <a:ext cx="5003655" cy="138499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99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itchFamily="18" charset="0"/>
                <a:cs typeface="Times New Roman" pitchFamily="18" charset="0"/>
              </a:rPr>
              <a:t>ДОХОДЫ</a:t>
            </a:r>
          </a:p>
          <a:p>
            <a:pPr algn="ctr"/>
            <a:r>
              <a:rPr lang="ru-RU" sz="2800" dirty="0" smtClean="0">
                <a:solidFill>
                  <a:srgbClr val="99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itchFamily="18" charset="0"/>
                <a:cs typeface="Times New Roman" pitchFamily="18" charset="0"/>
              </a:rPr>
              <a:t>КОНСОЛИДИРОВАННОГО</a:t>
            </a:r>
          </a:p>
          <a:p>
            <a:pPr algn="ctr"/>
            <a:r>
              <a:rPr lang="ru-RU" sz="2800" dirty="0" smtClean="0">
                <a:solidFill>
                  <a:srgbClr val="99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itchFamily="18" charset="0"/>
                <a:cs typeface="Times New Roman" pitchFamily="18" charset="0"/>
              </a:rPr>
              <a:t>БЮДЖЕТА РАЙОНА</a:t>
            </a:r>
            <a:r>
              <a:rPr lang="ru-RU" sz="2200" dirty="0" smtClean="0">
                <a:solidFill>
                  <a:srgbClr val="99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itchFamily="18" charset="0"/>
                <a:cs typeface="Times New Roman" pitchFamily="18" charset="0"/>
              </a:rPr>
              <a:t> </a:t>
            </a:r>
            <a:endParaRPr lang="ru-RU" sz="2200" dirty="0">
              <a:solidFill>
                <a:srgbClr val="99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Palatino Linotype" pitchFamily="18" charset="0"/>
              <a:cs typeface="Times New Roman" pitchFamily="18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694813310"/>
              </p:ext>
            </p:extLst>
          </p:nvPr>
        </p:nvGraphicFramePr>
        <p:xfrm>
          <a:off x="1115615" y="1916832"/>
          <a:ext cx="7704857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120821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Text Box 60"/>
          <p:cNvSpPr txBox="1">
            <a:spLocks noChangeArrowheads="1"/>
          </p:cNvSpPr>
          <p:nvPr/>
        </p:nvSpPr>
        <p:spPr bwMode="auto">
          <a:xfrm>
            <a:off x="755650" y="115888"/>
            <a:ext cx="18415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endParaRPr lang="ru-RU" sz="2300">
              <a:solidFill>
                <a:prstClr val="black"/>
              </a:solidFill>
              <a:latin typeface="Arial" charset="0"/>
            </a:endParaRPr>
          </a:p>
          <a:p>
            <a:pPr algn="ctr" eaLnBrk="1" hangingPunct="1"/>
            <a:endParaRPr lang="ru-RU" sz="2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43608" y="1268760"/>
            <a:ext cx="7982532" cy="26776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sz="4200" b="1" dirty="0" smtClean="0">
                <a:ln w="11430"/>
                <a:solidFill>
                  <a:srgbClr val="996600"/>
                </a:solidFill>
                <a:effectLst>
                  <a:glow>
                    <a:schemeClr val="accent5">
                      <a:satMod val="175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Palatino Linotype" panose="02040502050505030304" pitchFamily="18" charset="0"/>
              </a:rPr>
              <a:t>ОСНОВНЫЕ НАПРАВЛЕНИЯ</a:t>
            </a:r>
          </a:p>
          <a:p>
            <a:pPr algn="ctr" eaLnBrk="1" hangingPunct="1">
              <a:defRPr/>
            </a:pPr>
            <a:r>
              <a:rPr lang="ru-RU" sz="4200" b="1" dirty="0" smtClean="0">
                <a:ln w="11430"/>
                <a:solidFill>
                  <a:srgbClr val="996600"/>
                </a:solidFill>
                <a:effectLst>
                  <a:glow>
                    <a:schemeClr val="accent5">
                      <a:satMod val="175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Palatino Linotype" panose="02040502050505030304" pitchFamily="18" charset="0"/>
              </a:rPr>
              <a:t>РАСХОДОВ РАЙОННОГО</a:t>
            </a:r>
          </a:p>
          <a:p>
            <a:pPr algn="ctr" eaLnBrk="1" hangingPunct="1">
              <a:defRPr/>
            </a:pPr>
            <a:r>
              <a:rPr lang="ru-RU" sz="4200" b="1" dirty="0" smtClean="0">
                <a:ln w="11430"/>
                <a:solidFill>
                  <a:srgbClr val="996600"/>
                </a:solidFill>
                <a:effectLst>
                  <a:glow>
                    <a:schemeClr val="accent5">
                      <a:satMod val="175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Palatino Linotype" panose="02040502050505030304" pitchFamily="18" charset="0"/>
              </a:rPr>
              <a:t>БЮДЖЕТА НА 2021 ГОД</a:t>
            </a:r>
            <a:endParaRPr lang="ru-RU" sz="4200" b="1" dirty="0">
              <a:ln w="11430"/>
              <a:solidFill>
                <a:srgbClr val="996600"/>
              </a:solidFill>
              <a:effectLst>
                <a:glow>
                  <a:schemeClr val="accent5">
                    <a:satMod val="175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pic>
        <p:nvPicPr>
          <p:cNvPr id="1026" name="Picture 2" descr="C:\Users\Lebedeva\Desktop\10403104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914" y="4221088"/>
            <a:ext cx="3898404" cy="2109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885" y="50913"/>
            <a:ext cx="3236913" cy="258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081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0"/>
            <a:ext cx="1778227" cy="102756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9792" y="117739"/>
            <a:ext cx="6264696" cy="792088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000" b="1" dirty="0" smtClean="0">
                <a:solidFill>
                  <a:srgbClr val="99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Структура расходов бюджета муниципального образования Темрюкский район  на  2021 год</a:t>
            </a:r>
            <a:endParaRPr lang="ru-RU" sz="2000" dirty="0">
              <a:solidFill>
                <a:srgbClr val="99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0318285"/>
              </p:ext>
            </p:extLst>
          </p:nvPr>
        </p:nvGraphicFramePr>
        <p:xfrm>
          <a:off x="467544" y="1027566"/>
          <a:ext cx="8462744" cy="5620214"/>
        </p:xfrm>
        <a:graphic>
          <a:graphicData uri="http://schemas.openxmlformats.org/drawingml/2006/table">
            <a:tbl>
              <a:tblPr bandRow="1">
                <a:tableStyleId>{5DA37D80-6434-44D0-A028-1B22A696006F}</a:tableStyleId>
              </a:tblPr>
              <a:tblGrid>
                <a:gridCol w="2820633"/>
                <a:gridCol w="1969703"/>
                <a:gridCol w="936104"/>
                <a:gridCol w="1656184"/>
                <a:gridCol w="1080120"/>
              </a:tblGrid>
              <a:tr h="7348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Расходы</a:t>
                      </a:r>
                      <a:endParaRPr lang="ru-RU" sz="16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Утвержденный объем расходов на 2020 год, тыс. рублей</a:t>
                      </a: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Удельный вес,</a:t>
                      </a:r>
                      <a:r>
                        <a:rPr lang="ru-RU" sz="1600" b="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%</a:t>
                      </a:r>
                      <a:endParaRPr lang="ru-RU" sz="1600" b="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Объем расходов на 2021 год, тыс. рублей</a:t>
                      </a:r>
                      <a:endParaRPr lang="ru-RU" sz="1600" b="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Удельный вес,</a:t>
                      </a:r>
                      <a:r>
                        <a:rPr lang="ru-RU" sz="1600" b="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%</a:t>
                      </a:r>
                      <a:endParaRPr lang="ru-RU" sz="1600" b="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</a:tr>
              <a:tr h="40471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Всего </a:t>
                      </a:r>
                      <a:r>
                        <a:rPr lang="ru-RU" sz="16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расходов:</a:t>
                      </a:r>
                      <a:endParaRPr lang="ru-RU" sz="16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2 617</a:t>
                      </a:r>
                      <a:r>
                        <a:rPr lang="ru-RU" sz="1600" b="1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094,3</a:t>
                      </a:r>
                      <a:endParaRPr lang="ru-RU" sz="16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100,0</a:t>
                      </a:r>
                      <a:endParaRPr lang="ru-RU" sz="16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2 482 942,6</a:t>
                      </a:r>
                      <a:endParaRPr lang="ru-RU" sz="16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100,0</a:t>
                      </a:r>
                      <a:endParaRPr lang="ru-RU" sz="16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</a:tr>
              <a:tr h="489874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Общегосударственные вопросы</a:t>
                      </a: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228 693,6</a:t>
                      </a: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8,8</a:t>
                      </a: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221 756,3</a:t>
                      </a: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8,9</a:t>
                      </a:r>
                    </a:p>
                  </a:txBody>
                  <a:tcPr marL="35596" marR="35596" marT="0" marB="0" anchor="ctr"/>
                </a:tc>
              </a:tr>
              <a:tr h="73481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Национальная безопасность и </a:t>
                      </a:r>
                      <a:r>
                        <a:rPr lang="ru-RU" sz="16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правоохранительная деятельность</a:t>
                      </a:r>
                      <a:endParaRPr lang="ru-RU" sz="16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23 729,6</a:t>
                      </a:r>
                      <a:endParaRPr lang="ru-RU" sz="16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0,9</a:t>
                      </a:r>
                      <a:endParaRPr lang="ru-RU" sz="16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25 089,7</a:t>
                      </a:r>
                      <a:endParaRPr lang="ru-RU" sz="16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1,0</a:t>
                      </a:r>
                      <a:endParaRPr lang="ru-RU" sz="16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</a:tr>
              <a:tr h="40471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Национальная </a:t>
                      </a:r>
                      <a:r>
                        <a:rPr lang="ru-RU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экономика</a:t>
                      </a:r>
                      <a:endParaRPr lang="ru-RU" sz="16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32 975,6</a:t>
                      </a:r>
                      <a:endParaRPr lang="ru-RU" sz="16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1,3</a:t>
                      </a:r>
                      <a:endParaRPr lang="ru-RU" sz="16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30 414,0</a:t>
                      </a:r>
                      <a:endParaRPr lang="ru-RU" sz="16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1,2</a:t>
                      </a:r>
                      <a:endParaRPr lang="ru-RU" sz="16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</a:tr>
              <a:tr h="48987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Жилищно-коммунальное хозяйство</a:t>
                      </a:r>
                      <a:endParaRPr lang="ru-RU" sz="16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219 798,2</a:t>
                      </a:r>
                      <a:endParaRPr lang="ru-RU" sz="16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8,4</a:t>
                      </a:r>
                      <a:endParaRPr lang="ru-RU" sz="16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99 992,6</a:t>
                      </a:r>
                      <a:endParaRPr lang="ru-RU" sz="16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4,0</a:t>
                      </a:r>
                      <a:endParaRPr lang="ru-RU" sz="16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</a:tr>
              <a:tr h="32377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Охрана окружающей среды</a:t>
                      </a:r>
                      <a:endParaRPr lang="ru-RU" sz="1600" kern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100,0</a:t>
                      </a:r>
                      <a:endParaRPr lang="ru-RU" sz="16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0,0</a:t>
                      </a:r>
                      <a:endParaRPr lang="ru-RU" sz="16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100,0</a:t>
                      </a:r>
                      <a:endParaRPr lang="ru-RU" sz="16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0,0</a:t>
                      </a:r>
                      <a:endParaRPr lang="ru-RU" sz="16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</a:tr>
              <a:tr h="32377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Образование</a:t>
                      </a:r>
                      <a:endParaRPr lang="ru-RU" sz="16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1 701 757,9</a:t>
                      </a:r>
                      <a:endParaRPr lang="ru-RU" sz="16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65,0</a:t>
                      </a:r>
                      <a:endParaRPr lang="ru-RU" sz="16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1 741 142,7</a:t>
                      </a:r>
                      <a:endParaRPr lang="ru-RU" sz="16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70,1</a:t>
                      </a:r>
                      <a:endParaRPr lang="ru-RU" sz="16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</a:tr>
              <a:tr h="3378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Культура</a:t>
                      </a:r>
                      <a:r>
                        <a:rPr lang="ru-RU" sz="16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и </a:t>
                      </a:r>
                      <a:r>
                        <a:rPr lang="ru-RU" sz="16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кинематография</a:t>
                      </a:r>
                      <a:endParaRPr lang="ru-RU" sz="16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59 159,8</a:t>
                      </a:r>
                      <a:endParaRPr lang="ru-RU" sz="16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2,3</a:t>
                      </a:r>
                      <a:endParaRPr lang="ru-RU" sz="16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58 426,4</a:t>
                      </a:r>
                      <a:endParaRPr lang="ru-RU" sz="16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2,4</a:t>
                      </a:r>
                      <a:endParaRPr lang="ru-RU" sz="16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</a:tr>
              <a:tr h="32377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Здравоохранение </a:t>
                      </a:r>
                      <a:endParaRPr lang="ru-RU" sz="16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32 500,0</a:t>
                      </a:r>
                      <a:endParaRPr lang="ru-RU" sz="1600" kern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1,2</a:t>
                      </a:r>
                      <a:endParaRPr lang="ru-RU" sz="1600" kern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2 000,0</a:t>
                      </a:r>
                      <a:endParaRPr lang="ru-RU" sz="1600" kern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0,1</a:t>
                      </a:r>
                      <a:endParaRPr lang="ru-RU" sz="1600" kern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</a:tr>
              <a:tr h="40471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Социальная политика</a:t>
                      </a:r>
                      <a:endParaRPr lang="ru-RU" sz="16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196 996,4</a:t>
                      </a:r>
                      <a:endParaRPr lang="ru-RU" sz="16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7,5</a:t>
                      </a:r>
                      <a:endParaRPr lang="ru-RU" sz="16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190 201,0</a:t>
                      </a:r>
                      <a:endParaRPr lang="ru-RU" sz="16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7,7</a:t>
                      </a:r>
                      <a:endParaRPr lang="ru-RU" sz="16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</a:tr>
              <a:tr h="32377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Физическая культура и спорт</a:t>
                      </a:r>
                      <a:endParaRPr lang="ru-RU" sz="16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86 276,9</a:t>
                      </a:r>
                      <a:endParaRPr lang="ru-RU" sz="16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3,3</a:t>
                      </a:r>
                      <a:endParaRPr lang="ru-RU" sz="16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74 265,7</a:t>
                      </a:r>
                      <a:endParaRPr lang="ru-RU" sz="16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3,0</a:t>
                      </a:r>
                      <a:endParaRPr lang="ru-RU" sz="16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</a:tr>
              <a:tr h="32377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Межбюджетные </a:t>
                      </a:r>
                      <a:r>
                        <a:rPr lang="ru-RU" sz="16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трансферты </a:t>
                      </a:r>
                      <a:endParaRPr lang="ru-RU" sz="16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35 106,3</a:t>
                      </a:r>
                      <a:endParaRPr lang="ru-RU" sz="16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1,3</a:t>
                      </a:r>
                      <a:endParaRPr lang="ru-RU" sz="16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39 554,2</a:t>
                      </a:r>
                      <a:endParaRPr lang="ru-RU" sz="16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1,6</a:t>
                      </a:r>
                      <a:endParaRPr lang="ru-RU" sz="16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430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219131" y="332718"/>
            <a:ext cx="3232597" cy="258516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7920880" cy="490066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1800" b="1" dirty="0" smtClean="0">
                <a:solidFill>
                  <a:srgbClr val="99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Динамика расходов бюджета</a:t>
            </a:r>
            <a:br>
              <a:rPr lang="ru-RU" sz="1800" b="1" dirty="0" smtClean="0">
                <a:solidFill>
                  <a:srgbClr val="99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</a:br>
            <a:r>
              <a:rPr lang="ru-RU" sz="1800" b="1" dirty="0" smtClean="0">
                <a:solidFill>
                  <a:srgbClr val="99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муниципального образования Темрюкский район</a:t>
            </a:r>
            <a:endParaRPr lang="ru-RU" sz="1800" dirty="0">
              <a:solidFill>
                <a:srgbClr val="99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2292832"/>
              </p:ext>
            </p:extLst>
          </p:nvPr>
        </p:nvGraphicFramePr>
        <p:xfrm>
          <a:off x="467544" y="836712"/>
          <a:ext cx="8280925" cy="5760640"/>
        </p:xfrm>
        <a:graphic>
          <a:graphicData uri="http://schemas.openxmlformats.org/drawingml/2006/table">
            <a:tbl>
              <a:tblPr bandRow="1">
                <a:tableStyleId>{5DA37D80-6434-44D0-A028-1B22A696006F}</a:tableStyleId>
              </a:tblPr>
              <a:tblGrid>
                <a:gridCol w="2333285"/>
                <a:gridCol w="1189528"/>
                <a:gridCol w="1189528"/>
                <a:gridCol w="1189528"/>
                <a:gridCol w="1189528"/>
                <a:gridCol w="1189528"/>
              </a:tblGrid>
              <a:tr h="11531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Расходы</a:t>
                      </a:r>
                      <a:endParaRPr lang="ru-RU" sz="14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Утвержденный решением сессии </a:t>
                      </a:r>
                      <a:r>
                        <a:rPr lang="ru-RU" sz="1200" b="1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от 24.12.2019 №704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бюджет на 2020 год</a:t>
                      </a:r>
                      <a:endParaRPr lang="ru-RU" sz="1200" b="1" kern="12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Уточненный бюджет на 1.10.2020</a:t>
                      </a:r>
                      <a:endParaRPr lang="ru-RU" sz="14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Проект бюджета на 2021 год, тыс. рублей</a:t>
                      </a:r>
                      <a:endParaRPr lang="ru-RU" sz="14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Отклонение 2021 к утвержденному 2020, %</a:t>
                      </a:r>
                      <a:endParaRPr lang="ru-RU" sz="14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Отклонение 2021 к уточненному 2020, </a:t>
                      </a:r>
                      <a:r>
                        <a:rPr lang="ru-RU" sz="1400" b="1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4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</a:tr>
              <a:tr h="2432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Всего </a:t>
                      </a:r>
                      <a:r>
                        <a:rPr lang="ru-RU" sz="14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расходов:</a:t>
                      </a:r>
                      <a:endParaRPr lang="ru-RU" sz="14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2617094,3</a:t>
                      </a:r>
                      <a:endParaRPr lang="ru-RU" sz="14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2941997,3</a:t>
                      </a:r>
                      <a:endParaRPr lang="ru-RU" sz="14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2482942,6</a:t>
                      </a:r>
                      <a:endParaRPr lang="ru-RU" sz="14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94,9</a:t>
                      </a:r>
                      <a:endParaRPr lang="ru-RU" sz="1400" b="1" kern="12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84,4</a:t>
                      </a:r>
                      <a:endParaRPr lang="ru-RU" sz="1400" b="1" kern="12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403807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Общегосударственные вопросы</a:t>
                      </a: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228693,6</a:t>
                      </a: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242344,9</a:t>
                      </a: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221756,3</a:t>
                      </a: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97,0</a:t>
                      </a:r>
                      <a:endParaRPr lang="ru-RU" sz="1400" kern="12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91,5</a:t>
                      </a:r>
                      <a:endParaRPr lang="ru-RU" sz="1400" kern="12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49335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Национальная безопасность и </a:t>
                      </a:r>
                      <a:r>
                        <a:rPr lang="ru-RU" sz="14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правоохранительная деятельность</a:t>
                      </a:r>
                      <a:endParaRPr lang="ru-RU" sz="14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23729,6</a:t>
                      </a:r>
                      <a:endParaRPr lang="ru-RU" sz="14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28646,2</a:t>
                      </a:r>
                      <a:endParaRPr lang="ru-RU" sz="14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25089,7</a:t>
                      </a:r>
                      <a:endParaRPr lang="ru-RU" sz="14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105,7</a:t>
                      </a:r>
                      <a:endParaRPr lang="ru-RU" sz="1400" kern="12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87,6</a:t>
                      </a:r>
                      <a:endParaRPr lang="ru-RU" sz="1400" kern="12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34511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Национальная </a:t>
                      </a:r>
                      <a:r>
                        <a:rPr lang="ru-RU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экономика</a:t>
                      </a:r>
                      <a:endParaRPr lang="ru-RU" sz="14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32975,6</a:t>
                      </a:r>
                      <a:endParaRPr lang="ru-RU" sz="14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44514,5</a:t>
                      </a:r>
                      <a:endParaRPr lang="ru-RU" sz="14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30414,0</a:t>
                      </a:r>
                      <a:endParaRPr lang="ru-RU" sz="14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92,2</a:t>
                      </a:r>
                      <a:endParaRPr lang="ru-RU" sz="1400" kern="12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68,3</a:t>
                      </a:r>
                      <a:endParaRPr lang="ru-RU" sz="1400" kern="12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4865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Жилищно-коммунальное хозяйство</a:t>
                      </a:r>
                      <a:endParaRPr lang="ru-RU" sz="14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219798,2</a:t>
                      </a:r>
                      <a:endParaRPr lang="ru-RU" sz="14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267910,6</a:t>
                      </a:r>
                      <a:endParaRPr lang="ru-RU" sz="14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99992,6</a:t>
                      </a:r>
                      <a:endParaRPr lang="ru-RU" sz="14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45,5</a:t>
                      </a:r>
                      <a:endParaRPr lang="ru-RU" sz="1400" kern="12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37,3</a:t>
                      </a:r>
                      <a:endParaRPr lang="ru-RU" sz="1400" kern="12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30557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Охрана окружающей среды</a:t>
                      </a:r>
                      <a:endParaRPr lang="ru-RU" sz="1400" kern="12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100,0</a:t>
                      </a:r>
                      <a:endParaRPr lang="ru-RU" sz="14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100,0</a:t>
                      </a:r>
                      <a:endParaRPr lang="ru-RU" sz="14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100,0</a:t>
                      </a:r>
                      <a:endParaRPr lang="ru-RU" sz="14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100,0</a:t>
                      </a:r>
                      <a:endParaRPr lang="ru-RU" sz="1400" kern="12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100,0</a:t>
                      </a:r>
                      <a:endParaRPr lang="ru-RU" sz="1400" kern="12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3600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Образование</a:t>
                      </a:r>
                      <a:endParaRPr lang="ru-RU" sz="14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1701757,9</a:t>
                      </a:r>
                      <a:endParaRPr lang="ru-RU" sz="14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1777274,3</a:t>
                      </a:r>
                      <a:endParaRPr lang="ru-RU" sz="14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1741142,7</a:t>
                      </a:r>
                      <a:endParaRPr lang="ru-RU" sz="14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102,3</a:t>
                      </a:r>
                      <a:endParaRPr lang="ru-RU" sz="1400" kern="12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98,0</a:t>
                      </a:r>
                      <a:endParaRPr lang="ru-RU" sz="1400" kern="12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3600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Культура</a:t>
                      </a:r>
                      <a:r>
                        <a:rPr lang="ru-RU" sz="140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и </a:t>
                      </a:r>
                      <a:r>
                        <a:rPr lang="ru-RU" sz="14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кинематография</a:t>
                      </a:r>
                      <a:endParaRPr lang="ru-RU" sz="14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59159,8</a:t>
                      </a:r>
                      <a:endParaRPr lang="ru-RU" sz="14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55452,3</a:t>
                      </a:r>
                      <a:endParaRPr lang="ru-RU" sz="14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58426,4</a:t>
                      </a:r>
                      <a:endParaRPr lang="ru-RU" sz="14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98,8</a:t>
                      </a:r>
                      <a:endParaRPr lang="ru-RU" sz="1400" kern="12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105,4</a:t>
                      </a:r>
                      <a:endParaRPr lang="ru-RU" sz="1400" kern="12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3600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Здравоохранение </a:t>
                      </a:r>
                      <a:endParaRPr lang="ru-RU" sz="14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32500,0</a:t>
                      </a:r>
                      <a:endParaRPr lang="ru-RU" sz="1400" kern="12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49572,5</a:t>
                      </a:r>
                      <a:endParaRPr lang="ru-RU" sz="1400" kern="12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2000,0</a:t>
                      </a:r>
                      <a:endParaRPr lang="ru-RU" sz="1400" kern="12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6,2</a:t>
                      </a:r>
                      <a:endParaRPr lang="ru-RU" sz="1400" kern="12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4,0</a:t>
                      </a:r>
                      <a:endParaRPr lang="ru-RU" sz="1400" kern="12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3600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Социальная политика</a:t>
                      </a:r>
                      <a:endParaRPr lang="ru-RU" sz="14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196996,4</a:t>
                      </a:r>
                      <a:endParaRPr lang="ru-RU" sz="14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201362,0</a:t>
                      </a:r>
                      <a:endParaRPr lang="ru-RU" sz="14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190201,0</a:t>
                      </a:r>
                      <a:endParaRPr lang="ru-RU" sz="14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96,6</a:t>
                      </a:r>
                      <a:endParaRPr lang="ru-RU" sz="1400" kern="12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94,5</a:t>
                      </a:r>
                      <a:endParaRPr lang="ru-RU" sz="1400" kern="12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3600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Физическая культура и спорт</a:t>
                      </a:r>
                      <a:endParaRPr lang="ru-RU" sz="14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86276,9</a:t>
                      </a:r>
                      <a:endParaRPr lang="ru-RU" sz="14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89060,5</a:t>
                      </a:r>
                      <a:endParaRPr lang="ru-RU" sz="14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74265,7</a:t>
                      </a:r>
                      <a:endParaRPr lang="ru-RU" sz="14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86,1</a:t>
                      </a:r>
                      <a:endParaRPr lang="ru-RU" sz="1400" kern="12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83,4</a:t>
                      </a:r>
                      <a:endParaRPr lang="ru-RU" sz="1400" kern="12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3600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Межбюджетные </a:t>
                      </a:r>
                      <a:r>
                        <a:rPr lang="ru-RU" sz="14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трансферты </a:t>
                      </a:r>
                      <a:endParaRPr lang="ru-RU" sz="14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35106,3</a:t>
                      </a:r>
                      <a:endParaRPr lang="ru-RU" sz="14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185759,5</a:t>
                      </a:r>
                      <a:endParaRPr lang="ru-RU" sz="14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39554,2</a:t>
                      </a:r>
                      <a:endParaRPr lang="ru-RU" sz="14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112,7</a:t>
                      </a:r>
                      <a:endParaRPr lang="ru-RU" sz="1400" kern="12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21,3</a:t>
                      </a:r>
                      <a:endParaRPr lang="ru-RU" sz="1400" kern="12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559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786"/>
            <a:ext cx="1368152" cy="1350229"/>
          </a:xfrm>
          <a:prstGeom prst="rect">
            <a:avLst/>
          </a:prstGeom>
          <a:noFill/>
          <a:ln>
            <a:noFill/>
          </a:ln>
          <a:effectLst>
            <a:glow rad="127000">
              <a:schemeClr val="accent1">
                <a:alpha val="0"/>
              </a:schemeClr>
            </a:glow>
            <a:reflection stA="0"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1412776"/>
            <a:ext cx="8496944" cy="5032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100" b="1" dirty="0" smtClean="0"/>
              <a:t>         </a:t>
            </a:r>
            <a:r>
              <a:rPr lang="ru-RU" sz="2000" b="1" i="1" dirty="0" smtClean="0">
                <a:solidFill>
                  <a:srgbClr val="E2AC00"/>
                </a:solidFill>
                <a:latin typeface="Palatino Linotype" panose="02040502050505030304" pitchFamily="18" charset="0"/>
              </a:rPr>
              <a:t>Бюджет </a:t>
            </a:r>
            <a:r>
              <a:rPr lang="ru-RU" sz="2000" b="1" i="1" dirty="0">
                <a:solidFill>
                  <a:srgbClr val="E2AC00"/>
                </a:solidFill>
                <a:latin typeface="Palatino Linotype" panose="02040502050505030304" pitchFamily="18" charset="0"/>
              </a:rPr>
              <a:t>для граждан </a:t>
            </a:r>
            <a:r>
              <a:rPr lang="ru-RU" sz="2000" b="1" dirty="0">
                <a:latin typeface="Palatino Linotype" panose="02040502050505030304" pitchFamily="18" charset="0"/>
              </a:rPr>
              <a:t>- документ, содержащий основные положения закона о бюджете в доступной для широкого круга заинтересованных пользователей форме, разработанный в целях ознакомления граждан с основными целями, задачами бюджетной политики, планируемыми и достигнутыми результатами использования бюджетных средств. </a:t>
            </a:r>
            <a:endParaRPr lang="ru-RU" sz="2000" dirty="0">
              <a:latin typeface="Palatino Linotype" panose="02040502050505030304" pitchFamily="18" charset="0"/>
            </a:endParaRPr>
          </a:p>
          <a:p>
            <a:pPr algn="just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Palatino Linotype" panose="02040502050505030304" pitchFamily="18" charset="0"/>
              </a:rPr>
              <a:t>        </a:t>
            </a:r>
            <a:r>
              <a:rPr lang="ru-RU" sz="2000" b="1" i="1" dirty="0">
                <a:solidFill>
                  <a:srgbClr val="E2AC00"/>
                </a:solidFill>
                <a:latin typeface="Palatino Linotype" panose="02040502050505030304" pitchFamily="18" charset="0"/>
              </a:rPr>
              <a:t>Бюджет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Palatino Linotype" panose="02040502050505030304" pitchFamily="18" charset="0"/>
              </a:rPr>
              <a:t> - </a:t>
            </a:r>
            <a:r>
              <a:rPr lang="ru-RU" sz="2000" b="1" dirty="0">
                <a:latin typeface="Palatino Linotype" panose="02040502050505030304" pitchFamily="18" charset="0"/>
              </a:rPr>
              <a:t>это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 (статья 6 Бюджетного Кодекса Российской Федерации). </a:t>
            </a:r>
            <a:endParaRPr lang="ru-RU" sz="2000" dirty="0">
              <a:latin typeface="Palatino Linotype" panose="02040502050505030304" pitchFamily="18" charset="0"/>
            </a:endParaRPr>
          </a:p>
          <a:p>
            <a:pPr algn="just"/>
            <a:r>
              <a:rPr lang="ru-RU" sz="2000" b="1" dirty="0" smtClean="0">
                <a:latin typeface="Palatino Linotype" panose="02040502050505030304" pitchFamily="18" charset="0"/>
              </a:rPr>
              <a:t>        Граждане </a:t>
            </a:r>
            <a:r>
              <a:rPr lang="ru-RU" sz="2000" b="1" dirty="0">
                <a:latin typeface="Palatino Linotype" panose="02040502050505030304" pitchFamily="18" charset="0"/>
              </a:rPr>
              <a:t>как налогоплательщики и потребители государственных и муниципальных </a:t>
            </a:r>
            <a:r>
              <a:rPr lang="ru-RU" sz="2000" b="1" dirty="0" smtClean="0">
                <a:latin typeface="Palatino Linotype" panose="02040502050505030304" pitchFamily="18" charset="0"/>
              </a:rPr>
              <a:t>услуг должны </a:t>
            </a:r>
            <a:r>
              <a:rPr lang="ru-RU" sz="2000" b="1" dirty="0">
                <a:latin typeface="Palatino Linotype" panose="02040502050505030304" pitchFamily="18" charset="0"/>
              </a:rPr>
              <a:t>быть уверены в том, что передаваемые ими в распоряжение государства средства используются прозрачно и эффективно, приносят конкретные результаты как для общества в целом, так и для каждой семьи, каждого человека. </a:t>
            </a:r>
            <a:endParaRPr lang="ru-RU" sz="2000" dirty="0">
              <a:latin typeface="Palatino Linotype" panose="0204050205050503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07704" y="497420"/>
            <a:ext cx="597666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i="1" dirty="0" smtClean="0">
                <a:solidFill>
                  <a:schemeClr val="accent6">
                    <a:lumMod val="50000"/>
                  </a:schemeClr>
                </a:solidFill>
                <a:latin typeface="Palatino Linotype" panose="02040502050505030304" pitchFamily="18" charset="0"/>
              </a:rPr>
              <a:t>Что </a:t>
            </a:r>
            <a:r>
              <a:rPr lang="ru-RU" sz="2600" b="1" i="1" dirty="0">
                <a:solidFill>
                  <a:schemeClr val="accent6">
                    <a:lumMod val="50000"/>
                  </a:schemeClr>
                </a:solidFill>
                <a:latin typeface="Palatino Linotype" panose="02040502050505030304" pitchFamily="18" charset="0"/>
              </a:rPr>
              <a:t>такое «Бюджет для граждан»? </a:t>
            </a:r>
            <a:endParaRPr lang="ru-RU" sz="2600" i="1" dirty="0">
              <a:solidFill>
                <a:schemeClr val="accent6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1707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9219681"/>
              </p:ext>
            </p:extLst>
          </p:nvPr>
        </p:nvGraphicFramePr>
        <p:xfrm>
          <a:off x="428596" y="836714"/>
          <a:ext cx="8463884" cy="58762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8628"/>
                <a:gridCol w="6595096"/>
                <a:gridCol w="1440160"/>
              </a:tblGrid>
              <a:tr h="72320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D1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муниципальной программы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D1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Сумма, тыс. рублей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D1A3"/>
                    </a:solidFill>
                  </a:tcPr>
                </a:tc>
              </a:tr>
              <a:tr h="4057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effectLst/>
                          <a:latin typeface="Times New Roman"/>
                        </a:rPr>
                        <a:t>1.</a:t>
                      </a:r>
                    </a:p>
                  </a:txBody>
                  <a:tcPr marL="9525" marR="9525" marT="9525" marB="0" anchor="ctr">
                    <a:solidFill>
                      <a:srgbClr val="FFD1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 smtClean="0">
                          <a:effectLst/>
                          <a:latin typeface="Times New Roman"/>
                        </a:rPr>
                        <a:t>"</a:t>
                      </a:r>
                      <a:r>
                        <a:rPr lang="ru-RU" sz="1400" b="1" i="0" u="none" strike="noStrike" dirty="0">
                          <a:effectLst/>
                          <a:latin typeface="Times New Roman"/>
                        </a:rPr>
                        <a:t>Эффективное муниципальное управление"</a:t>
                      </a:r>
                    </a:p>
                  </a:txBody>
                  <a:tcPr marL="9525" marR="9525" marT="9525" marB="0" anchor="b">
                    <a:solidFill>
                      <a:srgbClr val="FFD1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effectLst/>
                          <a:latin typeface="Times New Roman"/>
                        </a:rPr>
                        <a:t>           169 758,7   </a:t>
                      </a:r>
                    </a:p>
                  </a:txBody>
                  <a:tcPr marL="9525" marR="9525" marT="9525" marB="0" anchor="b">
                    <a:solidFill>
                      <a:srgbClr val="FFD1A3"/>
                    </a:solidFill>
                  </a:tcPr>
                </a:tc>
              </a:tr>
              <a:tr h="44872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effectLst/>
                          <a:latin typeface="Times New Roman"/>
                        </a:rPr>
                        <a:t>2.</a:t>
                      </a:r>
                    </a:p>
                  </a:txBody>
                  <a:tcPr marL="9525" marR="9525" marT="9525" marB="0" anchor="b">
                    <a:solidFill>
                      <a:srgbClr val="FFD1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 smtClean="0">
                          <a:effectLst/>
                          <a:latin typeface="Times New Roman"/>
                        </a:rPr>
                        <a:t>"</a:t>
                      </a:r>
                      <a:r>
                        <a:rPr lang="ru-RU" sz="1400" b="1" i="0" u="none" strike="noStrike" dirty="0">
                          <a:effectLst/>
                          <a:latin typeface="Times New Roman"/>
                        </a:rPr>
                        <a:t>Развитие муниципальной службы в администрации муниципального образования Темрюкский район"</a:t>
                      </a:r>
                    </a:p>
                  </a:txBody>
                  <a:tcPr marL="9525" marR="9525" marT="9525" marB="0" anchor="b">
                    <a:solidFill>
                      <a:srgbClr val="FFD1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effectLst/>
                          <a:latin typeface="Times New Roman"/>
                        </a:rPr>
                        <a:t>                  393,2   </a:t>
                      </a:r>
                    </a:p>
                  </a:txBody>
                  <a:tcPr marL="9525" marR="9525" marT="9525" marB="0" anchor="b">
                    <a:solidFill>
                      <a:srgbClr val="FFD1A3"/>
                    </a:solidFill>
                  </a:tcPr>
                </a:tc>
              </a:tr>
              <a:tr h="40571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effectLst/>
                          <a:latin typeface="Times New Roman"/>
                        </a:rPr>
                        <a:t>3.</a:t>
                      </a:r>
                    </a:p>
                  </a:txBody>
                  <a:tcPr marL="9525" marR="9525" marT="9525" marB="0" anchor="b">
                    <a:solidFill>
                      <a:srgbClr val="FFD1A3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400" b="1" i="0" u="none" strike="noStrike" dirty="0" smtClean="0">
                          <a:effectLst/>
                          <a:latin typeface="Times New Roman"/>
                        </a:rPr>
                        <a:t>"</a:t>
                      </a:r>
                      <a:r>
                        <a:rPr lang="ru-RU" sz="1400" b="1" i="0" u="none" strike="noStrike" dirty="0">
                          <a:effectLst/>
                          <a:latin typeface="Times New Roman"/>
                        </a:rPr>
                        <a:t>Управление муниципальными финансами"</a:t>
                      </a:r>
                    </a:p>
                  </a:txBody>
                  <a:tcPr marL="9525" marR="9525" marT="9525" marB="0" anchor="b">
                    <a:solidFill>
                      <a:srgbClr val="FFD1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effectLst/>
                          <a:latin typeface="Times New Roman"/>
                        </a:rPr>
                        <a:t>             21 252,3   </a:t>
                      </a:r>
                    </a:p>
                  </a:txBody>
                  <a:tcPr marL="9525" marR="9525" marT="9525" marB="0" anchor="b">
                    <a:solidFill>
                      <a:srgbClr val="FFD1A3"/>
                    </a:solidFill>
                  </a:tcPr>
                </a:tc>
              </a:tr>
              <a:tr h="44872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effectLst/>
                          <a:latin typeface="Times New Roman"/>
                        </a:rPr>
                        <a:t>4.</a:t>
                      </a:r>
                    </a:p>
                  </a:txBody>
                  <a:tcPr marL="9525" marR="9525" marT="9525" marB="0" anchor="b">
                    <a:solidFill>
                      <a:srgbClr val="FFD1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smtClean="0">
                          <a:effectLst/>
                          <a:latin typeface="Times New Roman"/>
                        </a:rPr>
                        <a:t>"</a:t>
                      </a:r>
                      <a:r>
                        <a:rPr lang="ru-RU" sz="1400" b="1" i="0" u="none" strike="noStrike" dirty="0">
                          <a:effectLst/>
                          <a:latin typeface="Times New Roman"/>
                        </a:rPr>
                        <a:t>Управление и контроль за муниципальным имуществом и земельными ресурсами на территории муниципального образования Темрюкский район"</a:t>
                      </a:r>
                    </a:p>
                  </a:txBody>
                  <a:tcPr marL="9525" marR="9525" marT="9525" marB="0" anchor="ctr">
                    <a:solidFill>
                      <a:srgbClr val="FFD1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effectLst/>
                          <a:latin typeface="Times New Roman"/>
                        </a:rPr>
                        <a:t>             50 816,4   </a:t>
                      </a:r>
                    </a:p>
                  </a:txBody>
                  <a:tcPr marL="9525" marR="9525" marT="9525" marB="0" anchor="b">
                    <a:solidFill>
                      <a:srgbClr val="FFD1A3"/>
                    </a:solidFill>
                  </a:tcPr>
                </a:tc>
              </a:tr>
              <a:tr h="44872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effectLst/>
                          <a:latin typeface="Times New Roman"/>
                        </a:rPr>
                        <a:t>5.</a:t>
                      </a:r>
                    </a:p>
                  </a:txBody>
                  <a:tcPr marL="9525" marR="9525" marT="9525" marB="0" anchor="b">
                    <a:solidFill>
                      <a:srgbClr val="FFD1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 smtClean="0">
                          <a:effectLst/>
                          <a:latin typeface="Times New Roman"/>
                        </a:rPr>
                        <a:t>"</a:t>
                      </a:r>
                      <a:r>
                        <a:rPr lang="ru-RU" sz="1400" b="1" i="0" u="none" strike="noStrike" dirty="0">
                          <a:effectLst/>
                          <a:latin typeface="Times New Roman"/>
                        </a:rPr>
                        <a:t>Информирование населения о деятельности администрации муниципального образования Темрюкский район в СМИ"</a:t>
                      </a:r>
                    </a:p>
                  </a:txBody>
                  <a:tcPr marL="9525" marR="9525" marT="9525" marB="0" anchor="b">
                    <a:solidFill>
                      <a:srgbClr val="FFD1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effectLst/>
                          <a:latin typeface="Times New Roman"/>
                        </a:rPr>
                        <a:t>               3 319,0   </a:t>
                      </a:r>
                    </a:p>
                  </a:txBody>
                  <a:tcPr marL="9525" marR="9525" marT="9525" marB="0" anchor="b">
                    <a:solidFill>
                      <a:srgbClr val="FFD1A3"/>
                    </a:solidFill>
                  </a:tcPr>
                </a:tc>
              </a:tr>
              <a:tr h="44872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effectLst/>
                          <a:latin typeface="Times New Roman"/>
                        </a:rPr>
                        <a:t>6.</a:t>
                      </a:r>
                    </a:p>
                  </a:txBody>
                  <a:tcPr marL="9525" marR="9525" marT="9525" marB="0" anchor="b">
                    <a:solidFill>
                      <a:srgbClr val="FFD1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 smtClean="0">
                          <a:effectLst/>
                          <a:latin typeface="Times New Roman"/>
                        </a:rPr>
                        <a:t>"</a:t>
                      </a:r>
                      <a:r>
                        <a:rPr lang="ru-RU" sz="1400" b="1" i="0" u="none" strike="noStrike" dirty="0">
                          <a:effectLst/>
                          <a:latin typeface="Times New Roman"/>
                        </a:rPr>
                        <a:t>Развитие информационного общества и формирование электронного правительства в Темрюкском районе"</a:t>
                      </a:r>
                    </a:p>
                  </a:txBody>
                  <a:tcPr marL="9525" marR="9525" marT="9525" marB="0" anchor="b">
                    <a:solidFill>
                      <a:srgbClr val="FFD1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effectLst/>
                          <a:latin typeface="Times New Roman"/>
                        </a:rPr>
                        <a:t>               4 859,9   </a:t>
                      </a:r>
                    </a:p>
                  </a:txBody>
                  <a:tcPr marL="9525" marR="9525" marT="9525" marB="0" anchor="b">
                    <a:solidFill>
                      <a:srgbClr val="FFD1A3"/>
                    </a:solidFill>
                  </a:tcPr>
                </a:tc>
              </a:tr>
              <a:tr h="4057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effectLst/>
                          <a:latin typeface="Times New Roman"/>
                        </a:rPr>
                        <a:t>7.</a:t>
                      </a:r>
                    </a:p>
                  </a:txBody>
                  <a:tcPr marL="9525" marR="9525" marT="9525" marB="0" anchor="ctr">
                    <a:solidFill>
                      <a:srgbClr val="FFD1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smtClean="0">
                          <a:effectLst/>
                          <a:latin typeface="Times New Roman"/>
                        </a:rPr>
                        <a:t>"</a:t>
                      </a:r>
                      <a:r>
                        <a:rPr lang="ru-RU" sz="1400" b="1" i="0" u="none" strike="noStrike" dirty="0">
                          <a:effectLst/>
                          <a:latin typeface="Times New Roman"/>
                        </a:rPr>
                        <a:t>Муниципальная политика и развитие гражданского общества"</a:t>
                      </a:r>
                    </a:p>
                  </a:txBody>
                  <a:tcPr marL="9525" marR="9525" marT="9525" marB="0" anchor="ctr">
                    <a:solidFill>
                      <a:srgbClr val="FFD1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effectLst/>
                          <a:latin typeface="Times New Roman"/>
                        </a:rPr>
                        <a:t>               1 853,0   </a:t>
                      </a:r>
                    </a:p>
                  </a:txBody>
                  <a:tcPr marL="9525" marR="9525" marT="9525" marB="0" anchor="b">
                    <a:solidFill>
                      <a:srgbClr val="FFD1A3"/>
                    </a:solidFill>
                  </a:tcPr>
                </a:tc>
              </a:tr>
              <a:tr h="38907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effectLst/>
                          <a:latin typeface="Times New Roman"/>
                        </a:rPr>
                        <a:t>8.</a:t>
                      </a:r>
                    </a:p>
                  </a:txBody>
                  <a:tcPr marL="9525" marR="9525" marT="9525" marB="0" anchor="ctr">
                    <a:solidFill>
                      <a:srgbClr val="FFD1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smtClean="0">
                          <a:effectLst/>
                          <a:latin typeface="Times New Roman"/>
                        </a:rPr>
                        <a:t>"</a:t>
                      </a:r>
                      <a:r>
                        <a:rPr lang="ru-RU" sz="1400" b="1" i="0" u="none" strike="noStrike" dirty="0">
                          <a:effectLst/>
                          <a:latin typeface="Times New Roman"/>
                        </a:rPr>
                        <a:t>Обеспечение безопасности населения в Темрюкском районе"</a:t>
                      </a:r>
                    </a:p>
                  </a:txBody>
                  <a:tcPr marL="9525" marR="9525" marT="9525" marB="0" anchor="ctr">
                    <a:solidFill>
                      <a:srgbClr val="FFD1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effectLst/>
                          <a:latin typeface="Times New Roman"/>
                        </a:rPr>
                        <a:t>             24 336,4   </a:t>
                      </a:r>
                    </a:p>
                  </a:txBody>
                  <a:tcPr marL="9525" marR="9525" marT="9525" marB="0" anchor="b">
                    <a:solidFill>
                      <a:srgbClr val="FFD1A3"/>
                    </a:solidFill>
                  </a:tcPr>
                </a:tc>
              </a:tr>
              <a:tr h="4487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effectLst/>
                          <a:latin typeface="Times New Roman"/>
                        </a:rPr>
                        <a:t>9.</a:t>
                      </a:r>
                    </a:p>
                  </a:txBody>
                  <a:tcPr marL="9525" marR="9525" marT="9525" marB="0" anchor="ctr">
                    <a:solidFill>
                      <a:srgbClr val="FFD1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smtClean="0">
                          <a:effectLst/>
                          <a:latin typeface="Times New Roman"/>
                        </a:rPr>
                        <a:t>"</a:t>
                      </a:r>
                      <a:r>
                        <a:rPr lang="ru-RU" sz="1400" b="1" i="0" u="none" strike="noStrike" dirty="0">
                          <a:effectLst/>
                          <a:latin typeface="Times New Roman"/>
                        </a:rPr>
                        <a:t>Развитие национальных культур и профилактика проявлений экстремизма на территории муниципального образования Темрюкский район"</a:t>
                      </a:r>
                    </a:p>
                  </a:txBody>
                  <a:tcPr marL="9525" marR="9525" marT="9525" marB="0" anchor="ctr">
                    <a:solidFill>
                      <a:srgbClr val="FFD1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effectLst/>
                          <a:latin typeface="Times New Roman"/>
                        </a:rPr>
                        <a:t>                  178,3   </a:t>
                      </a:r>
                    </a:p>
                  </a:txBody>
                  <a:tcPr marL="9525" marR="9525" marT="9525" marB="0" anchor="b">
                    <a:solidFill>
                      <a:srgbClr val="FFD1A3"/>
                    </a:solidFill>
                  </a:tcPr>
                </a:tc>
              </a:tr>
              <a:tr h="44872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effectLst/>
                          <a:latin typeface="Times New Roman"/>
                        </a:rPr>
                        <a:t>10.</a:t>
                      </a:r>
                    </a:p>
                  </a:txBody>
                  <a:tcPr marL="9525" marR="9525" marT="9525" marB="0" anchor="b">
                    <a:solidFill>
                      <a:srgbClr val="FFD1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smtClean="0">
                          <a:effectLst/>
                          <a:latin typeface="Times New Roman"/>
                        </a:rPr>
                        <a:t>"</a:t>
                      </a:r>
                      <a:r>
                        <a:rPr lang="ru-RU" sz="1400" b="1" i="0" u="none" strike="noStrike" dirty="0">
                          <a:effectLst/>
                          <a:latin typeface="Times New Roman"/>
                        </a:rPr>
                        <a:t>Внедрение гражданских технологий противодействию терроризму в муниципальном образовании Темрюкский район" </a:t>
                      </a:r>
                    </a:p>
                  </a:txBody>
                  <a:tcPr marL="9525" marR="9525" marT="9525" marB="0" anchor="ctr">
                    <a:solidFill>
                      <a:srgbClr val="FFD1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effectLst/>
                          <a:latin typeface="Times New Roman"/>
                        </a:rPr>
                        <a:t>                    88,0   </a:t>
                      </a:r>
                    </a:p>
                  </a:txBody>
                  <a:tcPr marL="9525" marR="9525" marT="9525" marB="0" anchor="b">
                    <a:solidFill>
                      <a:srgbClr val="FFD1A3"/>
                    </a:solidFill>
                  </a:tcPr>
                </a:tc>
              </a:tr>
              <a:tr h="4487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effectLst/>
                          <a:latin typeface="Times New Roman"/>
                        </a:rPr>
                        <a:t>11.</a:t>
                      </a:r>
                    </a:p>
                  </a:txBody>
                  <a:tcPr marL="9525" marR="9525" marT="9525" marB="0" anchor="ctr">
                    <a:solidFill>
                      <a:srgbClr val="FFD1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 smtClean="0">
                          <a:effectLst/>
                          <a:latin typeface="Times New Roman"/>
                        </a:rPr>
                        <a:t>"</a:t>
                      </a:r>
                      <a:r>
                        <a:rPr lang="ru-RU" sz="1400" b="1" i="0" u="none" strike="noStrike" dirty="0">
                          <a:effectLst/>
                          <a:latin typeface="Times New Roman"/>
                        </a:rPr>
                        <a:t>Профилактика правонарушений в муниципальном образовании Темрюкский район" </a:t>
                      </a:r>
                    </a:p>
                  </a:txBody>
                  <a:tcPr marL="9525" marR="9525" marT="9525" marB="0" anchor="b">
                    <a:solidFill>
                      <a:srgbClr val="FFD1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effectLst/>
                          <a:latin typeface="Times New Roman"/>
                        </a:rPr>
                        <a:t>                    87,0   </a:t>
                      </a:r>
                    </a:p>
                  </a:txBody>
                  <a:tcPr marL="9525" marR="9525" marT="9525" marB="0" anchor="b">
                    <a:solidFill>
                      <a:srgbClr val="FFD1A3"/>
                    </a:solidFill>
                  </a:tcPr>
                </a:tc>
              </a:tr>
              <a:tr h="4057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effectLst/>
                          <a:latin typeface="Times New Roman"/>
                        </a:rPr>
                        <a:t>12.</a:t>
                      </a:r>
                    </a:p>
                  </a:txBody>
                  <a:tcPr marL="9525" marR="9525" marT="9525" marB="0" anchor="ctr">
                    <a:solidFill>
                      <a:srgbClr val="FFD1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smtClean="0">
                          <a:effectLst/>
                          <a:latin typeface="Times New Roman"/>
                        </a:rPr>
                        <a:t>"</a:t>
                      </a:r>
                      <a:r>
                        <a:rPr lang="ru-RU" sz="1400" b="1" i="0" u="none" strike="noStrike" dirty="0">
                          <a:effectLst/>
                          <a:latin typeface="Times New Roman"/>
                        </a:rPr>
                        <a:t>Развитие сельского хозяйства в Темрюкском районе"</a:t>
                      </a:r>
                    </a:p>
                  </a:txBody>
                  <a:tcPr marL="9525" marR="9525" marT="9525" marB="0" anchor="ctr">
                    <a:solidFill>
                      <a:srgbClr val="FFD1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effectLst/>
                          <a:latin typeface="Times New Roman"/>
                        </a:rPr>
                        <a:t>             11 710,8   </a:t>
                      </a:r>
                    </a:p>
                  </a:txBody>
                  <a:tcPr marL="9525" marR="9525" marT="9525" marB="0" anchor="b">
                    <a:solidFill>
                      <a:srgbClr val="FFD1A3"/>
                    </a:solidFill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85786" y="260648"/>
            <a:ext cx="79626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14124">
                    <a:lumMod val="50000"/>
                  </a:srgbClr>
                </a:solidFill>
              </a:rPr>
              <a:t>Расходы в рамках муниципальных программ в бюджете 2021 года</a:t>
            </a:r>
            <a:endParaRPr lang="ru-RU" sz="2000" b="1" dirty="0">
              <a:solidFill>
                <a:srgbClr val="F1412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715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8499481"/>
              </p:ext>
            </p:extLst>
          </p:nvPr>
        </p:nvGraphicFramePr>
        <p:xfrm>
          <a:off x="428596" y="285728"/>
          <a:ext cx="8429683" cy="62670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8628"/>
                <a:gridCol w="6523088"/>
                <a:gridCol w="1477967"/>
              </a:tblGrid>
              <a:tr h="65349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D1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муниципальной программы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D1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Сумма, тыс. рублей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D1A3"/>
                    </a:solidFill>
                  </a:tcPr>
                </a:tc>
              </a:tr>
              <a:tr h="64031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effectLst/>
                          <a:latin typeface="Times New Roman"/>
                        </a:rPr>
                        <a:t>13.</a:t>
                      </a:r>
                    </a:p>
                  </a:txBody>
                  <a:tcPr marL="9525" marR="9525" marT="9525" marB="0" anchor="ctr">
                    <a:solidFill>
                      <a:srgbClr val="FFD1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smtClean="0">
                          <a:effectLst/>
                          <a:latin typeface="Times New Roman"/>
                        </a:rPr>
                        <a:t>"</a:t>
                      </a:r>
                      <a:r>
                        <a:rPr lang="ru-RU" sz="1400" b="1" i="0" u="none" strike="noStrike" dirty="0">
                          <a:effectLst/>
                          <a:latin typeface="Times New Roman"/>
                        </a:rPr>
                        <a:t>Комплексное развитие Темрюкского района в сфере  дорожного хозяйства"</a:t>
                      </a:r>
                    </a:p>
                  </a:txBody>
                  <a:tcPr marL="9525" marR="9525" marT="9525" marB="0" anchor="ctr">
                    <a:solidFill>
                      <a:srgbClr val="FFD1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effectLst/>
                          <a:latin typeface="Times New Roman"/>
                        </a:rPr>
                        <a:t>               1 112,7   </a:t>
                      </a:r>
                    </a:p>
                  </a:txBody>
                  <a:tcPr marL="9525" marR="9525" marT="9525" marB="0" anchor="b">
                    <a:solidFill>
                      <a:srgbClr val="FFD1A3"/>
                    </a:solidFill>
                  </a:tcPr>
                </a:tc>
              </a:tr>
              <a:tr h="42938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effectLst/>
                          <a:latin typeface="Times New Roman"/>
                        </a:rPr>
                        <a:t>14.</a:t>
                      </a:r>
                    </a:p>
                  </a:txBody>
                  <a:tcPr marL="9525" marR="9525" marT="9525" marB="0" anchor="b">
                    <a:solidFill>
                      <a:srgbClr val="FFD1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smtClean="0">
                          <a:effectLst/>
                          <a:latin typeface="Times New Roman"/>
                        </a:rPr>
                        <a:t>"</a:t>
                      </a:r>
                      <a:r>
                        <a:rPr lang="ru-RU" sz="1400" b="1" i="0" u="none" strike="noStrike" dirty="0">
                          <a:effectLst/>
                          <a:latin typeface="Times New Roman"/>
                        </a:rPr>
                        <a:t>Подготовка градостроительной и землеустроительной документации на территории муниципального образования Темрюкский район"</a:t>
                      </a:r>
                    </a:p>
                  </a:txBody>
                  <a:tcPr marL="9525" marR="9525" marT="9525" marB="0" anchor="ctr">
                    <a:solidFill>
                      <a:srgbClr val="FFD1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effectLst/>
                          <a:latin typeface="Times New Roman"/>
                        </a:rPr>
                        <a:t>             15 430,5   </a:t>
                      </a:r>
                    </a:p>
                  </a:txBody>
                  <a:tcPr marL="9525" marR="9525" marT="9525" marB="0" anchor="b">
                    <a:solidFill>
                      <a:srgbClr val="FFD1A3"/>
                    </a:solidFill>
                  </a:tcPr>
                </a:tc>
              </a:tr>
              <a:tr h="42938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effectLst/>
                          <a:latin typeface="Times New Roman"/>
                        </a:rPr>
                        <a:t>15.</a:t>
                      </a:r>
                    </a:p>
                  </a:txBody>
                  <a:tcPr marL="9525" marR="9525" marT="9525" marB="0" anchor="b">
                    <a:solidFill>
                      <a:srgbClr val="FFD1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 smtClean="0">
                          <a:effectLst/>
                          <a:latin typeface="Times New Roman"/>
                        </a:rPr>
                        <a:t>"</a:t>
                      </a:r>
                      <a:r>
                        <a:rPr lang="ru-RU" sz="1400" b="1" i="0" u="none" strike="noStrike" dirty="0">
                          <a:effectLst/>
                          <a:latin typeface="Times New Roman"/>
                        </a:rPr>
                        <a:t>Энергосбережение и повышение энергетической эффективности "</a:t>
                      </a:r>
                    </a:p>
                  </a:txBody>
                  <a:tcPr marL="9525" marR="9525" marT="9525" marB="0" anchor="b">
                    <a:solidFill>
                      <a:srgbClr val="FFD1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effectLst/>
                          <a:latin typeface="Times New Roman"/>
                        </a:rPr>
                        <a:t>                  100,0   </a:t>
                      </a:r>
                    </a:p>
                  </a:txBody>
                  <a:tcPr marL="9525" marR="9525" marT="9525" marB="0" anchor="b">
                    <a:solidFill>
                      <a:srgbClr val="FFD1A3"/>
                    </a:solidFill>
                  </a:tcPr>
                </a:tc>
              </a:tr>
              <a:tr h="42938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effectLst/>
                          <a:latin typeface="Times New Roman"/>
                        </a:rPr>
                        <a:t>16.</a:t>
                      </a:r>
                    </a:p>
                  </a:txBody>
                  <a:tcPr marL="9525" marR="9525" marT="9525" marB="0" anchor="b">
                    <a:solidFill>
                      <a:srgbClr val="FFD1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 smtClean="0">
                          <a:effectLst/>
                          <a:latin typeface="Times New Roman"/>
                        </a:rPr>
                        <a:t>"</a:t>
                      </a:r>
                      <a:r>
                        <a:rPr lang="ru-RU" sz="1400" b="1" i="0" u="none" strike="noStrike" dirty="0">
                          <a:effectLst/>
                          <a:latin typeface="Times New Roman"/>
                        </a:rPr>
                        <a:t>Перспективное развитие наружной рекламы на территории муниципального образования Темрюкский район"</a:t>
                      </a:r>
                    </a:p>
                  </a:txBody>
                  <a:tcPr marL="9525" marR="9525" marT="9525" marB="0" anchor="b">
                    <a:solidFill>
                      <a:srgbClr val="FFD1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effectLst/>
                          <a:latin typeface="Times New Roman"/>
                        </a:rPr>
                        <a:t>                  450,0   </a:t>
                      </a:r>
                    </a:p>
                  </a:txBody>
                  <a:tcPr marL="9525" marR="9525" marT="9525" marB="0" anchor="b">
                    <a:solidFill>
                      <a:srgbClr val="FFD1A3"/>
                    </a:solidFill>
                  </a:tcPr>
                </a:tc>
              </a:tr>
              <a:tr h="4293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effectLst/>
                          <a:latin typeface="Times New Roman"/>
                        </a:rPr>
                        <a:t>17.</a:t>
                      </a:r>
                    </a:p>
                  </a:txBody>
                  <a:tcPr marL="9525" marR="9525" marT="9525" marB="0" anchor="ctr">
                    <a:solidFill>
                      <a:srgbClr val="FFD1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smtClean="0">
                          <a:effectLst/>
                          <a:latin typeface="Times New Roman"/>
                        </a:rPr>
                        <a:t>"</a:t>
                      </a:r>
                      <a:r>
                        <a:rPr lang="ru-RU" sz="1400" b="1" i="0" u="none" strike="noStrike" dirty="0">
                          <a:effectLst/>
                          <a:latin typeface="Times New Roman"/>
                        </a:rPr>
                        <a:t>Развитие экономики в Темрюкском районе"</a:t>
                      </a:r>
                    </a:p>
                  </a:txBody>
                  <a:tcPr marL="9525" marR="9525" marT="9525" marB="0" anchor="ctr">
                    <a:solidFill>
                      <a:srgbClr val="FFD1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effectLst/>
                          <a:latin typeface="Times New Roman"/>
                        </a:rPr>
                        <a:t>               5 909,2   </a:t>
                      </a:r>
                    </a:p>
                  </a:txBody>
                  <a:tcPr marL="9525" marR="9525" marT="9525" marB="0" anchor="b">
                    <a:solidFill>
                      <a:srgbClr val="FFD1A3"/>
                    </a:solidFill>
                  </a:tcPr>
                </a:tc>
              </a:tr>
              <a:tr h="64031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effectLst/>
                          <a:latin typeface="Times New Roman"/>
                        </a:rPr>
                        <a:t>18.</a:t>
                      </a:r>
                    </a:p>
                  </a:txBody>
                  <a:tcPr marL="9525" marR="9525" marT="9525" marB="0" anchor="ctr">
                    <a:solidFill>
                      <a:srgbClr val="FFD1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 smtClean="0">
                          <a:effectLst/>
                          <a:latin typeface="Times New Roman"/>
                        </a:rPr>
                        <a:t>"</a:t>
                      </a:r>
                      <a:r>
                        <a:rPr lang="ru-RU" sz="1400" b="1" i="0" u="none" strike="noStrike" dirty="0">
                          <a:effectLst/>
                          <a:latin typeface="Times New Roman"/>
                        </a:rPr>
                        <a:t>Развитие санаторно - курортного и туристского  комплекса муниципального образования Темрюкский район"</a:t>
                      </a:r>
                    </a:p>
                  </a:txBody>
                  <a:tcPr marL="9525" marR="9525" marT="9525" marB="0" anchor="b">
                    <a:solidFill>
                      <a:srgbClr val="FFD1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effectLst/>
                          <a:latin typeface="Times New Roman"/>
                        </a:rPr>
                        <a:t>                  607,3   </a:t>
                      </a:r>
                    </a:p>
                  </a:txBody>
                  <a:tcPr marL="9525" marR="9525" marT="9525" marB="0" anchor="b">
                    <a:solidFill>
                      <a:srgbClr val="FFD1A3"/>
                    </a:solidFill>
                  </a:tcPr>
                </a:tc>
              </a:tr>
              <a:tr h="42938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effectLst/>
                          <a:latin typeface="Times New Roman"/>
                        </a:rPr>
                        <a:t>19.</a:t>
                      </a:r>
                    </a:p>
                  </a:txBody>
                  <a:tcPr marL="9525" marR="9525" marT="9525" marB="0" anchor="b">
                    <a:solidFill>
                      <a:srgbClr val="FFD1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 smtClean="0">
                          <a:effectLst/>
                          <a:latin typeface="Times New Roman"/>
                        </a:rPr>
                        <a:t>"</a:t>
                      </a:r>
                      <a:r>
                        <a:rPr lang="ru-RU" sz="1400" b="1" i="0" u="none" strike="noStrike" dirty="0">
                          <a:effectLst/>
                          <a:latin typeface="Times New Roman"/>
                        </a:rPr>
                        <a:t>Качество" </a:t>
                      </a:r>
                    </a:p>
                  </a:txBody>
                  <a:tcPr marL="9525" marR="9525" marT="9525" marB="0" anchor="b">
                    <a:solidFill>
                      <a:srgbClr val="FFD1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effectLst/>
                          <a:latin typeface="Times New Roman"/>
                        </a:rPr>
                        <a:t>                  150,0   </a:t>
                      </a:r>
                    </a:p>
                  </a:txBody>
                  <a:tcPr marL="9525" marR="9525" marT="9525" marB="0" anchor="b">
                    <a:solidFill>
                      <a:srgbClr val="FFD1A3"/>
                    </a:solidFill>
                  </a:tcPr>
                </a:tc>
              </a:tr>
              <a:tr h="4293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effectLst/>
                          <a:latin typeface="Times New Roman"/>
                        </a:rPr>
                        <a:t>20.</a:t>
                      </a:r>
                    </a:p>
                  </a:txBody>
                  <a:tcPr marL="9525" marR="9525" marT="9525" marB="0" anchor="ctr">
                    <a:solidFill>
                      <a:srgbClr val="FFD1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 smtClean="0">
                          <a:effectLst/>
                          <a:latin typeface="Times New Roman"/>
                        </a:rPr>
                        <a:t>"</a:t>
                      </a:r>
                      <a:r>
                        <a:rPr lang="ru-RU" sz="1400" b="1" i="0" u="none" strike="noStrike" dirty="0">
                          <a:effectLst/>
                          <a:latin typeface="Times New Roman"/>
                        </a:rPr>
                        <a:t>Развитие  жилищно- коммунального хозяйства" </a:t>
                      </a:r>
                    </a:p>
                  </a:txBody>
                  <a:tcPr marL="9525" marR="9525" marT="9525" marB="0" anchor="b">
                    <a:solidFill>
                      <a:srgbClr val="FFD1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effectLst/>
                          <a:latin typeface="Times New Roman"/>
                        </a:rPr>
                        <a:t>             83 742,0   </a:t>
                      </a:r>
                    </a:p>
                  </a:txBody>
                  <a:tcPr marL="9525" marR="9525" marT="9525" marB="0" anchor="b">
                    <a:solidFill>
                      <a:srgbClr val="FFD1A3"/>
                    </a:solidFill>
                  </a:tcPr>
                </a:tc>
              </a:tr>
              <a:tr h="4293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effectLst/>
                          <a:latin typeface="Times New Roman"/>
                        </a:rPr>
                        <a:t>21.</a:t>
                      </a:r>
                    </a:p>
                  </a:txBody>
                  <a:tcPr marL="9525" marR="9525" marT="9525" marB="0" anchor="ctr">
                    <a:solidFill>
                      <a:srgbClr val="FFD1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 smtClean="0">
                          <a:effectLst/>
                          <a:latin typeface="Times New Roman"/>
                        </a:rPr>
                        <a:t>"Экологическое оздоровление территории муниципального </a:t>
                      </a:r>
                      <a:r>
                        <a:rPr lang="ru-RU" sz="1400" b="1" i="0" u="none" strike="noStrike" dirty="0">
                          <a:effectLst/>
                          <a:latin typeface="Times New Roman"/>
                        </a:rPr>
                        <a:t>образования Темрюкский район"</a:t>
                      </a:r>
                    </a:p>
                  </a:txBody>
                  <a:tcPr marL="9525" marR="9525" marT="9525" marB="0" anchor="b">
                    <a:solidFill>
                      <a:srgbClr val="FFD1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effectLst/>
                          <a:latin typeface="Times New Roman"/>
                        </a:rPr>
                        <a:t>                  100,0   </a:t>
                      </a:r>
                    </a:p>
                  </a:txBody>
                  <a:tcPr marL="9525" marR="9525" marT="9525" marB="0" anchor="b">
                    <a:solidFill>
                      <a:srgbClr val="FFD1A3"/>
                    </a:solidFill>
                  </a:tcPr>
                </a:tc>
              </a:tr>
              <a:tr h="4293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effectLst/>
                          <a:latin typeface="Times New Roman"/>
                        </a:rPr>
                        <a:t>22.</a:t>
                      </a:r>
                    </a:p>
                  </a:txBody>
                  <a:tcPr marL="9525" marR="9525" marT="9525" marB="0" anchor="ctr">
                    <a:solidFill>
                      <a:srgbClr val="FFD1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 smtClean="0">
                          <a:effectLst/>
                          <a:latin typeface="Times New Roman"/>
                        </a:rPr>
                        <a:t>"</a:t>
                      </a:r>
                      <a:r>
                        <a:rPr lang="ru-RU" sz="1400" b="1" i="0" u="none" strike="noStrike" dirty="0">
                          <a:effectLst/>
                          <a:latin typeface="Times New Roman"/>
                        </a:rPr>
                        <a:t>Обеспечение жильем молодых семей на территории муниципального образования Темрюкский район"</a:t>
                      </a:r>
                    </a:p>
                  </a:txBody>
                  <a:tcPr marL="9525" marR="9525" marT="9525" marB="0" anchor="b">
                    <a:solidFill>
                      <a:srgbClr val="FFD1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effectLst/>
                          <a:latin typeface="Times New Roman"/>
                        </a:rPr>
                        <a:t>               3 202,4   </a:t>
                      </a:r>
                    </a:p>
                  </a:txBody>
                  <a:tcPr marL="9525" marR="9525" marT="9525" marB="0" anchor="b">
                    <a:solidFill>
                      <a:srgbClr val="FFD1A3"/>
                    </a:solidFill>
                  </a:tcPr>
                </a:tc>
              </a:tr>
              <a:tr h="4293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effectLst/>
                          <a:latin typeface="Times New Roman"/>
                        </a:rPr>
                        <a:t>23.</a:t>
                      </a:r>
                    </a:p>
                  </a:txBody>
                  <a:tcPr marL="9525" marR="9525" marT="9525" marB="0" anchor="ctr">
                    <a:solidFill>
                      <a:srgbClr val="FFD1A3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400" b="1" i="0" u="none" strike="noStrike" dirty="0" smtClean="0">
                          <a:effectLst/>
                          <a:latin typeface="Times New Roman"/>
                        </a:rPr>
                        <a:t>"</a:t>
                      </a:r>
                      <a:r>
                        <a:rPr lang="ru-RU" sz="1400" b="1" i="0" u="none" strike="noStrike" dirty="0">
                          <a:effectLst/>
                          <a:latin typeface="Times New Roman"/>
                        </a:rPr>
                        <a:t>Комплексное развитие Темрюкского района в сфере строительства"</a:t>
                      </a:r>
                    </a:p>
                  </a:txBody>
                  <a:tcPr marL="9525" marR="9525" marT="9525" marB="0" anchor="b">
                    <a:solidFill>
                      <a:srgbClr val="FFD1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effectLst/>
                          <a:latin typeface="Times New Roman"/>
                        </a:rPr>
                        <a:t>             37 003,9   </a:t>
                      </a:r>
                    </a:p>
                  </a:txBody>
                  <a:tcPr marL="9525" marR="9525" marT="9525" marB="0" anchor="b">
                    <a:solidFill>
                      <a:srgbClr val="FFD1A3"/>
                    </a:solidFill>
                  </a:tcPr>
                </a:tc>
              </a:tr>
              <a:tr h="44103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effectLst/>
                          <a:latin typeface="Times New Roman"/>
                        </a:rPr>
                        <a:t>24.</a:t>
                      </a:r>
                    </a:p>
                  </a:txBody>
                  <a:tcPr marL="9525" marR="9525" marT="9525" marB="0" anchor="ctr">
                    <a:solidFill>
                      <a:srgbClr val="FFD1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 smtClean="0">
                          <a:effectLst/>
                          <a:latin typeface="Times New Roman"/>
                        </a:rPr>
                        <a:t>"</a:t>
                      </a:r>
                      <a:r>
                        <a:rPr lang="ru-RU" sz="1400" b="1" i="0" u="none" strike="noStrike" dirty="0">
                          <a:effectLst/>
                          <a:latin typeface="Times New Roman"/>
                        </a:rPr>
                        <a:t>Развитие образования в Темрюкском районе"</a:t>
                      </a:r>
                    </a:p>
                  </a:txBody>
                  <a:tcPr marL="9525" marR="9525" marT="9525" marB="0" anchor="b">
                    <a:solidFill>
                      <a:srgbClr val="FFD1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effectLst/>
                          <a:latin typeface="Times New Roman"/>
                        </a:rPr>
                        <a:t>        1 651 620,2   </a:t>
                      </a:r>
                    </a:p>
                  </a:txBody>
                  <a:tcPr marL="9525" marR="9525" marT="9525" marB="0" anchor="b">
                    <a:solidFill>
                      <a:srgbClr val="FFD1A3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77110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3298617"/>
              </p:ext>
            </p:extLst>
          </p:nvPr>
        </p:nvGraphicFramePr>
        <p:xfrm>
          <a:off x="428596" y="285728"/>
          <a:ext cx="8429683" cy="58343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8628"/>
                <a:gridCol w="6523088"/>
                <a:gridCol w="1477967"/>
              </a:tblGrid>
              <a:tr h="72240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D1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муниципальной программы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D1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Сумма, тыс. рублей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D1A3"/>
                    </a:solidFill>
                  </a:tcPr>
                </a:tc>
              </a:tr>
              <a:tr h="351888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>
                          <a:effectLst/>
                          <a:latin typeface="Times New Roman"/>
                        </a:rPr>
                        <a:t>25.</a:t>
                      </a:r>
                    </a:p>
                  </a:txBody>
                  <a:tcPr marL="9525" marR="9525" marT="9525" marB="0" anchor="b">
                    <a:solidFill>
                      <a:srgbClr val="FFD1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 smtClean="0">
                          <a:effectLst/>
                          <a:latin typeface="Times New Roman"/>
                        </a:rPr>
                        <a:t>"</a:t>
                      </a:r>
                      <a:r>
                        <a:rPr lang="ru-RU" sz="1400" b="1" i="0" u="none" strike="noStrike" dirty="0">
                          <a:effectLst/>
                          <a:latin typeface="Times New Roman"/>
                        </a:rPr>
                        <a:t>Дети Тамани"</a:t>
                      </a:r>
                    </a:p>
                  </a:txBody>
                  <a:tcPr marL="9525" marR="9525" marT="9525" marB="0" anchor="b">
                    <a:solidFill>
                      <a:srgbClr val="FFD1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effectLst/>
                          <a:latin typeface="Times New Roman"/>
                        </a:rPr>
                        <a:t>             10 667,2   </a:t>
                      </a:r>
                    </a:p>
                  </a:txBody>
                  <a:tcPr marL="9525" marR="9525" marT="9525" marB="0" anchor="b">
                    <a:solidFill>
                      <a:srgbClr val="FFD1A3"/>
                    </a:solidFill>
                  </a:tcPr>
                </a:tc>
              </a:tr>
              <a:tr h="62954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>
                          <a:effectLst/>
                          <a:latin typeface="Times New Roman"/>
                        </a:rPr>
                        <a:t>26.</a:t>
                      </a:r>
                    </a:p>
                  </a:txBody>
                  <a:tcPr marL="9525" marR="9525" marT="9525" marB="0" anchor="ctr">
                    <a:solidFill>
                      <a:srgbClr val="FFD1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 smtClean="0">
                          <a:effectLst/>
                          <a:latin typeface="Times New Roman"/>
                        </a:rPr>
                        <a:t>"</a:t>
                      </a:r>
                      <a:r>
                        <a:rPr lang="ru-RU" sz="1400" b="1" i="0" u="none" strike="noStrike" dirty="0">
                          <a:effectLst/>
                          <a:latin typeface="Times New Roman"/>
                        </a:rPr>
                        <a:t>Программа реализации государственной молодежной политики в Темрюкском районе"</a:t>
                      </a:r>
                    </a:p>
                  </a:txBody>
                  <a:tcPr marL="9525" marR="9525" marT="9525" marB="0" anchor="b">
                    <a:solidFill>
                      <a:srgbClr val="FFD1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effectLst/>
                          <a:latin typeface="Times New Roman"/>
                        </a:rPr>
                        <a:t>             13 045,2   </a:t>
                      </a:r>
                    </a:p>
                  </a:txBody>
                  <a:tcPr marL="9525" marR="9525" marT="9525" marB="0" anchor="b">
                    <a:solidFill>
                      <a:srgbClr val="FFD1A3"/>
                    </a:solidFill>
                  </a:tcPr>
                </a:tc>
              </a:tr>
              <a:tr h="62954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>
                          <a:effectLst/>
                          <a:latin typeface="Times New Roman"/>
                        </a:rPr>
                        <a:t>27.</a:t>
                      </a:r>
                    </a:p>
                  </a:txBody>
                  <a:tcPr marL="9525" marR="9525" marT="9525" marB="0" anchor="ctr">
                    <a:solidFill>
                      <a:srgbClr val="FFD1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 smtClean="0">
                          <a:effectLst/>
                          <a:latin typeface="Times New Roman"/>
                        </a:rPr>
                        <a:t>"</a:t>
                      </a:r>
                      <a:r>
                        <a:rPr lang="ru-RU" sz="1400" b="1" i="0" u="none" strike="noStrike" dirty="0">
                          <a:effectLst/>
                          <a:latin typeface="Times New Roman"/>
                        </a:rPr>
                        <a:t>Развитие культуры Темрюкского  района"</a:t>
                      </a:r>
                    </a:p>
                  </a:txBody>
                  <a:tcPr marL="9525" marR="9525" marT="9525" marB="0" anchor="b">
                    <a:solidFill>
                      <a:srgbClr val="FFD1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effectLst/>
                          <a:latin typeface="Times New Roman"/>
                        </a:rPr>
                        <a:t>           119 907,5   </a:t>
                      </a:r>
                    </a:p>
                  </a:txBody>
                  <a:tcPr marL="9525" marR="9525" marT="9525" marB="0" anchor="b">
                    <a:solidFill>
                      <a:srgbClr val="FFD1A3"/>
                    </a:solidFill>
                  </a:tcPr>
                </a:tc>
              </a:tr>
              <a:tr h="624533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>
                          <a:effectLst/>
                          <a:latin typeface="Times New Roman"/>
                        </a:rPr>
                        <a:t>28.</a:t>
                      </a:r>
                    </a:p>
                  </a:txBody>
                  <a:tcPr marL="9525" marR="9525" marT="9525" marB="0" anchor="b">
                    <a:solidFill>
                      <a:srgbClr val="FFD1A3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400" b="1" i="0" u="none" strike="noStrike" dirty="0" smtClean="0">
                          <a:effectLst/>
                          <a:latin typeface="Times New Roman"/>
                        </a:rPr>
                        <a:t>"</a:t>
                      </a:r>
                      <a:r>
                        <a:rPr lang="ru-RU" sz="1400" b="1" i="0" u="none" strike="noStrike" dirty="0">
                          <a:effectLst/>
                          <a:latin typeface="Times New Roman"/>
                        </a:rPr>
                        <a:t>Развитие здравоохранения в Темрюкском районе"</a:t>
                      </a:r>
                    </a:p>
                  </a:txBody>
                  <a:tcPr marL="9525" marR="9525" marT="9525" marB="0" anchor="b">
                    <a:solidFill>
                      <a:srgbClr val="FFD1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effectLst/>
                          <a:latin typeface="Times New Roman"/>
                        </a:rPr>
                        <a:t>                  395,0   </a:t>
                      </a:r>
                    </a:p>
                  </a:txBody>
                  <a:tcPr marL="9525" marR="9525" marT="9525" marB="0" anchor="b">
                    <a:solidFill>
                      <a:srgbClr val="FFD1A3"/>
                    </a:solidFill>
                  </a:tcPr>
                </a:tc>
              </a:tr>
              <a:tr h="54333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>
                          <a:effectLst/>
                          <a:latin typeface="Times New Roman"/>
                        </a:rPr>
                        <a:t>29.</a:t>
                      </a:r>
                    </a:p>
                  </a:txBody>
                  <a:tcPr marL="9525" marR="9525" marT="9525" marB="0" anchor="b">
                    <a:solidFill>
                      <a:srgbClr val="FFD1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 smtClean="0">
                          <a:effectLst/>
                          <a:latin typeface="Times New Roman"/>
                        </a:rPr>
                        <a:t>"</a:t>
                      </a:r>
                      <a:r>
                        <a:rPr lang="ru-RU" sz="1400" b="1" i="0" u="none" strike="noStrike" dirty="0">
                          <a:effectLst/>
                          <a:latin typeface="Times New Roman"/>
                        </a:rPr>
                        <a:t>Социальная поддержка граждан Темрюкского района"</a:t>
                      </a:r>
                    </a:p>
                  </a:txBody>
                  <a:tcPr marL="9525" marR="9525" marT="9525" marB="0" anchor="b">
                    <a:solidFill>
                      <a:srgbClr val="FFD1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effectLst/>
                          <a:latin typeface="Times New Roman"/>
                        </a:rPr>
                        <a:t>           107 896,4   </a:t>
                      </a:r>
                    </a:p>
                  </a:txBody>
                  <a:tcPr marL="9525" marR="9525" marT="9525" marB="0" anchor="b">
                    <a:solidFill>
                      <a:srgbClr val="FFD1A3"/>
                    </a:solidFill>
                  </a:tcPr>
                </a:tc>
              </a:tr>
              <a:tr h="70991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>
                          <a:effectLst/>
                          <a:latin typeface="Times New Roman"/>
                        </a:rPr>
                        <a:t>30.</a:t>
                      </a:r>
                    </a:p>
                  </a:txBody>
                  <a:tcPr marL="9525" marR="9525" marT="9525" marB="0" anchor="b">
                    <a:solidFill>
                      <a:srgbClr val="FFD1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smtClean="0">
                          <a:effectLst/>
                          <a:latin typeface="Times New Roman"/>
                        </a:rPr>
                        <a:t>"</a:t>
                      </a:r>
                      <a:r>
                        <a:rPr lang="ru-RU" sz="1400" b="1" i="0" u="none" strike="noStrike" dirty="0">
                          <a:effectLst/>
                          <a:latin typeface="Times New Roman"/>
                        </a:rPr>
                        <a:t>Поддержка социально ориентированных некоммерческих организаций, осуществляющих деятельность на территории муниципального образования  Темрюкский район"</a:t>
                      </a:r>
                    </a:p>
                  </a:txBody>
                  <a:tcPr marL="9525" marR="9525" marT="9525" marB="0" anchor="ctr">
                    <a:solidFill>
                      <a:srgbClr val="FFD1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effectLst/>
                          <a:latin typeface="Times New Roman"/>
                        </a:rPr>
                        <a:t>             12 564,6   </a:t>
                      </a:r>
                    </a:p>
                  </a:txBody>
                  <a:tcPr marL="9525" marR="9525" marT="9525" marB="0" anchor="b">
                    <a:solidFill>
                      <a:srgbClr val="FFD1A3"/>
                    </a:solidFill>
                  </a:tcPr>
                </a:tc>
              </a:tr>
              <a:tr h="529028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>
                          <a:effectLst/>
                          <a:latin typeface="Times New Roman"/>
                        </a:rPr>
                        <a:t>31.</a:t>
                      </a:r>
                    </a:p>
                  </a:txBody>
                  <a:tcPr marL="9525" marR="9525" marT="9525" marB="0" anchor="b">
                    <a:solidFill>
                      <a:srgbClr val="FFD1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 smtClean="0">
                          <a:effectLst/>
                          <a:latin typeface="Times New Roman"/>
                        </a:rPr>
                        <a:t>"</a:t>
                      </a:r>
                      <a:r>
                        <a:rPr lang="ru-RU" sz="1400" b="1" i="0" u="none" strike="noStrike" dirty="0">
                          <a:effectLst/>
                          <a:latin typeface="Times New Roman"/>
                        </a:rPr>
                        <a:t>Обеспечение и развитие физической культуры и спорта в Темрюкском районе"</a:t>
                      </a:r>
                    </a:p>
                  </a:txBody>
                  <a:tcPr marL="9525" marR="9525" marT="9525" marB="0" anchor="b">
                    <a:solidFill>
                      <a:srgbClr val="FFD1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effectLst/>
                          <a:latin typeface="Times New Roman"/>
                        </a:rPr>
                        <a:t>             75 465,7   </a:t>
                      </a:r>
                    </a:p>
                  </a:txBody>
                  <a:tcPr marL="9525" marR="9525" marT="9525" marB="0" anchor="b">
                    <a:solidFill>
                      <a:srgbClr val="FFD1A3"/>
                    </a:solidFill>
                  </a:tcPr>
                </a:tc>
              </a:tr>
              <a:tr h="61742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>
                          <a:effectLst/>
                          <a:latin typeface="Times New Roman"/>
                        </a:rPr>
                        <a:t>32.</a:t>
                      </a:r>
                    </a:p>
                  </a:txBody>
                  <a:tcPr marL="9525" marR="9525" marT="9525" marB="0" anchor="b">
                    <a:solidFill>
                      <a:srgbClr val="FFD1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 smtClean="0">
                          <a:effectLst/>
                          <a:latin typeface="Times New Roman"/>
                        </a:rPr>
                        <a:t>"</a:t>
                      </a:r>
                      <a:r>
                        <a:rPr lang="ru-RU" sz="1400" b="1" i="0" u="none" strike="noStrike" dirty="0">
                          <a:effectLst/>
                          <a:latin typeface="Times New Roman"/>
                        </a:rPr>
                        <a:t>Улучшение условий и охраны труда в муниципальном образовании Темрюкский район"</a:t>
                      </a:r>
                    </a:p>
                  </a:txBody>
                  <a:tcPr marL="9525" marR="9525" marT="9525" marB="0" anchor="b">
                    <a:solidFill>
                      <a:srgbClr val="FFD1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effectLst/>
                          <a:latin typeface="Times New Roman"/>
                        </a:rPr>
                        <a:t>                    40,5   </a:t>
                      </a:r>
                    </a:p>
                  </a:txBody>
                  <a:tcPr marL="9525" marR="9525" marT="9525" marB="0" anchor="b">
                    <a:solidFill>
                      <a:srgbClr val="FFD1A3"/>
                    </a:solidFill>
                  </a:tcPr>
                </a:tc>
              </a:tr>
              <a:tr h="47674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>
                          <a:effectLst/>
                          <a:latin typeface="Times New Roman"/>
                        </a:rPr>
                        <a:t>33.</a:t>
                      </a:r>
                    </a:p>
                  </a:txBody>
                  <a:tcPr marL="9525" marR="9525" marT="9525" marB="0" anchor="ctr">
                    <a:solidFill>
                      <a:srgbClr val="FFD1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 smtClean="0">
                          <a:effectLst/>
                          <a:latin typeface="Times New Roman"/>
                        </a:rPr>
                        <a:t>"</a:t>
                      </a:r>
                      <a:r>
                        <a:rPr lang="ru-RU" sz="1400" b="1" i="0" u="none" strike="noStrike" dirty="0">
                          <a:effectLst/>
                          <a:latin typeface="Times New Roman"/>
                        </a:rPr>
                        <a:t>Поддержка малого и среднего предпринимательства в муниципальном образовании Темрюкский район"</a:t>
                      </a:r>
                    </a:p>
                  </a:txBody>
                  <a:tcPr marL="9525" marR="9525" marT="9525" marB="0" anchor="b">
                    <a:solidFill>
                      <a:srgbClr val="FFD1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effectLst/>
                          <a:latin typeface="Times New Roman"/>
                        </a:rPr>
                        <a:t>                  163,3   </a:t>
                      </a:r>
                    </a:p>
                  </a:txBody>
                  <a:tcPr marL="9525" marR="9525" marT="9525" marB="0" anchor="b">
                    <a:solidFill>
                      <a:srgbClr val="FFD1A3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2908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475656" y="332656"/>
            <a:ext cx="7132786" cy="1332384"/>
          </a:xfrm>
        </p:spPr>
        <p:txBody>
          <a:bodyPr>
            <a:normAutofit/>
          </a:bodyPr>
          <a:lstStyle/>
          <a:p>
            <a:pPr algn="ctr" eaLnBrk="1" hangingPunct="1">
              <a:buNone/>
            </a:pPr>
            <a:r>
              <a:rPr lang="ru-RU" sz="2800" b="1" dirty="0" smtClean="0">
                <a:ln w="1905"/>
                <a:solidFill>
                  <a:srgbClr val="99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Расходы на социальную сферу в общих расходах районного бюджета </a:t>
            </a:r>
            <a:r>
              <a:rPr lang="ru-RU" sz="2400" b="1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/>
            </a:r>
            <a:br>
              <a:rPr lang="ru-RU" sz="2400" b="1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</a:br>
            <a:endParaRPr lang="ru-RU" sz="2400" b="1" dirty="0" smtClean="0">
              <a:ln w="1905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graphicFrame>
        <p:nvGraphicFramePr>
          <p:cNvPr id="3" name="Диаграмма 2"/>
          <p:cNvGraphicFramePr>
            <a:graphicFrameLocks noGrp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146268164"/>
              </p:ext>
            </p:extLst>
          </p:nvPr>
        </p:nvGraphicFramePr>
        <p:xfrm>
          <a:off x="251520" y="1600200"/>
          <a:ext cx="843528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269030"/>
            <a:ext cx="3236913" cy="258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97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9400"/>
            <a:ext cx="2925763" cy="2195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85404513"/>
              </p:ext>
            </p:extLst>
          </p:nvPr>
        </p:nvGraphicFramePr>
        <p:xfrm>
          <a:off x="607170" y="1412776"/>
          <a:ext cx="8143932" cy="48577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131840" y="124249"/>
            <a:ext cx="5786437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99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Структура </a:t>
            </a:r>
            <a:r>
              <a:rPr lang="ru-RU" b="1" dirty="0" smtClean="0">
                <a:solidFill>
                  <a:srgbClr val="99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расходов </a:t>
            </a:r>
          </a:p>
          <a:p>
            <a:pPr algn="ctr">
              <a:defRPr/>
            </a:pPr>
            <a:r>
              <a:rPr lang="ru-RU" b="1" dirty="0" smtClean="0">
                <a:solidFill>
                  <a:srgbClr val="99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        районного </a:t>
            </a:r>
            <a:r>
              <a:rPr lang="ru-RU" b="1" dirty="0">
                <a:solidFill>
                  <a:srgbClr val="99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бюджета в </a:t>
            </a:r>
            <a:r>
              <a:rPr lang="ru-RU" b="1" dirty="0" smtClean="0">
                <a:solidFill>
                  <a:srgbClr val="99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2021 году</a:t>
            </a:r>
            <a:endParaRPr lang="ru-RU" b="1" dirty="0">
              <a:solidFill>
                <a:srgbClr val="99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  <a:p>
            <a:pPr algn="ctr">
              <a:defRPr/>
            </a:pPr>
            <a:r>
              <a:rPr lang="ru-RU" b="1" dirty="0" smtClean="0">
                <a:solidFill>
                  <a:srgbClr val="99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          на социальную сферу, </a:t>
            </a:r>
            <a:r>
              <a:rPr lang="ru-RU" sz="1600" b="1" dirty="0" smtClean="0">
                <a:solidFill>
                  <a:srgbClr val="99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млн. рублей</a:t>
            </a:r>
            <a:endParaRPr lang="ru-RU" sz="1600" b="1" dirty="0">
              <a:solidFill>
                <a:srgbClr val="99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364" y="4149080"/>
            <a:ext cx="3236913" cy="258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69352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2497" y="188640"/>
            <a:ext cx="8037825" cy="868346"/>
          </a:xfrm>
        </p:spPr>
        <p:txBody>
          <a:bodyPr>
            <a:noAutofit/>
          </a:bodyPr>
          <a:lstStyle/>
          <a:p>
            <a:pPr lvl="0" algn="ctr">
              <a:lnSpc>
                <a:spcPct val="100000"/>
              </a:lnSpc>
              <a:spcAft>
                <a:spcPts val="0"/>
              </a:spcAft>
              <a:buNone/>
            </a:pPr>
            <a:r>
              <a:rPr lang="ru-RU" sz="2800" b="1" spc="50" dirty="0" smtClean="0">
                <a:ln w="11430"/>
                <a:solidFill>
                  <a:srgbClr val="99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Расходы на образование в 2021 году</a:t>
            </a:r>
            <a:br>
              <a:rPr lang="ru-RU" sz="2800" b="1" spc="50" dirty="0" smtClean="0">
                <a:ln w="11430"/>
                <a:solidFill>
                  <a:srgbClr val="99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</a:br>
            <a:r>
              <a:rPr lang="ru-RU" sz="2800" b="1" spc="50" dirty="0" smtClean="0">
                <a:ln w="11430"/>
                <a:solidFill>
                  <a:srgbClr val="99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планируются в объеме </a:t>
            </a:r>
            <a:r>
              <a:rPr lang="ru-RU" sz="3200" b="1" spc="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1741,2</a:t>
            </a:r>
            <a:r>
              <a:rPr lang="ru-RU" sz="2800" b="1" spc="50" dirty="0" smtClean="0">
                <a:ln w="11430"/>
                <a:solidFill>
                  <a:srgbClr val="99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млн. рублей</a:t>
            </a:r>
            <a:endParaRPr lang="ru-RU" sz="2800" dirty="0">
              <a:solidFill>
                <a:srgbClr val="996600"/>
              </a:solidFill>
              <a:latin typeface="Palatino Linotype" panose="02040502050505030304" pitchFamily="18" charset="0"/>
            </a:endParaRPr>
          </a:p>
        </p:txBody>
      </p:sp>
      <p:graphicFrame>
        <p:nvGraphicFramePr>
          <p:cNvPr id="5" name="Объект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29291444"/>
              </p:ext>
            </p:extLst>
          </p:nvPr>
        </p:nvGraphicFramePr>
        <p:xfrm>
          <a:off x="142844" y="1142984"/>
          <a:ext cx="8829676" cy="54006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6" name="Группа 5"/>
          <p:cNvGrpSpPr/>
          <p:nvPr/>
        </p:nvGrpSpPr>
        <p:grpSpPr>
          <a:xfrm>
            <a:off x="4206856" y="2829110"/>
            <a:ext cx="4805526" cy="971256"/>
            <a:chOff x="4187827" y="71432"/>
            <a:chExt cx="4641848" cy="1001511"/>
          </a:xfrm>
          <a:scene3d>
            <a:camera prst="orthographicFront"/>
            <a:lightRig rig="chilly" dir="t"/>
          </a:scene3d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4187827" y="71432"/>
              <a:ext cx="4641848" cy="1001511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Скругленный прямоугольник 4"/>
            <p:cNvSpPr/>
            <p:nvPr/>
          </p:nvSpPr>
          <p:spPr>
            <a:xfrm>
              <a:off x="4187827" y="120322"/>
              <a:ext cx="4592958" cy="90373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algn="ctr" defTabSz="75565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600" b="1" dirty="0" smtClean="0">
                  <a:ln w="1905"/>
                  <a:solidFill>
                    <a:srgbClr val="9966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Palatino Linotype" panose="02040502050505030304" pitchFamily="18" charset="0"/>
                </a:rPr>
                <a:t>Учреждения дополнительного образования</a:t>
              </a:r>
            </a:p>
            <a:p>
              <a:pPr algn="ctr" defTabSz="75565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700" b="1" dirty="0" smtClean="0">
                  <a:ln w="1905"/>
                  <a:solidFill>
                    <a:schemeClr val="tx2">
                      <a:lumMod val="75000"/>
                    </a:schemeClr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Palatino Linotype" panose="02040502050505030304" pitchFamily="18" charset="0"/>
                </a:rPr>
                <a:t>160,0 млн. рублей</a:t>
              </a:r>
              <a:endParaRPr lang="ru-RU" sz="1700" dirty="0">
                <a:solidFill>
                  <a:schemeClr val="tx2">
                    <a:lumMod val="75000"/>
                  </a:schemeClr>
                </a:solidFill>
                <a:latin typeface="Palatino Linotype" panose="02040502050505030304" pitchFamily="18" charset="0"/>
              </a:endParaRPr>
            </a:p>
          </p:txBody>
        </p:sp>
      </p:grpSp>
      <p:pic>
        <p:nvPicPr>
          <p:cNvPr id="2050" name="Picture 2" descr="C:\Users\Lebedeva\Desktop\Фото НА КРАЙ\ОБЪЕКТИВ\P169017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" y="3982209"/>
            <a:ext cx="4178186" cy="28757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Lebedeva\Desktop\Фото НА КРАЙ\ОПАРА\турситы   1\IMG_278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88" y="1268760"/>
            <a:ext cx="4186946" cy="28566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0226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332656"/>
            <a:ext cx="8229600" cy="346050"/>
          </a:xfrm>
        </p:spPr>
        <p:txBody>
          <a:bodyPr>
            <a:noAutofit/>
          </a:bodyPr>
          <a:lstStyle/>
          <a:p>
            <a:pPr lvl="0" algn="ctr" defTabSz="889000">
              <a:lnSpc>
                <a:spcPct val="90000"/>
              </a:lnSpc>
              <a:spcAft>
                <a:spcPct val="35000"/>
              </a:spcAft>
              <a:buNone/>
            </a:pPr>
            <a: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96600"/>
                </a:solidFill>
                <a:effectLst/>
                <a:latin typeface="Palatino Linotype" panose="02040502050505030304" pitchFamily="18" charset="0"/>
              </a:rPr>
              <a:t>На культуру в 2021 году предусматриваются</a:t>
            </a:r>
            <a:b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96600"/>
                </a:solidFill>
                <a:effectLst/>
                <a:latin typeface="Palatino Linotype" panose="02040502050505030304" pitchFamily="18" charset="0"/>
              </a:rPr>
            </a:br>
            <a: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96600"/>
                </a:solidFill>
                <a:effectLst/>
                <a:latin typeface="Palatino Linotype" panose="02040502050505030304" pitchFamily="18" charset="0"/>
              </a:rPr>
              <a:t>расходы в объеме </a:t>
            </a:r>
            <a:r>
              <a:rPr lang="ru-RU" sz="32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/>
                <a:latin typeface="Palatino Linotype" panose="02040502050505030304" pitchFamily="18" charset="0"/>
              </a:rPr>
              <a:t>58,4</a:t>
            </a:r>
            <a: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96600"/>
                </a:solidFill>
                <a:effectLst/>
                <a:latin typeface="Palatino Linotype" panose="02040502050505030304" pitchFamily="18" charset="0"/>
              </a:rPr>
              <a:t> млн. рублей</a:t>
            </a:r>
            <a:endParaRPr lang="ru-RU" sz="2800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1208710" y="954129"/>
            <a:ext cx="3714776" cy="1546177"/>
            <a:chOff x="5214941" y="285727"/>
            <a:chExt cx="3012281" cy="1506140"/>
          </a:xfr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chilly" dir="t"/>
          </a:scene3d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5214941" y="285727"/>
              <a:ext cx="3012281" cy="1506140"/>
            </a:xfrm>
            <a:prstGeom prst="roundRect">
              <a:avLst>
                <a:gd name="adj" fmla="val 10000"/>
              </a:avLst>
            </a:prstGeom>
            <a:grpFill/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</p:sp>
        <p:sp>
          <p:nvSpPr>
            <p:cNvPr id="6" name="Скругленный прямоугольник 4"/>
            <p:cNvSpPr/>
            <p:nvPr/>
          </p:nvSpPr>
          <p:spPr>
            <a:xfrm>
              <a:off x="5348821" y="335076"/>
              <a:ext cx="2767377" cy="1380118"/>
            </a:xfrm>
            <a:prstGeom prst="rect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spcFirstLastPara="0" vert="horz" wrap="square" lIns="12065" tIns="12065" rIns="12065" bIns="12065" numCol="1" spcCol="1270" anchor="ctr" anchorCtr="0">
              <a:no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 defTabSz="844550">
                <a:lnSpc>
                  <a:spcPct val="90000"/>
                </a:lnSpc>
                <a:spcAft>
                  <a:spcPts val="0"/>
                </a:spcAft>
              </a:pPr>
              <a:r>
                <a:rPr lang="ru-RU" sz="1900" dirty="0" smtClean="0">
                  <a:ln w="12700">
                    <a:noFill/>
                    <a:prstDash val="solid"/>
                  </a:ln>
                  <a:solidFill>
                    <a:srgbClr val="996600"/>
                  </a:solidFill>
                  <a:latin typeface="Palatino Linotype" panose="02040502050505030304" pitchFamily="18" charset="0"/>
                </a:rPr>
                <a:t>Обеспечение деятельности Районного дома культуры</a:t>
              </a:r>
            </a:p>
            <a:p>
              <a:pPr algn="ctr" defTabSz="844550">
                <a:lnSpc>
                  <a:spcPct val="90000"/>
                </a:lnSpc>
                <a:spcAft>
                  <a:spcPts val="0"/>
                </a:spcAft>
              </a:pPr>
              <a:r>
                <a:rPr lang="ru-RU" sz="1900" dirty="0" smtClean="0">
                  <a:ln w="12700">
                    <a:noFill/>
                    <a:prstDash val="solid"/>
                  </a:ln>
                  <a:solidFill>
                    <a:srgbClr val="FF0000"/>
                  </a:solidFill>
                  <a:latin typeface="Palatino Linotype" panose="02040502050505030304" pitchFamily="18" charset="0"/>
                </a:rPr>
                <a:t>32,8</a:t>
              </a:r>
              <a:r>
                <a:rPr lang="ru-RU" sz="1900" dirty="0" smtClean="0">
                  <a:ln w="12700">
                    <a:noFill/>
                    <a:prstDash val="solid"/>
                  </a:ln>
                  <a:solidFill>
                    <a:srgbClr val="996600"/>
                  </a:solidFill>
                  <a:latin typeface="Palatino Linotype" panose="02040502050505030304" pitchFamily="18" charset="0"/>
                </a:rPr>
                <a:t> млн. рублей</a:t>
              </a:r>
              <a:endParaRPr lang="ru-RU" sz="1900" dirty="0">
                <a:ln w="12700">
                  <a:noFill/>
                  <a:prstDash val="solid"/>
                </a:ln>
                <a:solidFill>
                  <a:srgbClr val="996600"/>
                </a:solidFill>
                <a:latin typeface="Palatino Linotype" panose="02040502050505030304" pitchFamily="18" charset="0"/>
              </a:endParaRPr>
            </a:p>
          </p:txBody>
        </p:sp>
      </p:grpSp>
      <p:pic>
        <p:nvPicPr>
          <p:cNvPr id="26" name="Picture 2" descr="C:\Users\Lebedeva.FU42\Desktop\!!!!!!!!!!!!!!!!!!!!!!!!!!!!!\IMG_94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887200" y="-7552765"/>
            <a:ext cx="3600000" cy="2400000"/>
          </a:xfrm>
          <a:prstGeom prst="rect">
            <a:avLst/>
          </a:prstGeom>
          <a:noFill/>
        </p:spPr>
      </p:pic>
      <p:pic>
        <p:nvPicPr>
          <p:cNvPr id="1028" name="Picture 4" descr="C:\Users\Lebedeva.FU42\Desktop\970e40340ef1a89e057212c8c971ebf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2568" t="21872" r="21054"/>
          <a:stretch>
            <a:fillRect/>
          </a:stretch>
        </p:blipFill>
        <p:spPr bwMode="auto">
          <a:xfrm>
            <a:off x="3071802" y="4214819"/>
            <a:ext cx="3997909" cy="2643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C:\Users\Lebedeva\Desktop\Фото НА КРАЙ\ОПАРА\библиотека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9" y="4214818"/>
            <a:ext cx="3524241" cy="26431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Lebedeva\Desktop\ff7c1852a31b81db7b991bcc9ae01f2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233111"/>
            <a:ext cx="3275856" cy="26248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Группа 32"/>
          <p:cNvGrpSpPr/>
          <p:nvPr/>
        </p:nvGrpSpPr>
        <p:grpSpPr>
          <a:xfrm>
            <a:off x="1224194" y="2595357"/>
            <a:ext cx="3714776" cy="1546177"/>
            <a:chOff x="5214941" y="285727"/>
            <a:chExt cx="3012281" cy="1506140"/>
          </a:xfr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chilly" dir="t"/>
          </a:scene3d>
        </p:grpSpPr>
        <p:sp>
          <p:nvSpPr>
            <p:cNvPr id="34" name="Скругленный прямоугольник 33"/>
            <p:cNvSpPr/>
            <p:nvPr/>
          </p:nvSpPr>
          <p:spPr>
            <a:xfrm>
              <a:off x="5214941" y="285727"/>
              <a:ext cx="3012281" cy="1506140"/>
            </a:xfrm>
            <a:prstGeom prst="roundRect">
              <a:avLst>
                <a:gd name="adj" fmla="val 10000"/>
              </a:avLst>
            </a:prstGeom>
            <a:grpFill/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</p:sp>
        <p:sp>
          <p:nvSpPr>
            <p:cNvPr id="35" name="Скругленный прямоугольник 4"/>
            <p:cNvSpPr/>
            <p:nvPr/>
          </p:nvSpPr>
          <p:spPr>
            <a:xfrm>
              <a:off x="5348821" y="335076"/>
              <a:ext cx="2767377" cy="1380118"/>
            </a:xfrm>
            <a:prstGeom prst="rect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spcFirstLastPara="0" vert="horz" wrap="square" lIns="12065" tIns="12065" rIns="12065" bIns="12065" numCol="1" spcCol="1270" anchor="ctr" anchorCtr="0">
              <a:no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 defTabSz="844550">
                <a:lnSpc>
                  <a:spcPct val="90000"/>
                </a:lnSpc>
                <a:spcAft>
                  <a:spcPts val="0"/>
                </a:spcAft>
              </a:pPr>
              <a:r>
                <a:rPr lang="ru-RU" sz="1900" dirty="0">
                  <a:ln w="12700">
                    <a:noFill/>
                    <a:prstDash val="solid"/>
                  </a:ln>
                  <a:solidFill>
                    <a:srgbClr val="996600"/>
                  </a:solidFill>
                  <a:latin typeface="Palatino Linotype" panose="02040502050505030304" pitchFamily="18" charset="0"/>
                </a:rPr>
                <a:t>На реализацию </a:t>
              </a:r>
            </a:p>
            <a:p>
              <a:pPr algn="ctr" defTabSz="844550">
                <a:lnSpc>
                  <a:spcPct val="90000"/>
                </a:lnSpc>
                <a:spcAft>
                  <a:spcPts val="0"/>
                </a:spcAft>
              </a:pPr>
              <a:r>
                <a:rPr lang="ru-RU" sz="1900" dirty="0">
                  <a:ln w="12700">
                    <a:noFill/>
                    <a:prstDash val="solid"/>
                  </a:ln>
                  <a:solidFill>
                    <a:srgbClr val="996600"/>
                  </a:solidFill>
                  <a:latin typeface="Palatino Linotype" panose="02040502050505030304" pitchFamily="18" charset="0"/>
                </a:rPr>
                <a:t>программных мероприятий предусмотрено </a:t>
              </a:r>
            </a:p>
            <a:p>
              <a:pPr algn="ctr" defTabSz="844550">
                <a:lnSpc>
                  <a:spcPct val="90000"/>
                </a:lnSpc>
                <a:spcAft>
                  <a:spcPts val="0"/>
                </a:spcAft>
              </a:pPr>
              <a:r>
                <a:rPr lang="ru-RU" sz="1900" dirty="0">
                  <a:ln w="12700">
                    <a:noFill/>
                    <a:prstDash val="solid"/>
                  </a:ln>
                  <a:solidFill>
                    <a:srgbClr val="FF0000"/>
                  </a:solidFill>
                  <a:latin typeface="Palatino Linotype" panose="02040502050505030304" pitchFamily="18" charset="0"/>
                </a:rPr>
                <a:t>6,9</a:t>
              </a:r>
              <a:r>
                <a:rPr lang="ru-RU" sz="1900" dirty="0">
                  <a:ln w="12700">
                    <a:noFill/>
                    <a:prstDash val="solid"/>
                  </a:ln>
                  <a:solidFill>
                    <a:srgbClr val="996600"/>
                  </a:solidFill>
                  <a:latin typeface="Palatino Linotype" panose="02040502050505030304" pitchFamily="18" charset="0"/>
                </a:rPr>
                <a:t> млн</a:t>
              </a:r>
              <a:r>
                <a:rPr lang="ru-RU" sz="1900" dirty="0" smtClean="0">
                  <a:ln w="12700">
                    <a:noFill/>
                    <a:prstDash val="solid"/>
                  </a:ln>
                  <a:solidFill>
                    <a:srgbClr val="996600"/>
                  </a:solidFill>
                  <a:latin typeface="Palatino Linotype" panose="02040502050505030304" pitchFamily="18" charset="0"/>
                </a:rPr>
                <a:t>. рублей</a:t>
              </a:r>
              <a:endParaRPr lang="ru-RU" sz="1900" dirty="0">
                <a:ln w="12700">
                  <a:noFill/>
                  <a:prstDash val="solid"/>
                </a:ln>
                <a:solidFill>
                  <a:srgbClr val="996600"/>
                </a:solidFill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36" name="Группа 35"/>
          <p:cNvGrpSpPr/>
          <p:nvPr/>
        </p:nvGrpSpPr>
        <p:grpSpPr>
          <a:xfrm>
            <a:off x="5128103" y="2609383"/>
            <a:ext cx="3714776" cy="1546177"/>
            <a:chOff x="5214941" y="285727"/>
            <a:chExt cx="3012281" cy="1506140"/>
          </a:xfr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chilly" dir="t"/>
          </a:scene3d>
        </p:grpSpPr>
        <p:sp>
          <p:nvSpPr>
            <p:cNvPr id="37" name="Скругленный прямоугольник 36"/>
            <p:cNvSpPr/>
            <p:nvPr/>
          </p:nvSpPr>
          <p:spPr>
            <a:xfrm>
              <a:off x="5214941" y="285727"/>
              <a:ext cx="3012281" cy="1506140"/>
            </a:xfrm>
            <a:prstGeom prst="roundRect">
              <a:avLst>
                <a:gd name="adj" fmla="val 10000"/>
              </a:avLst>
            </a:prstGeom>
            <a:grpFill/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</p:sp>
        <p:sp>
          <p:nvSpPr>
            <p:cNvPr id="38" name="Скругленный прямоугольник 4"/>
            <p:cNvSpPr/>
            <p:nvPr/>
          </p:nvSpPr>
          <p:spPr>
            <a:xfrm>
              <a:off x="5348821" y="335076"/>
              <a:ext cx="2767377" cy="1380118"/>
            </a:xfrm>
            <a:prstGeom prst="rect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spcFirstLastPara="0" vert="horz" wrap="square" lIns="12065" tIns="12065" rIns="12065" bIns="12065" numCol="1" spcCol="1270" anchor="ctr" anchorCtr="0">
              <a:no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 defTabSz="844550">
                <a:lnSpc>
                  <a:spcPct val="90000"/>
                </a:lnSpc>
                <a:spcAft>
                  <a:spcPts val="0"/>
                </a:spcAft>
              </a:pPr>
              <a:r>
                <a:rPr lang="ru-RU" sz="1900" dirty="0">
                  <a:ln w="12700">
                    <a:noFill/>
                    <a:prstDash val="solid"/>
                  </a:ln>
                  <a:solidFill>
                    <a:srgbClr val="996600"/>
                  </a:solidFill>
                  <a:latin typeface="Palatino Linotype" panose="02040502050505030304" pitchFamily="18" charset="0"/>
                </a:rPr>
                <a:t>Организационное обеспечение в области культуры </a:t>
              </a:r>
            </a:p>
            <a:p>
              <a:pPr algn="ctr" defTabSz="844550">
                <a:lnSpc>
                  <a:spcPct val="90000"/>
                </a:lnSpc>
                <a:spcAft>
                  <a:spcPts val="0"/>
                </a:spcAft>
              </a:pPr>
              <a:r>
                <a:rPr lang="ru-RU" sz="1900" dirty="0">
                  <a:ln w="12700">
                    <a:noFill/>
                    <a:prstDash val="solid"/>
                  </a:ln>
                  <a:solidFill>
                    <a:srgbClr val="FF0000"/>
                  </a:solidFill>
                  <a:latin typeface="Palatino Linotype" panose="02040502050505030304" pitchFamily="18" charset="0"/>
                </a:rPr>
                <a:t>7,9</a:t>
              </a:r>
              <a:r>
                <a:rPr lang="ru-RU" sz="1900" dirty="0">
                  <a:ln w="12700">
                    <a:noFill/>
                    <a:prstDash val="solid"/>
                  </a:ln>
                  <a:solidFill>
                    <a:srgbClr val="996600"/>
                  </a:solidFill>
                  <a:latin typeface="Palatino Linotype" panose="02040502050505030304" pitchFamily="18" charset="0"/>
                </a:rPr>
                <a:t> млн. рублей</a:t>
              </a:r>
            </a:p>
          </p:txBody>
        </p:sp>
      </p:grpSp>
      <p:grpSp>
        <p:nvGrpSpPr>
          <p:cNvPr id="39" name="Группа 38"/>
          <p:cNvGrpSpPr/>
          <p:nvPr/>
        </p:nvGrpSpPr>
        <p:grpSpPr>
          <a:xfrm>
            <a:off x="5091370" y="954129"/>
            <a:ext cx="3714776" cy="1546177"/>
            <a:chOff x="5214941" y="285727"/>
            <a:chExt cx="3012281" cy="1506140"/>
          </a:xfr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chilly" dir="t"/>
          </a:scene3d>
        </p:grpSpPr>
        <p:sp>
          <p:nvSpPr>
            <p:cNvPr id="40" name="Скругленный прямоугольник 39"/>
            <p:cNvSpPr/>
            <p:nvPr/>
          </p:nvSpPr>
          <p:spPr>
            <a:xfrm>
              <a:off x="5214941" y="285727"/>
              <a:ext cx="3012281" cy="1506140"/>
            </a:xfrm>
            <a:prstGeom prst="roundRect">
              <a:avLst>
                <a:gd name="adj" fmla="val 10000"/>
              </a:avLst>
            </a:prstGeom>
            <a:grpFill/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</p:sp>
        <p:sp>
          <p:nvSpPr>
            <p:cNvPr id="41" name="Скругленный прямоугольник 4"/>
            <p:cNvSpPr/>
            <p:nvPr/>
          </p:nvSpPr>
          <p:spPr>
            <a:xfrm>
              <a:off x="5348821" y="335076"/>
              <a:ext cx="2767377" cy="1380118"/>
            </a:xfrm>
            <a:prstGeom prst="rect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spcFirstLastPara="0" vert="horz" wrap="square" lIns="12065" tIns="12065" rIns="12065" bIns="12065" numCol="1" spcCol="1270" anchor="ctr" anchorCtr="0">
              <a:no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 defTabSz="844550">
                <a:lnSpc>
                  <a:spcPct val="90000"/>
                </a:lnSpc>
                <a:spcAft>
                  <a:spcPts val="0"/>
                </a:spcAft>
              </a:pPr>
              <a:r>
                <a:rPr lang="ru-RU" sz="1900" dirty="0">
                  <a:ln w="12700">
                    <a:noFill/>
                    <a:prstDash val="solid"/>
                  </a:ln>
                  <a:solidFill>
                    <a:srgbClr val="996600"/>
                  </a:solidFill>
                  <a:latin typeface="Palatino Linotype" panose="02040502050505030304" pitchFamily="18" charset="0"/>
                </a:rPr>
                <a:t>Организация библиотечного обслуживания</a:t>
              </a:r>
            </a:p>
            <a:p>
              <a:pPr algn="ctr" defTabSz="844550">
                <a:lnSpc>
                  <a:spcPct val="90000"/>
                </a:lnSpc>
                <a:spcAft>
                  <a:spcPts val="0"/>
                </a:spcAft>
              </a:pPr>
              <a:r>
                <a:rPr lang="ru-RU" sz="1900" dirty="0">
                  <a:ln w="12700">
                    <a:noFill/>
                    <a:prstDash val="solid"/>
                  </a:ln>
                  <a:solidFill>
                    <a:srgbClr val="FF0000"/>
                  </a:solidFill>
                  <a:latin typeface="Palatino Linotype" panose="02040502050505030304" pitchFamily="18" charset="0"/>
                </a:rPr>
                <a:t>10,8</a:t>
              </a:r>
              <a:r>
                <a:rPr lang="ru-RU" sz="1900" dirty="0">
                  <a:ln w="12700">
                    <a:noFill/>
                    <a:prstDash val="solid"/>
                  </a:ln>
                  <a:solidFill>
                    <a:srgbClr val="996600"/>
                  </a:solidFill>
                  <a:latin typeface="Palatino Linotype" panose="02040502050505030304" pitchFamily="18" charset="0"/>
                </a:rPr>
                <a:t> млн. рублей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93934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921664" y="125760"/>
            <a:ext cx="7815812" cy="11430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96600"/>
                </a:solidFill>
                <a:effectLst/>
                <a:latin typeface="Palatino Linotype" panose="02040502050505030304" pitchFamily="18" charset="0"/>
              </a:rPr>
              <a:t>Расходы на здравоохранение в 2021 году – </a:t>
            </a:r>
            <a:b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96600"/>
                </a:solidFill>
                <a:effectLst/>
                <a:latin typeface="Palatino Linotype" panose="02040502050505030304" pitchFamily="18" charset="0"/>
              </a:rPr>
            </a:br>
            <a:r>
              <a:rPr lang="ru-RU" sz="35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96600"/>
                </a:solidFill>
                <a:effectLst/>
                <a:latin typeface="Palatino Linotype" panose="02040502050505030304" pitchFamily="18" charset="0"/>
              </a:rPr>
              <a:t>2,0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96600"/>
                </a:solidFill>
                <a:effectLst/>
                <a:latin typeface="Palatino Linotype" panose="02040502050505030304" pitchFamily="18" charset="0"/>
              </a:rPr>
              <a:t> млн. рублей (ПСД для строительства ВОП)</a:t>
            </a: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996600"/>
              </a:solidFill>
              <a:effectLst/>
              <a:latin typeface="Palatino Linotype" panose="02040502050505030304" pitchFamily="18" charset="0"/>
            </a:endParaRPr>
          </a:p>
        </p:txBody>
      </p:sp>
      <p:pic>
        <p:nvPicPr>
          <p:cNvPr id="1026" name="Picture 2" descr="\\Srv42\общая\Бюджет\бюджет для граждан\Бюджет для граждан послед\Фото НА КРАЙ\ВОП Таманский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8413948" cy="49386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436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0"/>
            <a:ext cx="7056784" cy="980728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400" b="1" dirty="0" smtClean="0">
                <a:ln w="11430"/>
                <a:solidFill>
                  <a:srgbClr val="9966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Palatino Linotype" panose="02040502050505030304" pitchFamily="18" charset="0"/>
              </a:rPr>
              <a:t>На социальную политику в 2021 году планируется </a:t>
            </a:r>
            <a:r>
              <a:rPr lang="ru-RU" sz="3000" b="1" dirty="0" smtClean="0">
                <a:ln w="11430"/>
                <a:solidFill>
                  <a:srgbClr val="9966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Palatino Linotype" panose="02040502050505030304" pitchFamily="18" charset="0"/>
              </a:rPr>
              <a:t>190,2</a:t>
            </a:r>
            <a:r>
              <a:rPr lang="ru-RU" sz="2400" b="1" dirty="0" smtClean="0">
                <a:ln w="11430"/>
                <a:solidFill>
                  <a:srgbClr val="9966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Palatino Linotype" panose="02040502050505030304" pitchFamily="18" charset="0"/>
              </a:rPr>
              <a:t> млн. рублей</a:t>
            </a:r>
            <a:endParaRPr lang="ru-RU" sz="2400" dirty="0">
              <a:solidFill>
                <a:srgbClr val="9966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6" name="Рисунок 5" descr="P1670775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786322"/>
            <a:ext cx="2843808" cy="2071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7" name="Группа 6"/>
          <p:cNvGrpSpPr/>
          <p:nvPr/>
        </p:nvGrpSpPr>
        <p:grpSpPr>
          <a:xfrm>
            <a:off x="253974" y="1084549"/>
            <a:ext cx="8712968" cy="3701774"/>
            <a:chOff x="53998" y="568582"/>
            <a:chExt cx="6318461" cy="1693961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53998" y="781967"/>
              <a:ext cx="6318461" cy="148057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Скругленный прямоугольник 4"/>
            <p:cNvSpPr/>
            <p:nvPr/>
          </p:nvSpPr>
          <p:spPr>
            <a:xfrm>
              <a:off x="72276" y="568582"/>
              <a:ext cx="6246185" cy="162168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defTabSz="800100">
                <a:lnSpc>
                  <a:spcPct val="90000"/>
                </a:lnSpc>
                <a:spcAft>
                  <a:spcPct val="35000"/>
                </a:spcAft>
              </a:pPr>
              <a:endParaRPr lang="ru-RU" sz="1800" b="1" dirty="0" smtClean="0">
                <a:solidFill>
                  <a:srgbClr val="212745">
                    <a:lumMod val="60000"/>
                    <a:lumOff val="40000"/>
                  </a:srgbClr>
                </a:solidFill>
              </a:endParaRPr>
            </a:p>
            <a:p>
              <a:pPr defTabSz="800100">
                <a:lnSpc>
                  <a:spcPct val="90000"/>
                </a:lnSpc>
                <a:spcAft>
                  <a:spcPct val="35000"/>
                </a:spcAft>
              </a:pPr>
              <a:endParaRPr lang="ru-RU" sz="1800" b="1" dirty="0" smtClean="0">
                <a:solidFill>
                  <a:srgbClr val="212745">
                    <a:lumMod val="60000"/>
                    <a:lumOff val="40000"/>
                  </a:srgbClr>
                </a:solidFill>
              </a:endParaRPr>
            </a:p>
            <a:p>
              <a:pPr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800" b="1" dirty="0" smtClean="0">
                  <a:solidFill>
                    <a:srgbClr val="212745">
                      <a:lumMod val="60000"/>
                      <a:lumOff val="40000"/>
                    </a:srgbClr>
                  </a:solidFill>
                </a:rPr>
                <a:t>   </a:t>
              </a:r>
              <a:r>
                <a:rPr lang="ru-RU" sz="1400" b="1" dirty="0" smtClean="0">
                  <a:solidFill>
                    <a:srgbClr val="99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 том числе:</a:t>
              </a:r>
            </a:p>
            <a:p>
              <a:pPr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400" b="1" dirty="0" smtClean="0">
                  <a:solidFill>
                    <a:srgbClr val="99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1) обеспечение выплат социально-ориентированным некоммерческим организациям  - 10,4 млн. рублей;</a:t>
              </a:r>
            </a:p>
            <a:p>
              <a:pPr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400" b="1" dirty="0" smtClean="0">
                  <a:solidFill>
                    <a:srgbClr val="99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2) доплаты к пенсии муниципальным служащим и выплаты почетным гражданам  - 7,4 млн. рублей;</a:t>
              </a:r>
            </a:p>
            <a:p>
              <a:pPr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400" b="1" dirty="0" smtClean="0">
                  <a:solidFill>
                    <a:srgbClr val="99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3) выплаты стипендий студентам, заключившим договор о целевом обучении  - 0,3 млн. рублей;</a:t>
              </a:r>
            </a:p>
            <a:p>
              <a:pPr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400" b="1" dirty="0" smtClean="0">
                  <a:solidFill>
                    <a:srgbClr val="99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4) </a:t>
              </a:r>
              <a:r>
                <a:rPr lang="ru-RU" sz="1400" b="1" dirty="0">
                  <a:solidFill>
                    <a:srgbClr val="99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</a:t>
              </a:r>
              <a:r>
                <a:rPr lang="ru-RU" sz="1400" b="1" dirty="0" smtClean="0">
                  <a:solidFill>
                    <a:srgbClr val="99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омпенсационные выплаты за наем жилого помещения приглашенным врачам – 0,4 млн. рублей;</a:t>
              </a:r>
            </a:p>
            <a:p>
              <a:pPr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400" b="1" dirty="0" smtClean="0">
                  <a:solidFill>
                    <a:srgbClr val="99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4) обеспечение жильем молодых семей – 3,2 млн. рублей;</a:t>
              </a:r>
            </a:p>
            <a:p>
              <a:pPr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400" b="1" dirty="0" smtClean="0">
                  <a:solidFill>
                    <a:srgbClr val="99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5) приобретение 40 квартир для детей-сирот – 49,5 млн. рублей;</a:t>
              </a:r>
            </a:p>
            <a:p>
              <a:pPr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400" b="1" dirty="0">
                  <a:solidFill>
                    <a:srgbClr val="99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r>
                <a:rPr lang="ru-RU" sz="1400" b="1" dirty="0" smtClean="0">
                  <a:solidFill>
                    <a:srgbClr val="99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 содержание детей-сирот; оплата труда приемным родителям; осуществление отдельных полномочий по обеспечению выплаты компенсации части родительской платы за присмотр и уход за детьми, посещающими организации, реализующие  общеобразовательную программу дошкольного образования и др.- 119,0 млн. рублей</a:t>
              </a:r>
            </a:p>
            <a:p>
              <a:pPr defTabSz="800100">
                <a:lnSpc>
                  <a:spcPct val="90000"/>
                </a:lnSpc>
                <a:spcAft>
                  <a:spcPct val="35000"/>
                </a:spcAft>
              </a:pPr>
              <a:endParaRPr lang="ru-RU" sz="1400" b="1" dirty="0" smtClean="0">
                <a:solidFill>
                  <a:srgbClr val="212745">
                    <a:lumMod val="60000"/>
                    <a:lumOff val="40000"/>
                  </a:srgbClr>
                </a:solidFill>
              </a:endParaRPr>
            </a:p>
          </p:txBody>
        </p:sp>
      </p:grpSp>
      <p:pic>
        <p:nvPicPr>
          <p:cNvPr id="3074" name="Picture 2" descr="C:\Users\Lebedeva.FU42\Desktop\фото с сайта\cb7f9cad6c2bb80ca8a09a9c85fa256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643173" y="4803379"/>
            <a:ext cx="3500465" cy="20546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809328" y="882543"/>
            <a:ext cx="7704856" cy="63968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800" b="1" dirty="0" smtClean="0">
                <a:solidFill>
                  <a:srgbClr val="996600"/>
                </a:solidFill>
                <a:latin typeface="Palatino Linotype" panose="02040502050505030304" pitchFamily="18" charset="0"/>
              </a:rPr>
              <a:t>Цель: </a:t>
            </a:r>
            <a:r>
              <a:rPr lang="ru-RU" sz="1800" b="1" i="1" dirty="0" smtClean="0">
                <a:solidFill>
                  <a:srgbClr val="996600"/>
                </a:solidFill>
                <a:latin typeface="Palatino Linotype" panose="02040502050505030304" pitchFamily="18" charset="0"/>
              </a:rPr>
              <a:t>создание условий для оказания социальной поддержки отдельных категорий граждан</a:t>
            </a:r>
            <a:r>
              <a:rPr lang="ru-RU" sz="1800" b="1" dirty="0" smtClean="0">
                <a:solidFill>
                  <a:srgbClr val="996600"/>
                </a:solidFill>
                <a:latin typeface="Palatino Linotype" panose="02040502050505030304" pitchFamily="18" charset="0"/>
              </a:rPr>
              <a:t>  </a:t>
            </a:r>
            <a:endParaRPr lang="ru-RU" sz="1800" b="1" dirty="0">
              <a:solidFill>
                <a:srgbClr val="9966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4098" name="Picture 2" descr="C:\Users\Lebedeva\Desktop\Фото НА КРАЙ\ОПАРА\дети сироты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203" y="4786322"/>
            <a:ext cx="3437797" cy="20546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-1"/>
            <a:ext cx="1176085" cy="882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370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Lebedeva\Desktop\02f2a6374e7a4678758ad0f3155ecf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1663" y="48701"/>
            <a:ext cx="5637319" cy="33088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Lebedeva\Desktop\baba249778a6d0408bb0457c20304e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58" y="31165"/>
            <a:ext cx="5175822" cy="34200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Lebedeva\Desktop\97a6e6ba104caaf71c05e6f01b7088f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94" y="3420074"/>
            <a:ext cx="5315806" cy="34032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Lebedeva\Desktop\Фото НА КРАЙ\dc6fbcf128a4dc1e3adf317c2d32831c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357562"/>
            <a:ext cx="4795672" cy="34657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Группа 18"/>
          <p:cNvGrpSpPr/>
          <p:nvPr/>
        </p:nvGrpSpPr>
        <p:grpSpPr>
          <a:xfrm>
            <a:off x="3117991" y="4941168"/>
            <a:ext cx="2822162" cy="1873408"/>
            <a:chOff x="6170592" y="2352677"/>
            <a:chExt cx="2961941" cy="1938824"/>
          </a:xfrm>
          <a:scene3d>
            <a:camera prst="orthographicFront"/>
            <a:lightRig rig="chilly" dir="t"/>
          </a:scene3d>
        </p:grpSpPr>
        <p:sp>
          <p:nvSpPr>
            <p:cNvPr id="20" name="Овал 19"/>
            <p:cNvSpPr/>
            <p:nvPr/>
          </p:nvSpPr>
          <p:spPr>
            <a:xfrm>
              <a:off x="6170592" y="2352677"/>
              <a:ext cx="2961941" cy="1938824"/>
            </a:xfrm>
            <a:prstGeom prst="ellipse">
              <a:avLst/>
            </a:prstGeom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Овал 4"/>
            <p:cNvSpPr/>
            <p:nvPr/>
          </p:nvSpPr>
          <p:spPr>
            <a:xfrm>
              <a:off x="6476613" y="2636611"/>
              <a:ext cx="2094407" cy="137095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400" b="1" dirty="0" smtClean="0">
                  <a:ln w="11430"/>
                  <a:solidFill>
                    <a:prstClr val="white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Palatino Linotype" panose="02040502050505030304" pitchFamily="18" charset="0"/>
                </a:rPr>
                <a:t>Содержание центра физкультурно-массовой работы «Скиф», МБУ СШ «Виктория»</a:t>
              </a:r>
            </a:p>
            <a:p>
              <a:pPr algn="ctr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800" b="1" dirty="0" smtClean="0">
                  <a:ln w="11430"/>
                  <a:solidFill>
                    <a:schemeClr val="accent6">
                      <a:lumMod val="75000"/>
                    </a:schemeClr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Palatino Linotype" panose="02040502050505030304" pitchFamily="18" charset="0"/>
                </a:rPr>
                <a:t>67,4</a:t>
              </a:r>
              <a:r>
                <a:rPr lang="ru-RU" sz="1400" b="1" dirty="0" smtClean="0">
                  <a:ln w="11430"/>
                  <a:solidFill>
                    <a:prstClr val="white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Palatino Linotype" panose="02040502050505030304" pitchFamily="18" charset="0"/>
                </a:rPr>
                <a:t> млн.рублей</a:t>
              </a:r>
              <a:endParaRPr lang="ru-RU" sz="1400" b="1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7" name="Группа 13"/>
          <p:cNvGrpSpPr/>
          <p:nvPr/>
        </p:nvGrpSpPr>
        <p:grpSpPr>
          <a:xfrm>
            <a:off x="6182059" y="2214554"/>
            <a:ext cx="2961941" cy="1938824"/>
            <a:chOff x="6042846" y="2281239"/>
            <a:chExt cx="2961941" cy="1938824"/>
          </a:xfrm>
          <a:scene3d>
            <a:camera prst="orthographicFront"/>
            <a:lightRig rig="chilly" dir="t"/>
          </a:scene3d>
        </p:grpSpPr>
        <p:sp>
          <p:nvSpPr>
            <p:cNvPr id="15" name="Овал 14"/>
            <p:cNvSpPr/>
            <p:nvPr/>
          </p:nvSpPr>
          <p:spPr>
            <a:xfrm>
              <a:off x="6042846" y="2281239"/>
              <a:ext cx="2961941" cy="1938824"/>
            </a:xfrm>
            <a:prstGeom prst="ellipse">
              <a:avLst/>
            </a:prstGeom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Овал 4"/>
            <p:cNvSpPr/>
            <p:nvPr/>
          </p:nvSpPr>
          <p:spPr>
            <a:xfrm>
              <a:off x="6486223" y="2544861"/>
              <a:ext cx="2094407" cy="137095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400" b="1" dirty="0" smtClean="0">
                  <a:ln w="11430"/>
                  <a:solidFill>
                    <a:prstClr val="white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Palatino Linotype" panose="02040502050505030304" pitchFamily="18" charset="0"/>
                </a:rPr>
                <a:t>На материально-техническое обеспечение, организацию и проведение районных соревнований и участие в краевых</a:t>
              </a:r>
            </a:p>
            <a:p>
              <a:pPr algn="ctr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800" b="1" dirty="0" smtClean="0">
                  <a:ln w="11430"/>
                  <a:solidFill>
                    <a:schemeClr val="accent6">
                      <a:lumMod val="75000"/>
                    </a:schemeClr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Palatino Linotype" panose="02040502050505030304" pitchFamily="18" charset="0"/>
                </a:rPr>
                <a:t>5,1</a:t>
              </a:r>
              <a:r>
                <a:rPr lang="ru-RU" sz="1800" b="1" dirty="0" smtClean="0">
                  <a:ln w="11430"/>
                  <a:solidFill>
                    <a:prstClr val="white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Palatino Linotype" panose="02040502050505030304" pitchFamily="18" charset="0"/>
                </a:rPr>
                <a:t> </a:t>
              </a:r>
              <a:r>
                <a:rPr lang="ru-RU" sz="1400" b="1" dirty="0" smtClean="0">
                  <a:ln w="11430"/>
                  <a:solidFill>
                    <a:prstClr val="white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Palatino Linotype" panose="02040502050505030304" pitchFamily="18" charset="0"/>
                </a:rPr>
                <a:t>млн. рублей</a:t>
              </a:r>
              <a:endParaRPr lang="ru-RU" sz="1400" b="1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3" name="Группа 7"/>
          <p:cNvGrpSpPr/>
          <p:nvPr/>
        </p:nvGrpSpPr>
        <p:grpSpPr>
          <a:xfrm>
            <a:off x="3056902" y="1663082"/>
            <a:ext cx="2598148" cy="2186050"/>
            <a:chOff x="2781282" y="1641763"/>
            <a:chExt cx="2598148" cy="2186050"/>
          </a:xfrm>
          <a:scene3d>
            <a:camera prst="orthographicFront"/>
            <a:lightRig rig="chilly" dir="t"/>
          </a:scene3d>
        </p:grpSpPr>
        <p:sp>
          <p:nvSpPr>
            <p:cNvPr id="10" name="Овал 4"/>
            <p:cNvSpPr/>
            <p:nvPr/>
          </p:nvSpPr>
          <p:spPr>
            <a:xfrm>
              <a:off x="3218690" y="1820060"/>
              <a:ext cx="1945716" cy="164525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590" tIns="21590" rIns="21590" bIns="21590" numCol="1" spcCol="1270" anchor="ctr" anchorCtr="0">
              <a:noAutofit/>
            </a:bodyPr>
            <a:lstStyle/>
            <a:p>
              <a:pPr algn="ctr" defTabSz="755650">
                <a:lnSpc>
                  <a:spcPct val="90000"/>
                </a:lnSpc>
                <a:spcAft>
                  <a:spcPts val="0"/>
                </a:spcAft>
              </a:pPr>
              <a:r>
                <a:rPr lang="ru-RU" sz="1700" b="1" spc="50" dirty="0" smtClean="0">
                  <a:ln w="11430"/>
                  <a:solidFill>
                    <a:prstClr val="white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Palatino Linotype" panose="02040502050505030304" pitchFamily="18" charset="0"/>
                </a:rPr>
                <a:t>Расходы на физическую культуру и спорт</a:t>
              </a:r>
            </a:p>
            <a:p>
              <a:pPr algn="ctr" defTabSz="755650">
                <a:lnSpc>
                  <a:spcPct val="90000"/>
                </a:lnSpc>
                <a:spcAft>
                  <a:spcPts val="0"/>
                </a:spcAft>
              </a:pPr>
              <a:r>
                <a:rPr lang="ru-RU" sz="1700" b="1" spc="50" dirty="0" smtClean="0">
                  <a:ln w="11430"/>
                  <a:solidFill>
                    <a:prstClr val="white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Palatino Linotype" panose="02040502050505030304" pitchFamily="18" charset="0"/>
                </a:rPr>
                <a:t>в 2021 году</a:t>
              </a:r>
            </a:p>
            <a:p>
              <a:pPr algn="ctr" defTabSz="755650">
                <a:lnSpc>
                  <a:spcPct val="90000"/>
                </a:lnSpc>
                <a:spcAft>
                  <a:spcPts val="0"/>
                </a:spcAft>
              </a:pPr>
              <a:r>
                <a:rPr lang="ru-RU" sz="1800" b="1" spc="50" dirty="0" smtClean="0">
                  <a:ln w="11430"/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alatino Linotype" panose="02040502050505030304" pitchFamily="18" charset="0"/>
                </a:rPr>
                <a:t>74,3</a:t>
              </a:r>
              <a:r>
                <a:rPr lang="ru-RU" sz="1700" b="1" spc="50" dirty="0" smtClean="0">
                  <a:ln w="11430"/>
                  <a:solidFill>
                    <a:prstClr val="white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Palatino Linotype" panose="02040502050505030304" pitchFamily="18" charset="0"/>
                </a:rPr>
                <a:t> млн. рублей</a:t>
              </a:r>
              <a:endParaRPr lang="ru-RU" sz="1700" b="1" spc="50" dirty="0">
                <a:ln w="11430"/>
                <a:solidFill>
                  <a:prstClr val="whit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Palatino Linotype" panose="02040502050505030304" pitchFamily="18" charset="0"/>
              </a:endParaRPr>
            </a:p>
          </p:txBody>
        </p:sp>
        <p:sp>
          <p:nvSpPr>
            <p:cNvPr id="9" name="Овал 8"/>
            <p:cNvSpPr/>
            <p:nvPr/>
          </p:nvSpPr>
          <p:spPr>
            <a:xfrm>
              <a:off x="2781282" y="1641763"/>
              <a:ext cx="2598148" cy="2186050"/>
            </a:xfrm>
            <a:prstGeom prst="ellipse">
              <a:avLst/>
            </a:prstGeom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grpSp>
        <p:nvGrpSpPr>
          <p:cNvPr id="4" name="Группа 10"/>
          <p:cNvGrpSpPr/>
          <p:nvPr/>
        </p:nvGrpSpPr>
        <p:grpSpPr>
          <a:xfrm>
            <a:off x="24056" y="2433190"/>
            <a:ext cx="2786082" cy="1785950"/>
            <a:chOff x="-647726" y="2495546"/>
            <a:chExt cx="2575636" cy="1663068"/>
          </a:xfrm>
          <a:scene3d>
            <a:camera prst="orthographicFront"/>
            <a:lightRig rig="chilly" dir="t"/>
          </a:scene3d>
        </p:grpSpPr>
        <p:sp>
          <p:nvSpPr>
            <p:cNvPr id="12" name="Овал 11"/>
            <p:cNvSpPr/>
            <p:nvPr/>
          </p:nvSpPr>
          <p:spPr>
            <a:xfrm>
              <a:off x="-647726" y="2495546"/>
              <a:ext cx="2575636" cy="1663068"/>
            </a:xfrm>
            <a:prstGeom prst="ellipse">
              <a:avLst/>
            </a:prstGeom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Овал 4"/>
            <p:cNvSpPr/>
            <p:nvPr/>
          </p:nvSpPr>
          <p:spPr>
            <a:xfrm>
              <a:off x="-290536" y="2709860"/>
              <a:ext cx="1821250" cy="117596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600" b="1" dirty="0" smtClean="0">
                  <a:ln w="11430"/>
                  <a:solidFill>
                    <a:prstClr val="white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Palatino Linotype" panose="02040502050505030304" pitchFamily="18" charset="0"/>
                </a:rPr>
                <a:t>Организационное обеспечение  </a:t>
              </a:r>
            </a:p>
            <a:p>
              <a:pPr algn="ctr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800" b="1" dirty="0" smtClean="0">
                  <a:ln w="11430"/>
                  <a:solidFill>
                    <a:schemeClr val="accent6">
                      <a:lumMod val="75000"/>
                    </a:schemeClr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Palatino Linotype" panose="02040502050505030304" pitchFamily="18" charset="0"/>
                </a:rPr>
                <a:t>1,8</a:t>
              </a:r>
              <a:r>
                <a:rPr lang="ru-RU" sz="1600" b="1" dirty="0" smtClean="0">
                  <a:ln w="11430"/>
                  <a:solidFill>
                    <a:prstClr val="white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Palatino Linotype" panose="02040502050505030304" pitchFamily="18" charset="0"/>
                </a:rPr>
                <a:t> млн. рублей</a:t>
              </a:r>
              <a:endParaRPr lang="ru-RU" sz="1600" b="1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Palatino Linotype" panose="0204050205050503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1497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859515" y="88920"/>
            <a:ext cx="7498080" cy="755334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Palatino Linotype" panose="02040502050505030304" pitchFamily="18" charset="0"/>
              </a:rPr>
              <a:t>Какие бывают бюджеты?</a:t>
            </a:r>
            <a:endParaRPr lang="ru-RU" sz="2800" dirty="0">
              <a:latin typeface="Palatino Linotype" panose="0204050205050503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2534853" y="1024240"/>
            <a:ext cx="3935393" cy="90294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85000" lnSpcReduction="20000"/>
          </a:bodyPr>
          <a:lstStyle/>
          <a:p>
            <a:pPr marL="0" indent="0" algn="ctr">
              <a:buNone/>
            </a:pP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Palatino Linotype" panose="02040502050505030304" pitchFamily="18" charset="0"/>
              </a:rPr>
              <a:t>Какие бывают бюджеты?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Palatino Linotype" panose="0204050205050503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963118" y="2373254"/>
            <a:ext cx="3078865" cy="11223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Palatino Linotype" panose="02040502050505030304" pitchFamily="18" charset="0"/>
              </a:rPr>
              <a:t>Бюджеты публично-правовых образований</a:t>
            </a:r>
            <a:endParaRPr lang="ru-RU" sz="1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Palatino Linotype" panose="0204050205050503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55407" y="2373255"/>
            <a:ext cx="2232248" cy="112229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Palatino Linotype" panose="02040502050505030304" pitchFamily="18" charset="0"/>
              </a:rPr>
              <a:t>Бюджеты семей</a:t>
            </a:r>
            <a:endParaRPr lang="ru-RU" sz="1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Palatino Linotype" panose="0204050205050503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125347" y="2373254"/>
            <a:ext cx="2232248" cy="11223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Palatino Linotype" panose="02040502050505030304" pitchFamily="18" charset="0"/>
              </a:rPr>
              <a:t>Бюджеты организаций</a:t>
            </a:r>
            <a:endParaRPr lang="ru-RU" sz="1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Palatino Linotype" panose="0204050205050503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49514" y="4321257"/>
            <a:ext cx="2376264" cy="1748778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solidFill>
                  <a:prstClr val="black"/>
                </a:solidFill>
                <a:latin typeface="Palatino Linotype" panose="02040502050505030304" pitchFamily="18" charset="0"/>
              </a:rPr>
              <a:t>Российской Федерации </a:t>
            </a:r>
            <a:r>
              <a:rPr lang="ru-RU" sz="1400" dirty="0" smtClean="0">
                <a:solidFill>
                  <a:prstClr val="black"/>
                </a:solidFill>
                <a:latin typeface="Palatino Linotype" panose="02040502050505030304" pitchFamily="18" charset="0"/>
              </a:rPr>
              <a:t>(федеральный бюджет, бюджеты государственных внебюджетных фондов РФ)</a:t>
            </a:r>
            <a:endParaRPr lang="ru-RU" sz="1400" dirty="0">
              <a:solidFill>
                <a:prstClr val="black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091858" y="4341843"/>
            <a:ext cx="3033489" cy="1728192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>
                <a:solidFill>
                  <a:prstClr val="black"/>
                </a:solidFill>
                <a:latin typeface="Palatino Linotype" panose="02040502050505030304" pitchFamily="18" charset="0"/>
              </a:rPr>
              <a:t>С</a:t>
            </a:r>
            <a:r>
              <a:rPr lang="ru-RU" sz="1800" b="1" dirty="0" smtClean="0">
                <a:solidFill>
                  <a:prstClr val="black"/>
                </a:solidFill>
                <a:latin typeface="Palatino Linotype" panose="02040502050505030304" pitchFamily="18" charset="0"/>
              </a:rPr>
              <a:t>убъектов Российской Федерации</a:t>
            </a:r>
          </a:p>
          <a:p>
            <a:pPr algn="ctr"/>
            <a:r>
              <a:rPr lang="ru-RU" sz="1400" dirty="0" smtClean="0">
                <a:solidFill>
                  <a:prstClr val="black"/>
                </a:solidFill>
                <a:latin typeface="Palatino Linotype" panose="02040502050505030304" pitchFamily="18" charset="0"/>
              </a:rPr>
              <a:t>(региональные бюджеты, бюджеты территориальных фондов обязательного медицинского страхования)</a:t>
            </a:r>
            <a:endParaRPr lang="ru-RU" sz="1400" dirty="0">
              <a:solidFill>
                <a:prstClr val="black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396216" y="4357319"/>
            <a:ext cx="2479747" cy="1748779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solidFill>
                  <a:prstClr val="black"/>
                </a:solidFill>
                <a:latin typeface="Palatino Linotype" panose="02040502050505030304" pitchFamily="18" charset="0"/>
              </a:rPr>
              <a:t>Муниципальных образований</a:t>
            </a:r>
          </a:p>
          <a:p>
            <a:pPr algn="ctr"/>
            <a:r>
              <a:rPr lang="ru-RU" sz="1400" dirty="0" smtClean="0">
                <a:solidFill>
                  <a:prstClr val="black"/>
                </a:solidFill>
                <a:latin typeface="Palatino Linotype" panose="02040502050505030304" pitchFamily="18" charset="0"/>
              </a:rPr>
              <a:t> (местные бюджеты муниципальных районов, городских округов, городских и сельских поселений)</a:t>
            </a:r>
            <a:endParaRPr lang="ru-RU" sz="1400" dirty="0">
              <a:solidFill>
                <a:prstClr val="black"/>
              </a:solidFill>
              <a:latin typeface="Palatino Linotype" panose="02040502050505030304" pitchFamily="18" charset="0"/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>
            <a:off x="4502552" y="3495554"/>
            <a:ext cx="3729" cy="84373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endCxn id="12" idx="0"/>
          </p:cNvCxnSpPr>
          <p:nvPr/>
        </p:nvCxnSpPr>
        <p:spPr>
          <a:xfrm>
            <a:off x="4502551" y="3495554"/>
            <a:ext cx="3133539" cy="8617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>
            <a:endCxn id="10" idx="0"/>
          </p:cNvCxnSpPr>
          <p:nvPr/>
        </p:nvCxnSpPr>
        <p:spPr>
          <a:xfrm flipH="1">
            <a:off x="1637646" y="3495554"/>
            <a:ext cx="2864906" cy="82570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>
            <a:stCxn id="6" idx="2"/>
            <a:endCxn id="7" idx="0"/>
          </p:cNvCxnSpPr>
          <p:nvPr/>
        </p:nvCxnSpPr>
        <p:spPr>
          <a:xfrm>
            <a:off x="4502550" y="1927186"/>
            <a:ext cx="1" cy="4460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>
            <a:stCxn id="6" idx="2"/>
            <a:endCxn id="9" idx="0"/>
          </p:cNvCxnSpPr>
          <p:nvPr/>
        </p:nvCxnSpPr>
        <p:spPr>
          <a:xfrm>
            <a:off x="4502550" y="1927186"/>
            <a:ext cx="2738921" cy="4460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>
            <a:stCxn id="6" idx="2"/>
            <a:endCxn id="8" idx="0"/>
          </p:cNvCxnSpPr>
          <p:nvPr/>
        </p:nvCxnSpPr>
        <p:spPr>
          <a:xfrm flipH="1">
            <a:off x="1671531" y="1927186"/>
            <a:ext cx="2831019" cy="44606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Скругленная прямоугольная выноска 42"/>
          <p:cNvSpPr/>
          <p:nvPr/>
        </p:nvSpPr>
        <p:spPr>
          <a:xfrm>
            <a:off x="6539695" y="1571758"/>
            <a:ext cx="2192790" cy="578462"/>
          </a:xfrm>
          <a:prstGeom prst="wedgeRoundRectCallout">
            <a:avLst>
              <a:gd name="adj1" fmla="val -54533"/>
              <a:gd name="adj2" fmla="val -188160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latin typeface="Palatino Linotype" panose="02040502050505030304" pitchFamily="18" charset="0"/>
              </a:rPr>
              <a:t>Со старонормандского «</a:t>
            </a:r>
            <a:r>
              <a:rPr lang="en-US" sz="1200" dirty="0" smtClean="0">
                <a:solidFill>
                  <a:prstClr val="black"/>
                </a:solidFill>
                <a:latin typeface="Palatino Linotype" panose="02040502050505030304" pitchFamily="18" charset="0"/>
              </a:rPr>
              <a:t>buogette</a:t>
            </a:r>
            <a:r>
              <a:rPr lang="ru-RU" sz="1200" dirty="0" smtClean="0">
                <a:solidFill>
                  <a:prstClr val="black"/>
                </a:solidFill>
                <a:latin typeface="Palatino Linotype" panose="02040502050505030304" pitchFamily="18" charset="0"/>
              </a:rPr>
              <a:t>»</a:t>
            </a:r>
            <a:r>
              <a:rPr lang="en-US" sz="1200" dirty="0" smtClean="0">
                <a:solidFill>
                  <a:prstClr val="black"/>
                </a:solidFill>
                <a:latin typeface="Palatino Linotype" panose="02040502050505030304" pitchFamily="18" charset="0"/>
              </a:rPr>
              <a:t> – </a:t>
            </a:r>
            <a:r>
              <a:rPr lang="ru-RU" sz="1200" dirty="0" smtClean="0">
                <a:solidFill>
                  <a:prstClr val="black"/>
                </a:solidFill>
                <a:latin typeface="Palatino Linotype" panose="02040502050505030304" pitchFamily="18" charset="0"/>
              </a:rPr>
              <a:t>сумка, кошелек</a:t>
            </a:r>
            <a:endParaRPr lang="ru-RU" sz="1200" dirty="0">
              <a:solidFill>
                <a:prstClr val="black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14" y="613278"/>
            <a:ext cx="1689265" cy="1266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0_news_22890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06" b="4865"/>
          <a:stretch>
            <a:fillRect/>
          </a:stretch>
        </p:blipFill>
        <p:spPr bwMode="auto">
          <a:xfrm>
            <a:off x="7351625" y="348227"/>
            <a:ext cx="1398692" cy="99205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0493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4216410492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1858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0"/>
            <a:ext cx="6271467" cy="796908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buNone/>
            </a:pP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Программные мероприятия по разделу</a:t>
            </a:r>
            <a:b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«Национальная экономика»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87638305"/>
              </p:ext>
            </p:extLst>
          </p:nvPr>
        </p:nvGraphicFramePr>
        <p:xfrm>
          <a:off x="457200" y="785794"/>
          <a:ext cx="8229600" cy="60722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95648"/>
            <a:ext cx="2584450" cy="323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1499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948"/>
            <a:ext cx="1561312" cy="1171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73023" y="1300618"/>
            <a:ext cx="1906689" cy="2142220"/>
          </a:xfrm>
          <a:solidFill>
            <a:schemeClr val="accent4">
              <a:lumMod val="40000"/>
              <a:lumOff val="60000"/>
            </a:schemeClr>
          </a:solidFill>
          <a:ln/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13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9966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На обеспечение деятельности МБУ «Единая служба заказчика» и управления капитального строительства запланировано</a:t>
            </a:r>
            <a:br>
              <a:rPr lang="ru-RU" sz="13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9966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3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9966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15,8 млн. рублей</a:t>
            </a:r>
            <a:endParaRPr lang="ru-RU" sz="13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996600"/>
              </a:solidFill>
              <a:effectLst>
                <a:reflection blurRad="12700" stA="28000" endPos="45000" dist="1000" dir="5400000" sy="-100000" algn="bl" rotWithShape="0"/>
              </a:effectLst>
              <a:latin typeface="Palatino Linotype" panose="02040502050505030304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 bwMode="auto">
          <a:xfrm>
            <a:off x="1357290" y="285728"/>
            <a:ext cx="7300906" cy="8572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/>
          <a:ex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Palatino Linotype" panose="02040502050505030304" pitchFamily="18" charset="0"/>
                <a:cs typeface="Times New Roman" pitchFamily="18" charset="0"/>
              </a:rPr>
              <a:t>Расходы на </a:t>
            </a:r>
            <a:r>
              <a:rPr lang="ru-RU" sz="2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Palatino Linotype" panose="02040502050505030304" pitchFamily="18" charset="0"/>
                <a:cs typeface="Times New Roman" pitchFamily="18" charset="0"/>
              </a:rPr>
              <a:t>жилищно–коммунальное хозяйство</a:t>
            </a:r>
          </a:p>
          <a:p>
            <a:r>
              <a:rPr lang="ru-RU" sz="2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Palatino Linotype" panose="02040502050505030304" pitchFamily="18" charset="0"/>
                <a:cs typeface="Times New Roman" pitchFamily="18" charset="0"/>
              </a:rPr>
              <a:t>в 2021 году составят 100,0 млн. рублей</a:t>
            </a:r>
          </a:p>
        </p:txBody>
      </p:sp>
      <p:pic>
        <p:nvPicPr>
          <p:cNvPr id="16" name="Picture 2" descr="C:\Users\Lebedeva\Desktop\фото 2019\e0a724bb165fb465370a68e2518b5ba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3573015"/>
            <a:ext cx="4546282" cy="31573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Lebedeva\Desktop\img5f76dfaade19b.jpg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126" y="3604380"/>
            <a:ext cx="4334960" cy="3149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1979712" y="1297017"/>
            <a:ext cx="1906689" cy="214582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dk1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 fontAlgn="auto">
              <a:spcAft>
                <a:spcPts val="0"/>
              </a:spcAft>
            </a:pPr>
            <a:r>
              <a:rPr lang="ru-RU" sz="13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9966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На реконструкцию магистрального водопровода МТ1 на территории Темрюкского </a:t>
            </a:r>
            <a:r>
              <a:rPr lang="ru-RU" sz="13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9966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района</a:t>
            </a:r>
          </a:p>
          <a:p>
            <a:pPr algn="ctr" fontAlgn="auto">
              <a:spcAft>
                <a:spcPts val="0"/>
              </a:spcAft>
            </a:pPr>
            <a:r>
              <a:rPr lang="ru-RU" sz="13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9966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53,4 </a:t>
            </a:r>
            <a:r>
              <a:rPr lang="ru-RU" sz="13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9966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млн. рублей</a:t>
            </a:r>
            <a:endParaRPr lang="ru-RU" sz="13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996600"/>
              </a:solidFill>
              <a:effectLst>
                <a:reflection blurRad="12700" stA="28000" endPos="45000" dist="1000" dir="5400000" sy="-100000" algn="bl" rotWithShape="0"/>
              </a:effectLst>
              <a:latin typeface="Palatino Linotype" panose="02040502050505030304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3886401" y="1297016"/>
            <a:ext cx="1621703" cy="214582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dk1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 fontAlgn="auto">
              <a:spcAft>
                <a:spcPts val="0"/>
              </a:spcAft>
            </a:pPr>
            <a:r>
              <a:rPr lang="ru-RU" sz="1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9966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На строительство канализационного коллектора в ст</a:t>
            </a:r>
            <a: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9966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. Голубицкой   </a:t>
            </a:r>
            <a:r>
              <a:rPr lang="ru-RU" sz="1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9966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26,4 млн. рублей </a:t>
            </a:r>
            <a:endParaRPr lang="ru-RU" sz="12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996600"/>
              </a:solidFill>
              <a:effectLst>
                <a:reflection blurRad="12700" stA="28000" endPos="45000" dist="1000" dir="5400000" sy="-100000" algn="bl" rotWithShape="0"/>
              </a:effectLst>
              <a:latin typeface="Palatino Linotype" panose="02040502050505030304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5508105" y="1297017"/>
            <a:ext cx="1728192" cy="214582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dk1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 fontAlgn="auto">
              <a:spcAft>
                <a:spcPts val="0"/>
              </a:spcAft>
            </a:pPr>
            <a:r>
              <a:rPr lang="ru-RU" sz="1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9966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Обустройство площадок накопления ТКО </a:t>
            </a:r>
          </a:p>
          <a:p>
            <a:pPr algn="ctr" fontAlgn="auto">
              <a:spcAft>
                <a:spcPts val="0"/>
              </a:spcAft>
            </a:pPr>
            <a:r>
              <a:rPr lang="ru-RU" sz="1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9966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2,5 млн. рублей</a:t>
            </a:r>
            <a:endParaRPr lang="ru-RU" sz="12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996600"/>
              </a:solidFill>
              <a:effectLst>
                <a:reflection blurRad="12700" stA="28000" endPos="45000" dist="1000" dir="5400000" sy="-100000" algn="bl" rotWithShape="0"/>
              </a:effectLst>
              <a:latin typeface="Palatino Linotype" panose="02040502050505030304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7236297" y="1300618"/>
            <a:ext cx="1787789" cy="214221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dk1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 fontAlgn="auto">
              <a:spcAft>
                <a:spcPts val="0"/>
              </a:spcAft>
            </a:pPr>
            <a:r>
              <a:rPr lang="ru-RU" sz="13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9966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Улучшение жилищных условий граждан и взносы на капитальный ремонт</a:t>
            </a:r>
          </a:p>
          <a:p>
            <a:pPr algn="ctr" fontAlgn="auto">
              <a:spcAft>
                <a:spcPts val="0"/>
              </a:spcAft>
            </a:pPr>
            <a:r>
              <a:rPr lang="ru-RU" sz="13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9966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2,0 млн. рублей</a:t>
            </a:r>
            <a:endParaRPr lang="ru-RU" sz="13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996600"/>
              </a:solidFill>
              <a:effectLst>
                <a:reflection blurRad="12700" stA="28000" endPos="45000" dist="1000" dir="5400000" sy="-100000" algn="bl" rotWithShape="0"/>
              </a:effectLst>
              <a:latin typeface="Palatino Linotype" panose="02040502050505030304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1757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142852"/>
            <a:ext cx="8858312" cy="1285860"/>
          </a:xfrm>
          <a:solidFill>
            <a:schemeClr val="accent5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buNone/>
            </a:pP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Palatino Linotype" panose="02040502050505030304" pitchFamily="18" charset="0"/>
              </a:rPr>
              <a:t>Расходы по отрасли «Национальная безопасность и правоохранительная деятельность» -</a:t>
            </a:r>
            <a:b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Palatino Linotype" panose="02040502050505030304" pitchFamily="18" charset="0"/>
              </a:rPr>
            </a:b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Palatino Linotype" panose="02040502050505030304" pitchFamily="18" charset="0"/>
              </a:rPr>
              <a:t> 25,1 млн.рублей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pic>
        <p:nvPicPr>
          <p:cNvPr id="4" name="Содержимое 3" descr="1501230020ng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24000" contrast="-48000"/>
          </a:blip>
          <a:stretch>
            <a:fillRect/>
          </a:stretch>
        </p:blipFill>
        <p:spPr>
          <a:xfrm>
            <a:off x="152991" y="1443644"/>
            <a:ext cx="5000660" cy="2921460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6" name="Рисунок 5" descr="1502110001e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8433" y="1268760"/>
            <a:ext cx="3857652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112edds.jpg"/>
          <p:cNvPicPr>
            <a:picLocks noChangeAspect="1"/>
          </p:cNvPicPr>
          <p:nvPr/>
        </p:nvPicPr>
        <p:blipFill>
          <a:blip r:embed="rId4" cstate="print">
            <a:lum bright="8000" contrast="-30000"/>
          </a:blip>
          <a:stretch>
            <a:fillRect/>
          </a:stretch>
        </p:blipFill>
        <p:spPr>
          <a:xfrm>
            <a:off x="4355988" y="4126994"/>
            <a:ext cx="4619871" cy="25955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51cb3170-6dae-b8a3-6dae-b8ac0290aedb.photo.0.jpg"/>
          <p:cNvPicPr>
            <a:picLocks noChangeAspect="1"/>
          </p:cNvPicPr>
          <p:nvPr/>
        </p:nvPicPr>
        <p:blipFill>
          <a:blip r:embed="rId5" cstate="print">
            <a:lum bright="6000" contrast="-16000"/>
          </a:blip>
          <a:stretch>
            <a:fillRect/>
          </a:stretch>
        </p:blipFill>
        <p:spPr>
          <a:xfrm>
            <a:off x="142844" y="4365104"/>
            <a:ext cx="4214842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4195976738"/>
              </p:ext>
            </p:extLst>
          </p:nvPr>
        </p:nvGraphicFramePr>
        <p:xfrm>
          <a:off x="1331640" y="1401468"/>
          <a:ext cx="6720408" cy="4912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1274957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  <a:solidFill>
            <a:schemeClr val="tx1">
              <a:lumMod val="10000"/>
              <a:lumOff val="90000"/>
            </a:schemeClr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ru-RU" sz="2800" b="1" dirty="0" smtClean="0">
                <a:ln w="18000">
                  <a:solidFill>
                    <a:schemeClr val="bg1">
                      <a:lumMod val="95000"/>
                    </a:schemeClr>
                  </a:solidFill>
                  <a:prstDash val="solid"/>
                  <a:miter lim="800000"/>
                </a:ln>
                <a:solidFill>
                  <a:srgbClr val="9966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Расходы по разделу «Общегосударственные вопросы»</a:t>
            </a:r>
            <a:endParaRPr lang="ru-RU" sz="2800" b="1" dirty="0">
              <a:ln w="18000">
                <a:solidFill>
                  <a:schemeClr val="bg1">
                    <a:lumMod val="95000"/>
                  </a:schemeClr>
                </a:solidFill>
                <a:prstDash val="solid"/>
                <a:miter lim="800000"/>
              </a:ln>
              <a:solidFill>
                <a:srgbClr val="9966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4" name="AutoShape 6"/>
          <p:cNvSpPr>
            <a:spLocks noGrp="1" noChangeArrowheads="1"/>
          </p:cNvSpPr>
          <p:nvPr>
            <p:ph idx="1"/>
          </p:nvPr>
        </p:nvSpPr>
        <p:spPr bwMode="auto">
          <a:xfrm>
            <a:off x="500034" y="1357298"/>
            <a:ext cx="3114668" cy="1042981"/>
          </a:xfrm>
          <a:prstGeom prst="rightArrowCallout">
            <a:avLst>
              <a:gd name="adj1" fmla="val 30779"/>
              <a:gd name="adj2" fmla="val 61558"/>
              <a:gd name="adj3" fmla="val 27520"/>
              <a:gd name="adj4" fmla="val 66667"/>
            </a:avLst>
          </a:prstGeom>
          <a:gradFill rotWithShape="1">
            <a:gsLst>
              <a:gs pos="0">
                <a:schemeClr val="accent5">
                  <a:lumMod val="40000"/>
                  <a:lumOff val="60000"/>
                </a:schemeClr>
              </a:gs>
              <a:gs pos="50000">
                <a:srgbClr val="CCFFFF"/>
              </a:gs>
              <a:gs pos="100000">
                <a:srgbClr val="C0C0C0"/>
              </a:gs>
            </a:gsLst>
            <a:lin ang="5400000" scaled="1"/>
          </a:gra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rmAutofit lnSpcReduction="10000"/>
          </a:bodyPr>
          <a:lstStyle/>
          <a:p>
            <a:pPr algn="ctr">
              <a:buNone/>
            </a:pP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</a:p>
          <a:p>
            <a:pPr algn="ctr">
              <a:buNone/>
            </a:pP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«Эффективное</a:t>
            </a:r>
          </a:p>
          <a:p>
            <a:pPr algn="ctr">
              <a:buNone/>
            </a:pP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 муниципальное управление» - </a:t>
            </a:r>
            <a:endParaRPr lang="ru-RU" altLang="ru-RU" sz="12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 169,8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млн. рублей </a:t>
            </a:r>
          </a:p>
        </p:txBody>
      </p:sp>
      <p:sp>
        <p:nvSpPr>
          <p:cNvPr id="5" name="AutoShape 7"/>
          <p:cNvSpPr>
            <a:spLocks noChangeArrowheads="1"/>
          </p:cNvSpPr>
          <p:nvPr/>
        </p:nvSpPr>
        <p:spPr bwMode="auto">
          <a:xfrm>
            <a:off x="3714744" y="1357298"/>
            <a:ext cx="5072098" cy="107157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5">
                  <a:lumMod val="40000"/>
                  <a:lumOff val="60000"/>
                </a:schemeClr>
              </a:gs>
              <a:gs pos="50000">
                <a:srgbClr val="CCFFFF"/>
              </a:gs>
              <a:gs pos="100000">
                <a:srgbClr val="C0C0C0"/>
              </a:gs>
            </a:gsLst>
            <a:lin ang="5400000" scaled="1"/>
          </a:gra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z="1200" dirty="0">
              <a:solidFill>
                <a:prstClr val="black"/>
              </a:solidFill>
              <a:cs typeface="Times New Roman" pitchFamily="18" charset="0"/>
            </a:endParaRPr>
          </a:p>
          <a:p>
            <a:r>
              <a:rPr lang="ru-RU" altLang="ru-RU" sz="1200" dirty="0" smtClean="0">
                <a:solidFill>
                  <a:prstClr val="black"/>
                </a:solidFill>
                <a:cs typeface="Times New Roman" pitchFamily="18" charset="0"/>
              </a:rPr>
              <a:t>- расходы на содержание органов местного самоуправления; </a:t>
            </a:r>
            <a:endParaRPr lang="ru-RU" altLang="ru-RU" sz="1200" dirty="0">
              <a:solidFill>
                <a:prstClr val="black"/>
              </a:solidFill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altLang="ru-RU" sz="1200" dirty="0" smtClean="0">
                <a:solidFill>
                  <a:prstClr val="black"/>
                </a:solidFill>
                <a:cs typeface="Times New Roman" pitchFamily="18" charset="0"/>
              </a:rPr>
              <a:t> расходы на материально-техническое обеспечение администрации; </a:t>
            </a:r>
            <a:endParaRPr lang="ru-RU" altLang="ru-RU" sz="1200" dirty="0">
              <a:solidFill>
                <a:prstClr val="black"/>
              </a:solidFill>
              <a:cs typeface="Times New Roman" pitchFamily="18" charset="0"/>
            </a:endParaRPr>
          </a:p>
          <a:p>
            <a:r>
              <a:rPr lang="ru-RU" altLang="ru-RU" sz="1200" dirty="0">
                <a:solidFill>
                  <a:prstClr val="black"/>
                </a:solidFill>
                <a:cs typeface="Times New Roman" pitchFamily="18" charset="0"/>
              </a:rPr>
              <a:t>- </a:t>
            </a:r>
            <a:r>
              <a:rPr lang="ru-RU" altLang="ru-RU" sz="1200" dirty="0" smtClean="0">
                <a:solidFill>
                  <a:prstClr val="black"/>
                </a:solidFill>
                <a:cs typeface="Times New Roman" pitchFamily="18" charset="0"/>
              </a:rPr>
              <a:t>расходы на обеспечение ведения бухгалтерского учета</a:t>
            </a:r>
            <a:endParaRPr lang="ru-RU" altLang="ru-RU" sz="1200" dirty="0">
              <a:solidFill>
                <a:prstClr val="black"/>
              </a:solidFill>
              <a:cs typeface="Times New Roman" pitchFamily="18" charset="0"/>
            </a:endParaRPr>
          </a:p>
          <a:p>
            <a:endParaRPr lang="ru-RU" altLang="ru-RU" sz="120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6" name="AutoShape 6"/>
          <p:cNvSpPr txBox="1">
            <a:spLocks noChangeArrowheads="1"/>
          </p:cNvSpPr>
          <p:nvPr/>
        </p:nvSpPr>
        <p:spPr bwMode="auto">
          <a:xfrm>
            <a:off x="500034" y="2500306"/>
            <a:ext cx="3186106" cy="1328733"/>
          </a:xfrm>
          <a:prstGeom prst="rightArrowCallout">
            <a:avLst>
              <a:gd name="adj1" fmla="val 30779"/>
              <a:gd name="adj2" fmla="val 61558"/>
              <a:gd name="adj3" fmla="val 25801"/>
              <a:gd name="adj4" fmla="val 66667"/>
            </a:avLst>
          </a:prstGeom>
          <a:gradFill rotWithShape="1">
            <a:gsLst>
              <a:gs pos="0">
                <a:schemeClr val="accent5">
                  <a:lumMod val="40000"/>
                  <a:lumOff val="60000"/>
                </a:schemeClr>
              </a:gs>
              <a:gs pos="50000">
                <a:srgbClr val="CCFFFF"/>
              </a:gs>
              <a:gs pos="100000">
                <a:srgbClr val="C0C0C0"/>
              </a:gs>
            </a:gsLst>
            <a:lin ang="5400000" scaled="1"/>
          </a:gra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rtlCol="0" anchor="ctr">
            <a:normAutofit lnSpcReduction="10000"/>
          </a:bodyPr>
          <a:lstStyle/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altLang="ru-RU" sz="1200" dirty="0" smtClean="0">
                <a:solidFill>
                  <a:prstClr val="black"/>
                </a:solidFill>
                <a:cs typeface="Times New Roman" pitchFamily="18" charset="0"/>
              </a:rPr>
              <a:t>Муниципальная </a:t>
            </a:r>
          </a:p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</a:pPr>
            <a:r>
              <a:rPr lang="ru-RU" altLang="ru-RU" sz="1200" dirty="0" smtClean="0">
                <a:solidFill>
                  <a:prstClr val="black"/>
                </a:solidFill>
                <a:cs typeface="Times New Roman" pitchFamily="18" charset="0"/>
              </a:rPr>
              <a:t>программа </a:t>
            </a:r>
          </a:p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</a:pPr>
            <a:r>
              <a:rPr lang="ru-RU" altLang="ru-RU" sz="1200" dirty="0" smtClean="0">
                <a:solidFill>
                  <a:prstClr val="black"/>
                </a:solidFill>
                <a:cs typeface="Times New Roman" pitchFamily="18" charset="0"/>
              </a:rPr>
              <a:t>«Информирование населения о </a:t>
            </a:r>
          </a:p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</a:pPr>
            <a:r>
              <a:rPr lang="ru-RU" altLang="ru-RU" sz="1200" dirty="0" smtClean="0">
                <a:solidFill>
                  <a:prstClr val="black"/>
                </a:solidFill>
                <a:cs typeface="Times New Roman" pitchFamily="18" charset="0"/>
              </a:rPr>
              <a:t>деятельности администрации</a:t>
            </a:r>
          </a:p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</a:pPr>
            <a:r>
              <a:rPr lang="ru-RU" altLang="ru-RU" sz="1200" dirty="0" smtClean="0">
                <a:solidFill>
                  <a:prstClr val="black"/>
                </a:solidFill>
                <a:cs typeface="Times New Roman" pitchFamily="18" charset="0"/>
              </a:rPr>
              <a:t> МО Темрюкский район в СМИ» </a:t>
            </a:r>
          </a:p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</a:pPr>
            <a:r>
              <a:rPr lang="ru-RU" altLang="ru-RU" sz="1200" dirty="0" smtClean="0">
                <a:solidFill>
                  <a:prstClr val="black"/>
                </a:solidFill>
                <a:cs typeface="Times New Roman" pitchFamily="18" charset="0"/>
              </a:rPr>
              <a:t>- 3,3 млн.рублей</a:t>
            </a:r>
            <a:endParaRPr lang="ru-RU" altLang="ru-RU" sz="120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3714744" y="2500306"/>
            <a:ext cx="5072098" cy="135732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5">
                  <a:lumMod val="40000"/>
                  <a:lumOff val="60000"/>
                </a:schemeClr>
              </a:gs>
              <a:gs pos="50000">
                <a:srgbClr val="CCFFFF"/>
              </a:gs>
              <a:gs pos="100000">
                <a:srgbClr val="C0C0C0"/>
              </a:gs>
            </a:gsLst>
            <a:lin ang="5400000" scaled="1"/>
          </a:gra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z="1200" dirty="0">
              <a:solidFill>
                <a:prstClr val="black"/>
              </a:solidFill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altLang="ru-RU" sz="1200" dirty="0" smtClean="0">
                <a:solidFill>
                  <a:prstClr val="black"/>
                </a:solidFill>
                <a:cs typeface="Times New Roman" pitchFamily="18" charset="0"/>
              </a:rPr>
              <a:t>информирование населения района о деятельности исполнительных</a:t>
            </a:r>
          </a:p>
          <a:p>
            <a:r>
              <a:rPr lang="ru-RU" altLang="ru-RU" sz="1200" dirty="0" smtClean="0">
                <a:solidFill>
                  <a:prstClr val="black"/>
                </a:solidFill>
                <a:cs typeface="Times New Roman" pitchFamily="18" charset="0"/>
              </a:rPr>
              <a:t>и представительных органов местного самоуправления в электронных</a:t>
            </a:r>
          </a:p>
          <a:p>
            <a:r>
              <a:rPr lang="ru-RU" altLang="ru-RU" sz="1200" dirty="0" smtClean="0">
                <a:solidFill>
                  <a:prstClr val="black"/>
                </a:solidFill>
                <a:cs typeface="Times New Roman" pitchFamily="18" charset="0"/>
              </a:rPr>
              <a:t>СМИ (телевидение, радио, интернет) и периодических печатных изданиях</a:t>
            </a:r>
          </a:p>
        </p:txBody>
      </p:sp>
      <p:sp>
        <p:nvSpPr>
          <p:cNvPr id="8" name="AutoShape 6"/>
          <p:cNvSpPr txBox="1">
            <a:spLocks noChangeArrowheads="1"/>
          </p:cNvSpPr>
          <p:nvPr/>
        </p:nvSpPr>
        <p:spPr bwMode="auto">
          <a:xfrm>
            <a:off x="500034" y="3929066"/>
            <a:ext cx="3186106" cy="1357322"/>
          </a:xfrm>
          <a:prstGeom prst="rightArrowCallout">
            <a:avLst>
              <a:gd name="adj1" fmla="val 30779"/>
              <a:gd name="adj2" fmla="val 61558"/>
              <a:gd name="adj3" fmla="val 25801"/>
              <a:gd name="adj4" fmla="val 66667"/>
            </a:avLst>
          </a:prstGeom>
          <a:gradFill rotWithShape="1">
            <a:gsLst>
              <a:gs pos="0">
                <a:schemeClr val="accent5">
                  <a:lumMod val="40000"/>
                  <a:lumOff val="60000"/>
                </a:schemeClr>
              </a:gs>
              <a:gs pos="50000">
                <a:srgbClr val="CCFFFF"/>
              </a:gs>
              <a:gs pos="100000">
                <a:srgbClr val="C0C0C0"/>
              </a:gs>
            </a:gsLst>
            <a:lin ang="5400000" scaled="1"/>
          </a:gra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rtlCol="0" anchor="ctr">
            <a:normAutofit/>
          </a:bodyPr>
          <a:lstStyle/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altLang="ru-RU" sz="1200" dirty="0" smtClean="0">
                <a:solidFill>
                  <a:prstClr val="black"/>
                </a:solidFill>
                <a:cs typeface="Times New Roman" pitchFamily="18" charset="0"/>
              </a:rPr>
              <a:t>Муниципальная программа </a:t>
            </a:r>
          </a:p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</a:pPr>
            <a:r>
              <a:rPr lang="ru-RU" altLang="ru-RU" sz="1200" dirty="0" smtClean="0">
                <a:solidFill>
                  <a:prstClr val="black"/>
                </a:solidFill>
                <a:cs typeface="Times New Roman" pitchFamily="18" charset="0"/>
              </a:rPr>
              <a:t>«Развитие информационного </a:t>
            </a:r>
          </a:p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</a:pPr>
            <a:r>
              <a:rPr lang="ru-RU" altLang="ru-RU" sz="1200" dirty="0" smtClean="0">
                <a:solidFill>
                  <a:prstClr val="black"/>
                </a:solidFill>
                <a:cs typeface="Times New Roman" pitchFamily="18" charset="0"/>
              </a:rPr>
              <a:t>общества и формирование </a:t>
            </a:r>
          </a:p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</a:pPr>
            <a:r>
              <a:rPr lang="ru-RU" altLang="ru-RU" sz="1200" dirty="0" smtClean="0">
                <a:solidFill>
                  <a:prstClr val="black"/>
                </a:solidFill>
                <a:cs typeface="Times New Roman" pitchFamily="18" charset="0"/>
              </a:rPr>
              <a:t>электронного правительства </a:t>
            </a:r>
          </a:p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</a:pPr>
            <a:r>
              <a:rPr lang="ru-RU" altLang="ru-RU" sz="1200" dirty="0" smtClean="0">
                <a:solidFill>
                  <a:prstClr val="black"/>
                </a:solidFill>
                <a:cs typeface="Times New Roman" pitchFamily="18" charset="0"/>
              </a:rPr>
              <a:t>в Темрюкском районе» – </a:t>
            </a:r>
          </a:p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</a:pPr>
            <a:r>
              <a:rPr lang="ru-RU" altLang="ru-RU" sz="1200" dirty="0" smtClean="0">
                <a:solidFill>
                  <a:prstClr val="black"/>
                </a:solidFill>
                <a:cs typeface="Times New Roman" pitchFamily="18" charset="0"/>
              </a:rPr>
              <a:t>4,9 млн.рублей</a:t>
            </a:r>
            <a:endParaRPr lang="ru-RU" altLang="ru-RU" sz="120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9" name="AutoShape 7"/>
          <p:cNvSpPr>
            <a:spLocks noChangeArrowheads="1"/>
          </p:cNvSpPr>
          <p:nvPr/>
        </p:nvSpPr>
        <p:spPr bwMode="auto">
          <a:xfrm>
            <a:off x="3714744" y="3929066"/>
            <a:ext cx="5072098" cy="135732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5">
                  <a:lumMod val="40000"/>
                  <a:lumOff val="60000"/>
                </a:schemeClr>
              </a:gs>
              <a:gs pos="50000">
                <a:srgbClr val="CCFFFF"/>
              </a:gs>
              <a:gs pos="100000">
                <a:srgbClr val="C0C0C0"/>
              </a:gs>
            </a:gsLst>
            <a:lin ang="5400000" scaled="1"/>
          </a:gra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Tx/>
              <a:buChar char="-"/>
            </a:pPr>
            <a:r>
              <a:rPr lang="ru-RU" altLang="ru-RU" sz="1200" dirty="0" smtClean="0">
                <a:solidFill>
                  <a:prstClr val="black"/>
                </a:solidFill>
                <a:cs typeface="Times New Roman" pitchFamily="18" charset="0"/>
              </a:rPr>
              <a:t> подключение к системе межведомственного взаимодействия;</a:t>
            </a:r>
          </a:p>
          <a:p>
            <a:pPr>
              <a:buFontTx/>
              <a:buChar char="-"/>
            </a:pPr>
            <a:r>
              <a:rPr lang="ru-RU" altLang="ru-RU" sz="1200" dirty="0" smtClean="0">
                <a:solidFill>
                  <a:prstClr val="black"/>
                </a:solidFill>
                <a:cs typeface="Times New Roman" pitchFamily="18" charset="0"/>
              </a:rPr>
              <a:t> обслуживание правовой системы "Гарант";</a:t>
            </a:r>
          </a:p>
          <a:p>
            <a:pPr>
              <a:buFontTx/>
              <a:buChar char="-"/>
            </a:pPr>
            <a:r>
              <a:rPr lang="ru-RU" altLang="ru-RU" sz="1200" dirty="0" smtClean="0">
                <a:solidFill>
                  <a:prstClr val="black"/>
                </a:solidFill>
                <a:cs typeface="Times New Roman" pitchFamily="18" charset="0"/>
              </a:rPr>
              <a:t> организация защиты рабочих мест антивирусными программами;</a:t>
            </a:r>
          </a:p>
          <a:p>
            <a:pPr>
              <a:buFontTx/>
              <a:buChar char="-"/>
            </a:pPr>
            <a:r>
              <a:rPr lang="ru-RU" altLang="ru-RU" sz="1200" dirty="0" smtClean="0">
                <a:solidFill>
                  <a:prstClr val="black"/>
                </a:solidFill>
                <a:cs typeface="Times New Roman" pitchFamily="18" charset="0"/>
              </a:rPr>
              <a:t> сопровождение системы электронного документооборота «Синкопа </a:t>
            </a:r>
          </a:p>
          <a:p>
            <a:pPr>
              <a:buFontTx/>
              <a:buChar char="-"/>
            </a:pPr>
            <a:r>
              <a:rPr lang="ru-RU" altLang="ru-RU" sz="1200" dirty="0" smtClean="0">
                <a:solidFill>
                  <a:prstClr val="black"/>
                </a:solidFill>
                <a:cs typeface="Times New Roman" pitchFamily="18" charset="0"/>
              </a:rPr>
              <a:t>документ»</a:t>
            </a:r>
          </a:p>
        </p:txBody>
      </p:sp>
      <p:sp>
        <p:nvSpPr>
          <p:cNvPr id="10" name="AutoShape 6"/>
          <p:cNvSpPr txBox="1">
            <a:spLocks noChangeArrowheads="1"/>
          </p:cNvSpPr>
          <p:nvPr/>
        </p:nvSpPr>
        <p:spPr bwMode="auto">
          <a:xfrm>
            <a:off x="500034" y="5357826"/>
            <a:ext cx="3186106" cy="1357322"/>
          </a:xfrm>
          <a:prstGeom prst="rightArrowCallout">
            <a:avLst>
              <a:gd name="adj1" fmla="val 30779"/>
              <a:gd name="adj2" fmla="val 61558"/>
              <a:gd name="adj3" fmla="val 25801"/>
              <a:gd name="adj4" fmla="val 66667"/>
            </a:avLst>
          </a:prstGeom>
          <a:gradFill rotWithShape="1">
            <a:gsLst>
              <a:gs pos="0">
                <a:schemeClr val="accent5">
                  <a:lumMod val="40000"/>
                  <a:lumOff val="60000"/>
                </a:schemeClr>
              </a:gs>
              <a:gs pos="50000">
                <a:srgbClr val="CCFFFF"/>
              </a:gs>
              <a:gs pos="100000">
                <a:srgbClr val="C0C0C0"/>
              </a:gs>
            </a:gsLst>
            <a:lin ang="5400000" scaled="1"/>
          </a:gra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342900" indent="-342900" algn="ctr">
              <a:buFont typeface="Arial" pitchFamily="34" charset="0"/>
              <a:buNone/>
              <a:defRPr/>
            </a:pPr>
            <a:r>
              <a:rPr lang="ru-RU" altLang="ru-RU" sz="1200" dirty="0" smtClean="0">
                <a:solidFill>
                  <a:prstClr val="black"/>
                </a:solidFill>
                <a:cs typeface="Times New Roman" pitchFamily="18" charset="0"/>
              </a:rPr>
              <a:t>Муниципальная программа </a:t>
            </a:r>
          </a:p>
          <a:p>
            <a:pPr marL="342900" indent="-342900" algn="ctr"/>
            <a:r>
              <a:rPr lang="ru-RU" altLang="ru-RU" sz="1200" dirty="0" smtClean="0">
                <a:solidFill>
                  <a:prstClr val="black"/>
                </a:solidFill>
                <a:cs typeface="Times New Roman" pitchFamily="18" charset="0"/>
              </a:rPr>
              <a:t>«Муниципальная политика и </a:t>
            </a:r>
          </a:p>
          <a:p>
            <a:pPr marL="342900" indent="-342900" algn="ctr"/>
            <a:r>
              <a:rPr lang="ru-RU" altLang="ru-RU" sz="1200" dirty="0" smtClean="0">
                <a:solidFill>
                  <a:prstClr val="black"/>
                </a:solidFill>
                <a:cs typeface="Times New Roman" pitchFamily="18" charset="0"/>
              </a:rPr>
              <a:t>развитие гражданского </a:t>
            </a:r>
          </a:p>
          <a:p>
            <a:pPr marL="342900" indent="-342900" algn="ctr"/>
            <a:r>
              <a:rPr lang="ru-RU" altLang="ru-RU" sz="1200" dirty="0" smtClean="0">
                <a:solidFill>
                  <a:prstClr val="black"/>
                </a:solidFill>
                <a:cs typeface="Times New Roman" pitchFamily="18" charset="0"/>
              </a:rPr>
              <a:t>общества» - 1,9 млн.рублей </a:t>
            </a:r>
            <a:endParaRPr lang="ru-RU" altLang="ru-RU" sz="120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11" name="AutoShape 7"/>
          <p:cNvSpPr>
            <a:spLocks noChangeArrowheads="1"/>
          </p:cNvSpPr>
          <p:nvPr/>
        </p:nvSpPr>
        <p:spPr bwMode="auto">
          <a:xfrm>
            <a:off x="3714744" y="5572140"/>
            <a:ext cx="5072098" cy="100013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5">
                  <a:lumMod val="40000"/>
                  <a:lumOff val="60000"/>
                </a:schemeClr>
              </a:gs>
              <a:gs pos="50000">
                <a:srgbClr val="CCFFFF"/>
              </a:gs>
              <a:gs pos="100000">
                <a:srgbClr val="C0C0C0"/>
              </a:gs>
            </a:gsLst>
            <a:lin ang="5400000" scaled="1"/>
          </a:gra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Tx/>
              <a:buChar char="-"/>
            </a:pPr>
            <a:r>
              <a:rPr lang="ru-RU" altLang="ru-RU" sz="1200" dirty="0" smtClean="0">
                <a:solidFill>
                  <a:prstClr val="black"/>
                </a:solidFill>
                <a:cs typeface="Times New Roman" pitchFamily="18" charset="0"/>
              </a:rPr>
              <a:t>официальные и профессиональные праздники, памятные даты, </a:t>
            </a:r>
          </a:p>
          <a:p>
            <a:r>
              <a:rPr lang="ru-RU" altLang="ru-RU" sz="1200" dirty="0" smtClean="0">
                <a:solidFill>
                  <a:prstClr val="black"/>
                </a:solidFill>
                <a:cs typeface="Times New Roman" pitchFamily="18" charset="0"/>
              </a:rPr>
              <a:t>поздравления;</a:t>
            </a:r>
          </a:p>
          <a:p>
            <a:r>
              <a:rPr lang="ru-RU" altLang="ru-RU" sz="1200" dirty="0" smtClean="0">
                <a:solidFill>
                  <a:prstClr val="black"/>
                </a:solidFill>
                <a:cs typeface="Times New Roman" pitchFamily="18" charset="0"/>
              </a:rPr>
              <a:t>- развитие архивного дела.</a:t>
            </a:r>
            <a:endParaRPr lang="ru-RU" altLang="ru-RU" sz="1200" dirty="0">
              <a:solidFill>
                <a:prstClr val="black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7257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6"/>
          <p:cNvSpPr>
            <a:spLocks noGrp="1" noChangeArrowheads="1"/>
          </p:cNvSpPr>
          <p:nvPr>
            <p:ph idx="1"/>
          </p:nvPr>
        </p:nvSpPr>
        <p:spPr bwMode="auto">
          <a:xfrm>
            <a:off x="500034" y="142852"/>
            <a:ext cx="3178851" cy="1571636"/>
          </a:xfrm>
          <a:prstGeom prst="rightArrowCallout">
            <a:avLst>
              <a:gd name="adj1" fmla="val 30779"/>
              <a:gd name="adj2" fmla="val 61558"/>
              <a:gd name="adj3" fmla="val 27520"/>
              <a:gd name="adj4" fmla="val 66667"/>
            </a:avLst>
          </a:prstGeom>
          <a:gradFill rotWithShape="1">
            <a:gsLst>
              <a:gs pos="0">
                <a:schemeClr val="accent5">
                  <a:lumMod val="60000"/>
                  <a:lumOff val="40000"/>
                </a:schemeClr>
              </a:gs>
              <a:gs pos="50000">
                <a:srgbClr val="CCFFFF"/>
              </a:gs>
              <a:gs pos="100000">
                <a:srgbClr val="C0C0C0"/>
              </a:gs>
            </a:gsLst>
            <a:lin ang="5400000" scaled="1"/>
          </a:gra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Муниципальная программа  </a:t>
            </a:r>
          </a:p>
          <a:p>
            <a:pPr algn="ctr">
              <a:spcBef>
                <a:spcPts val="0"/>
              </a:spcBef>
              <a:buNone/>
            </a:pP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«Управление и контроль за </a:t>
            </a:r>
          </a:p>
          <a:p>
            <a:pPr algn="ctr">
              <a:spcBef>
                <a:spcPts val="0"/>
              </a:spcBef>
              <a:buNone/>
            </a:pP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муниципальным имуществом и </a:t>
            </a:r>
          </a:p>
          <a:p>
            <a:pPr algn="ctr">
              <a:spcBef>
                <a:spcPts val="0"/>
              </a:spcBef>
              <a:buNone/>
            </a:pP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земельными ресурсами на</a:t>
            </a:r>
          </a:p>
          <a:p>
            <a:pPr algn="ctr">
              <a:spcBef>
                <a:spcPts val="0"/>
              </a:spcBef>
              <a:buNone/>
            </a:pP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 территории МО </a:t>
            </a:r>
          </a:p>
          <a:p>
            <a:pPr algn="ctr">
              <a:spcBef>
                <a:spcPts val="0"/>
              </a:spcBef>
              <a:buNone/>
            </a:pP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Темрюкский район» - </a:t>
            </a:r>
            <a:endParaRPr lang="ru-RU" altLang="ru-RU" sz="12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  <a:buNone/>
            </a:pP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 1,3 млн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. рублей </a:t>
            </a:r>
          </a:p>
        </p:txBody>
      </p:sp>
      <p:sp>
        <p:nvSpPr>
          <p:cNvPr id="5" name="AutoShape 7"/>
          <p:cNvSpPr>
            <a:spLocks noChangeArrowheads="1"/>
          </p:cNvSpPr>
          <p:nvPr/>
        </p:nvSpPr>
        <p:spPr bwMode="auto">
          <a:xfrm>
            <a:off x="3714744" y="142852"/>
            <a:ext cx="5072098" cy="1571636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5">
                  <a:lumMod val="60000"/>
                  <a:lumOff val="40000"/>
                </a:schemeClr>
              </a:gs>
              <a:gs pos="50000">
                <a:srgbClr val="CCFFFF"/>
              </a:gs>
              <a:gs pos="100000">
                <a:srgbClr val="C0C0C0"/>
              </a:gs>
            </a:gsLst>
            <a:lin ang="5400000" scaled="1"/>
          </a:gra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ru-RU" altLang="ru-RU" sz="1200" dirty="0">
                <a:solidFill>
                  <a:prstClr val="black"/>
                </a:solidFill>
                <a:cs typeface="Times New Roman" pitchFamily="18" charset="0"/>
              </a:rPr>
              <a:t>-</a:t>
            </a:r>
            <a:r>
              <a:rPr lang="ru-RU" altLang="ru-RU" sz="1200" dirty="0" smtClean="0">
                <a:solidFill>
                  <a:prstClr val="black"/>
                </a:solidFill>
                <a:cs typeface="Times New Roman" pitchFamily="18" charset="0"/>
              </a:rPr>
              <a:t> осуществление технической инвентаризации недвижимого имущества;</a:t>
            </a:r>
          </a:p>
          <a:p>
            <a:pPr>
              <a:buFontTx/>
              <a:buChar char="-"/>
            </a:pPr>
            <a:r>
              <a:rPr lang="ru-RU" altLang="ru-RU" sz="1200" dirty="0" smtClean="0">
                <a:solidFill>
                  <a:prstClr val="black"/>
                </a:solidFill>
                <a:cs typeface="Times New Roman" pitchFamily="18" charset="0"/>
              </a:rPr>
              <a:t> проведение оценки рыночной стоимости, размера арендной платы</a:t>
            </a:r>
          </a:p>
          <a:p>
            <a:r>
              <a:rPr lang="ru-RU" altLang="ru-RU" sz="1200" dirty="0" smtClean="0">
                <a:solidFill>
                  <a:prstClr val="black"/>
                </a:solidFill>
                <a:cs typeface="Times New Roman" pitchFamily="18" charset="0"/>
              </a:rPr>
              <a:t>муниципального имущества и земельных участков;</a:t>
            </a:r>
          </a:p>
          <a:p>
            <a:pPr>
              <a:buFontTx/>
              <a:buChar char="-"/>
            </a:pPr>
            <a:r>
              <a:rPr lang="ru-RU" altLang="ru-RU" sz="1200" dirty="0" smtClean="0">
                <a:solidFill>
                  <a:prstClr val="black"/>
                </a:solidFill>
                <a:cs typeface="Times New Roman" pitchFamily="18" charset="0"/>
              </a:rPr>
              <a:t>усовершенствование системы учета и использования муниципального </a:t>
            </a:r>
          </a:p>
          <a:p>
            <a:r>
              <a:rPr lang="ru-RU" altLang="ru-RU" sz="1200" dirty="0" smtClean="0">
                <a:solidFill>
                  <a:prstClr val="black"/>
                </a:solidFill>
                <a:cs typeface="Times New Roman" pitchFamily="18" charset="0"/>
              </a:rPr>
              <a:t>имущества;</a:t>
            </a:r>
          </a:p>
          <a:p>
            <a:r>
              <a:rPr lang="ru-RU" altLang="ru-RU" sz="1200" dirty="0" smtClean="0">
                <a:solidFill>
                  <a:prstClr val="black"/>
                </a:solidFill>
                <a:cs typeface="Times New Roman" pitchFamily="18" charset="0"/>
              </a:rPr>
              <a:t>- проведение кадастровых работ.</a:t>
            </a:r>
            <a:endParaRPr lang="ru-RU" altLang="ru-RU" sz="120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6" name="AutoShape 6"/>
          <p:cNvSpPr txBox="1">
            <a:spLocks noChangeArrowheads="1"/>
          </p:cNvSpPr>
          <p:nvPr/>
        </p:nvSpPr>
        <p:spPr bwMode="auto">
          <a:xfrm>
            <a:off x="500034" y="1785927"/>
            <a:ext cx="3186106" cy="1143007"/>
          </a:xfrm>
          <a:prstGeom prst="rightArrowCallout">
            <a:avLst>
              <a:gd name="adj1" fmla="val 30779"/>
              <a:gd name="adj2" fmla="val 61558"/>
              <a:gd name="adj3" fmla="val 25801"/>
              <a:gd name="adj4" fmla="val 66667"/>
            </a:avLst>
          </a:prstGeom>
          <a:gradFill rotWithShape="1">
            <a:gsLst>
              <a:gs pos="0">
                <a:schemeClr val="accent5">
                  <a:lumMod val="60000"/>
                  <a:lumOff val="40000"/>
                </a:schemeClr>
              </a:gs>
              <a:gs pos="50000">
                <a:srgbClr val="CCFFFF"/>
              </a:gs>
              <a:gs pos="100000">
                <a:srgbClr val="C0C0C0"/>
              </a:gs>
            </a:gsLst>
            <a:lin ang="5400000" scaled="1"/>
          </a:gra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rtlCol="0" anchor="ctr">
            <a:normAutofit lnSpcReduction="10000"/>
          </a:bodyPr>
          <a:lstStyle/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altLang="ru-RU" sz="1200" dirty="0" smtClean="0">
                <a:solidFill>
                  <a:prstClr val="black"/>
                </a:solidFill>
                <a:cs typeface="Times New Roman" pitchFamily="18" charset="0"/>
              </a:rPr>
              <a:t>Муниципальная </a:t>
            </a:r>
          </a:p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</a:pPr>
            <a:r>
              <a:rPr lang="ru-RU" altLang="ru-RU" sz="1200" dirty="0" smtClean="0">
                <a:solidFill>
                  <a:prstClr val="black"/>
                </a:solidFill>
                <a:cs typeface="Times New Roman" pitchFamily="18" charset="0"/>
              </a:rPr>
              <a:t>программа </a:t>
            </a:r>
          </a:p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</a:pPr>
            <a:r>
              <a:rPr lang="ru-RU" altLang="ru-RU" sz="1200" dirty="0" smtClean="0">
                <a:solidFill>
                  <a:prstClr val="black"/>
                </a:solidFill>
                <a:cs typeface="Times New Roman" pitchFamily="18" charset="0"/>
              </a:rPr>
              <a:t>«Развитие экономики </a:t>
            </a:r>
          </a:p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</a:pPr>
            <a:r>
              <a:rPr lang="ru-RU" altLang="ru-RU" sz="1200" dirty="0" smtClean="0">
                <a:solidFill>
                  <a:prstClr val="black"/>
                </a:solidFill>
                <a:cs typeface="Times New Roman" pitchFamily="18" charset="0"/>
              </a:rPr>
              <a:t>в Темрюкском районе» </a:t>
            </a:r>
          </a:p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</a:pPr>
            <a:r>
              <a:rPr lang="ru-RU" altLang="ru-RU" sz="1200" dirty="0" smtClean="0">
                <a:solidFill>
                  <a:prstClr val="black"/>
                </a:solidFill>
                <a:cs typeface="Times New Roman" pitchFamily="18" charset="0"/>
              </a:rPr>
              <a:t>- 5,0 млн.рублей</a:t>
            </a:r>
            <a:endParaRPr lang="ru-RU" altLang="ru-RU" sz="120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3714744" y="1785926"/>
            <a:ext cx="5072098" cy="114300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5">
                  <a:lumMod val="60000"/>
                  <a:lumOff val="40000"/>
                </a:schemeClr>
              </a:gs>
              <a:gs pos="50000">
                <a:srgbClr val="CCFFFF"/>
              </a:gs>
              <a:gs pos="100000">
                <a:srgbClr val="C0C0C0"/>
              </a:gs>
            </a:gsLst>
            <a:lin ang="5400000" scaled="1"/>
          </a:gra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ru-RU" altLang="ru-RU" sz="1200" dirty="0" smtClean="0">
                <a:solidFill>
                  <a:prstClr val="black"/>
                </a:solidFill>
                <a:cs typeface="Times New Roman" pitchFamily="18" charset="0"/>
              </a:rPr>
              <a:t>- содержание МКУ «Муниципальный заказ».</a:t>
            </a:r>
            <a:endParaRPr lang="ru-RU" altLang="ru-RU" sz="120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8" name="AutoShape 6"/>
          <p:cNvSpPr txBox="1">
            <a:spLocks noChangeArrowheads="1"/>
          </p:cNvSpPr>
          <p:nvPr/>
        </p:nvSpPr>
        <p:spPr bwMode="auto">
          <a:xfrm>
            <a:off x="500034" y="4286256"/>
            <a:ext cx="3186106" cy="1214446"/>
          </a:xfrm>
          <a:prstGeom prst="rightArrowCallout">
            <a:avLst>
              <a:gd name="adj1" fmla="val 30779"/>
              <a:gd name="adj2" fmla="val 61558"/>
              <a:gd name="adj3" fmla="val 25801"/>
              <a:gd name="adj4" fmla="val 66667"/>
            </a:avLst>
          </a:prstGeom>
          <a:gradFill rotWithShape="1">
            <a:gsLst>
              <a:gs pos="0">
                <a:schemeClr val="accent5">
                  <a:lumMod val="60000"/>
                  <a:lumOff val="40000"/>
                </a:schemeClr>
              </a:gs>
              <a:gs pos="50000">
                <a:srgbClr val="CCFFFF"/>
              </a:gs>
              <a:gs pos="100000">
                <a:srgbClr val="C0C0C0"/>
              </a:gs>
            </a:gsLst>
            <a:lin ang="5400000" scaled="1"/>
          </a:gra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rtlCol="0" anchor="ctr">
            <a:normAutofit fontScale="92500" lnSpcReduction="10000"/>
          </a:bodyPr>
          <a:lstStyle/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altLang="ru-RU" sz="1200" dirty="0" smtClean="0">
                <a:solidFill>
                  <a:prstClr val="black"/>
                </a:solidFill>
                <a:cs typeface="Times New Roman" pitchFamily="18" charset="0"/>
              </a:rPr>
              <a:t>Муниципальная </a:t>
            </a:r>
          </a:p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</a:pPr>
            <a:r>
              <a:rPr lang="ru-RU" altLang="ru-RU" sz="1200" dirty="0" smtClean="0">
                <a:solidFill>
                  <a:prstClr val="black"/>
                </a:solidFill>
                <a:cs typeface="Times New Roman" pitchFamily="18" charset="0"/>
              </a:rPr>
              <a:t>программа </a:t>
            </a:r>
          </a:p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</a:pPr>
            <a:r>
              <a:rPr lang="ru-RU" altLang="ru-RU" sz="1200" dirty="0" smtClean="0">
                <a:solidFill>
                  <a:prstClr val="black"/>
                </a:solidFill>
                <a:cs typeface="Times New Roman" pitchFamily="18" charset="0"/>
              </a:rPr>
              <a:t>«Развитие муниципальной</a:t>
            </a:r>
          </a:p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</a:pPr>
            <a:r>
              <a:rPr lang="ru-RU" altLang="ru-RU" sz="1200" dirty="0" smtClean="0">
                <a:solidFill>
                  <a:prstClr val="black"/>
                </a:solidFill>
                <a:cs typeface="Times New Roman" pitchFamily="18" charset="0"/>
              </a:rPr>
              <a:t>службы в администрации </a:t>
            </a:r>
          </a:p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</a:pPr>
            <a:r>
              <a:rPr lang="ru-RU" altLang="ru-RU" sz="1200" dirty="0" smtClean="0">
                <a:solidFill>
                  <a:prstClr val="black"/>
                </a:solidFill>
                <a:cs typeface="Times New Roman" pitchFamily="18" charset="0"/>
              </a:rPr>
              <a:t>МО ТР» – </a:t>
            </a:r>
          </a:p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</a:pPr>
            <a:r>
              <a:rPr lang="ru-RU" altLang="ru-RU" sz="1200" dirty="0" smtClean="0">
                <a:solidFill>
                  <a:prstClr val="black"/>
                </a:solidFill>
                <a:cs typeface="Times New Roman" pitchFamily="18" charset="0"/>
              </a:rPr>
              <a:t>393,2 тыс.рублей</a:t>
            </a:r>
            <a:endParaRPr lang="ru-RU" altLang="ru-RU" sz="120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9" name="AutoShape 7"/>
          <p:cNvSpPr>
            <a:spLocks noChangeArrowheads="1"/>
          </p:cNvSpPr>
          <p:nvPr/>
        </p:nvSpPr>
        <p:spPr bwMode="auto">
          <a:xfrm>
            <a:off x="3714744" y="4286256"/>
            <a:ext cx="5072098" cy="107157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5">
                  <a:lumMod val="60000"/>
                  <a:lumOff val="40000"/>
                </a:schemeClr>
              </a:gs>
              <a:gs pos="50000">
                <a:srgbClr val="CCFFFF"/>
              </a:gs>
              <a:gs pos="100000">
                <a:srgbClr val="C0C0C0"/>
              </a:gs>
            </a:gsLst>
            <a:lin ang="5400000" scaled="1"/>
          </a:gra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Tx/>
              <a:buChar char="-"/>
            </a:pPr>
            <a:r>
              <a:rPr lang="ru-RU" altLang="ru-RU" sz="1200" dirty="0" smtClean="0">
                <a:solidFill>
                  <a:prstClr val="black"/>
                </a:solidFill>
                <a:cs typeface="Times New Roman" pitchFamily="18" charset="0"/>
              </a:rPr>
              <a:t> подготовка, переподготовка, повышение квалификации муниципальных</a:t>
            </a:r>
          </a:p>
          <a:p>
            <a:r>
              <a:rPr lang="ru-RU" altLang="ru-RU" sz="1200" dirty="0" smtClean="0">
                <a:solidFill>
                  <a:prstClr val="black"/>
                </a:solidFill>
                <a:cs typeface="Times New Roman" pitchFamily="18" charset="0"/>
              </a:rPr>
              <a:t>служащих.</a:t>
            </a:r>
            <a:endParaRPr lang="ru-RU" altLang="ru-RU" sz="120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10" name="AutoShape 6"/>
          <p:cNvSpPr txBox="1">
            <a:spLocks noChangeArrowheads="1"/>
          </p:cNvSpPr>
          <p:nvPr/>
        </p:nvSpPr>
        <p:spPr bwMode="auto">
          <a:xfrm>
            <a:off x="500034" y="5572140"/>
            <a:ext cx="3186106" cy="1143008"/>
          </a:xfrm>
          <a:prstGeom prst="rightArrowCallout">
            <a:avLst>
              <a:gd name="adj1" fmla="val 30779"/>
              <a:gd name="adj2" fmla="val 61558"/>
              <a:gd name="adj3" fmla="val 25801"/>
              <a:gd name="adj4" fmla="val 66667"/>
            </a:avLst>
          </a:prstGeom>
          <a:gradFill rotWithShape="1">
            <a:gsLst>
              <a:gs pos="0">
                <a:schemeClr val="accent5">
                  <a:lumMod val="60000"/>
                  <a:lumOff val="40000"/>
                </a:schemeClr>
              </a:gs>
              <a:gs pos="50000">
                <a:srgbClr val="CCFFFF"/>
              </a:gs>
              <a:gs pos="100000">
                <a:srgbClr val="C0C0C0"/>
              </a:gs>
            </a:gsLst>
            <a:lin ang="5400000" scaled="1"/>
          </a:gra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rtlCol="0" anchor="ctr">
            <a:normAutofit lnSpcReduction="10000"/>
          </a:bodyPr>
          <a:lstStyle/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altLang="ru-RU" sz="1200" dirty="0" smtClean="0">
                <a:solidFill>
                  <a:prstClr val="black"/>
                </a:solidFill>
                <a:cs typeface="Times New Roman" pitchFamily="18" charset="0"/>
              </a:rPr>
              <a:t>Муниципальная </a:t>
            </a:r>
          </a:p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</a:pPr>
            <a:r>
              <a:rPr lang="ru-RU" altLang="ru-RU" sz="1200" dirty="0" smtClean="0">
                <a:solidFill>
                  <a:prstClr val="black"/>
                </a:solidFill>
                <a:cs typeface="Times New Roman" pitchFamily="18" charset="0"/>
              </a:rPr>
              <a:t>программа </a:t>
            </a:r>
          </a:p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</a:pPr>
            <a:r>
              <a:rPr lang="ru-RU" altLang="ru-RU" sz="1200" dirty="0" smtClean="0">
                <a:solidFill>
                  <a:prstClr val="black"/>
                </a:solidFill>
                <a:cs typeface="Times New Roman" pitchFamily="18" charset="0"/>
              </a:rPr>
              <a:t>«Улучшение условий </a:t>
            </a:r>
          </a:p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</a:pPr>
            <a:r>
              <a:rPr lang="ru-RU" altLang="ru-RU" sz="1200" dirty="0" smtClean="0">
                <a:solidFill>
                  <a:prstClr val="black"/>
                </a:solidFill>
                <a:cs typeface="Times New Roman" pitchFamily="18" charset="0"/>
              </a:rPr>
              <a:t>охраны труда </a:t>
            </a:r>
          </a:p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</a:pPr>
            <a:r>
              <a:rPr lang="ru-RU" altLang="ru-RU" sz="1200" dirty="0" smtClean="0">
                <a:solidFill>
                  <a:prstClr val="black"/>
                </a:solidFill>
                <a:cs typeface="Times New Roman" pitchFamily="18" charset="0"/>
              </a:rPr>
              <a:t>в МОТР» - 40,5 тыс.рублей </a:t>
            </a:r>
            <a:endParaRPr lang="ru-RU" altLang="ru-RU" sz="120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11" name="AutoShape 7"/>
          <p:cNvSpPr>
            <a:spLocks noChangeArrowheads="1"/>
          </p:cNvSpPr>
          <p:nvPr/>
        </p:nvSpPr>
        <p:spPr bwMode="auto">
          <a:xfrm>
            <a:off x="3714744" y="5643578"/>
            <a:ext cx="5072098" cy="100013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5">
                  <a:lumMod val="60000"/>
                  <a:lumOff val="40000"/>
                </a:schemeClr>
              </a:gs>
              <a:gs pos="50000">
                <a:srgbClr val="CCFFFF"/>
              </a:gs>
              <a:gs pos="100000">
                <a:srgbClr val="C0C0C0"/>
              </a:gs>
            </a:gsLst>
            <a:lin ang="5400000" scaled="1"/>
          </a:gra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ru-RU" altLang="ru-RU" sz="1200" dirty="0" smtClean="0">
                <a:solidFill>
                  <a:prstClr val="black"/>
                </a:solidFill>
                <a:cs typeface="Times New Roman" pitchFamily="18" charset="0"/>
              </a:rPr>
              <a:t>- проведение обучения работников по охране труда.</a:t>
            </a:r>
            <a:endParaRPr lang="ru-RU" altLang="ru-RU" sz="120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13" name="AutoShape 6"/>
          <p:cNvSpPr txBox="1">
            <a:spLocks noChangeArrowheads="1"/>
          </p:cNvSpPr>
          <p:nvPr/>
        </p:nvSpPr>
        <p:spPr bwMode="auto">
          <a:xfrm>
            <a:off x="500034" y="3071810"/>
            <a:ext cx="3186106" cy="1143008"/>
          </a:xfrm>
          <a:prstGeom prst="rightArrowCallout">
            <a:avLst>
              <a:gd name="adj1" fmla="val 30779"/>
              <a:gd name="adj2" fmla="val 61558"/>
              <a:gd name="adj3" fmla="val 25801"/>
              <a:gd name="adj4" fmla="val 66667"/>
            </a:avLst>
          </a:prstGeom>
          <a:gradFill rotWithShape="1">
            <a:gsLst>
              <a:gs pos="0">
                <a:schemeClr val="accent5">
                  <a:lumMod val="60000"/>
                  <a:lumOff val="40000"/>
                </a:schemeClr>
              </a:gs>
              <a:gs pos="50000">
                <a:srgbClr val="CCFFFF"/>
              </a:gs>
              <a:gs pos="100000">
                <a:srgbClr val="C0C0C0"/>
              </a:gs>
            </a:gsLst>
            <a:lin ang="5400000" scaled="1"/>
          </a:gra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rtlCol="0" anchor="ctr">
            <a:normAutofit/>
          </a:bodyPr>
          <a:lstStyle/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altLang="ru-RU" sz="1200" dirty="0" smtClean="0">
                <a:solidFill>
                  <a:prstClr val="black"/>
                </a:solidFill>
                <a:cs typeface="Times New Roman" pitchFamily="18" charset="0"/>
              </a:rPr>
              <a:t>Муниципальная </a:t>
            </a:r>
          </a:p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</a:pPr>
            <a:r>
              <a:rPr lang="ru-RU" altLang="ru-RU" sz="1200" dirty="0" smtClean="0">
                <a:solidFill>
                  <a:prstClr val="black"/>
                </a:solidFill>
                <a:cs typeface="Times New Roman" pitchFamily="18" charset="0"/>
              </a:rPr>
              <a:t>программа </a:t>
            </a:r>
          </a:p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</a:pPr>
            <a:r>
              <a:rPr lang="ru-RU" altLang="ru-RU" sz="1200" dirty="0" smtClean="0">
                <a:solidFill>
                  <a:prstClr val="black"/>
                </a:solidFill>
                <a:cs typeface="Times New Roman" pitchFamily="18" charset="0"/>
              </a:rPr>
              <a:t>«Управление муниципальными </a:t>
            </a:r>
          </a:p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</a:pPr>
            <a:r>
              <a:rPr lang="ru-RU" altLang="ru-RU" sz="1200" dirty="0" smtClean="0">
                <a:solidFill>
                  <a:prstClr val="black"/>
                </a:solidFill>
                <a:cs typeface="Times New Roman" pitchFamily="18" charset="0"/>
              </a:rPr>
              <a:t>финансами – 21,2 млн.рублей </a:t>
            </a:r>
            <a:endParaRPr lang="ru-RU" altLang="ru-RU" sz="120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14" name="AutoShape 7"/>
          <p:cNvSpPr>
            <a:spLocks noChangeArrowheads="1"/>
          </p:cNvSpPr>
          <p:nvPr/>
        </p:nvSpPr>
        <p:spPr bwMode="auto">
          <a:xfrm>
            <a:off x="3714744" y="3071810"/>
            <a:ext cx="5072098" cy="107157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5">
                  <a:lumMod val="60000"/>
                  <a:lumOff val="40000"/>
                </a:schemeClr>
              </a:gs>
              <a:gs pos="50000">
                <a:srgbClr val="CCFFFF"/>
              </a:gs>
              <a:gs pos="100000">
                <a:srgbClr val="C0C0C0"/>
              </a:gs>
            </a:gsLst>
            <a:lin ang="5400000" scaled="1"/>
          </a:gra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Tx/>
              <a:buChar char="-"/>
            </a:pPr>
            <a:r>
              <a:rPr lang="ru-RU" altLang="ru-RU" sz="1200" dirty="0" smtClean="0">
                <a:solidFill>
                  <a:prstClr val="black"/>
                </a:solidFill>
                <a:cs typeface="Times New Roman" pitchFamily="18" charset="0"/>
              </a:rPr>
              <a:t> содержание Финансового управления администрации МО ТР.</a:t>
            </a:r>
            <a:endParaRPr lang="ru-RU" altLang="ru-RU" sz="1200" dirty="0">
              <a:solidFill>
                <a:prstClr val="black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161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31442"/>
            <a:ext cx="7498080" cy="80527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/>
              <a:t>Ожидаемые результаты реализации отдельных муниципальных программ</a:t>
            </a:r>
            <a:endParaRPr lang="ru-RU" sz="2800" b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8389528"/>
              </p:ext>
            </p:extLst>
          </p:nvPr>
        </p:nvGraphicFramePr>
        <p:xfrm>
          <a:off x="611559" y="908720"/>
          <a:ext cx="8322890" cy="549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6145"/>
                <a:gridCol w="3600400"/>
                <a:gridCol w="720080"/>
                <a:gridCol w="648072"/>
                <a:gridCol w="648072"/>
                <a:gridCol w="682298"/>
                <a:gridCol w="727823"/>
              </a:tblGrid>
              <a:tr h="576064"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программы</a:t>
                      </a:r>
                      <a:endParaRPr lang="ru-RU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целевого показателя</a:t>
                      </a:r>
                      <a:endParaRPr lang="ru-RU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 год (факт)</a:t>
                      </a:r>
                      <a:endParaRPr lang="ru-RU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 год (план)</a:t>
                      </a:r>
                      <a:endParaRPr lang="ru-RU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 год </a:t>
                      </a:r>
                      <a:r>
                        <a:rPr lang="ru-RU" sz="10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(план)</a:t>
                      </a:r>
                    </a:p>
                    <a:p>
                      <a:pPr algn="ctr"/>
                      <a:endParaRPr lang="ru-RU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 год </a:t>
                      </a:r>
                      <a:r>
                        <a:rPr lang="ru-RU" sz="10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(план)</a:t>
                      </a:r>
                    </a:p>
                    <a:p>
                      <a:pPr algn="ctr"/>
                      <a:endParaRPr lang="ru-RU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 год </a:t>
                      </a:r>
                      <a:r>
                        <a:rPr lang="ru-RU" sz="10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(план)</a:t>
                      </a:r>
                    </a:p>
                    <a:p>
                      <a:pPr algn="ctr"/>
                      <a:endParaRPr lang="ru-RU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 rowSpan="7"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1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1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1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1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1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1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1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Развитие образования</a:t>
                      </a:r>
                      <a:endParaRPr lang="ru-RU" sz="14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9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Доступность дошкольного образования (отношение численности детей в возрасте от 3 до 7 лет, получивших дошкольное образование в текущем году, к сумме численности детей в возрасте от 3 до 7 лет, получающих дошкольное образование в текущем году, и численности детей в возрасте от 3 до 7 лет, находящихся в очереди на получение в текущем году дошкольного образования), %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100,0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kern="120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100,0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kern="120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100,0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kern="120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100,0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100,0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9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Доступность дошкольного образования (отношение численности детей в возрасте от 1,5 до 3 лет, получивших дошкольное образование в текущем году, к сумме численности детей в возрасте от 1,5 до 3 лет, получающих дошкольное образование в текущем году, и численности детей в возрасте от 1,5 до 3 лет, находящихся в очереди на получение в текущем году дошкольного образования), %</a:t>
                      </a:r>
                      <a:endParaRPr kumimoji="0" lang="ru-RU" sz="9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76,8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76,8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78,0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78,0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78,0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9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Отношение среднемесячной заработной платы педагогических работников муниципальных дошкольных образователь­ных организаций к среднемесячной заработной плате организаций общего образования Краснодарского края, %</a:t>
                      </a:r>
                      <a:endParaRPr kumimoji="0" lang="ru-RU" sz="9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100,0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100,0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100,0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100,0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100,0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9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Отношение среднемесяч­ной заработной платы пе­дагогических работников организаций дополнитель­ного образования детей к среднемесячной заработ­ной плате учителей в Краснодарском крае, %</a:t>
                      </a:r>
                      <a:endParaRPr kumimoji="0" lang="ru-RU" sz="9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100,0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100,0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100,0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100,0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100,0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9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Удельный вес численности обучающихся в организациях общего образования, обучающихся по новым федеральным государственным образовательным стандартам, %</a:t>
                      </a:r>
                      <a:endParaRPr kumimoji="0" lang="ru-RU" sz="9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94,0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98,8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100,0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100,0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100,0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9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Доля общеобразовательных организаций, имеющих скорость доступа к сети «Интернет» не менее 2 Мб/с, %</a:t>
                      </a:r>
                      <a:endParaRPr kumimoji="0" lang="ru-RU" sz="9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78,7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97,0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100,0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100,0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100,0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9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Доля детей и молодежи в возрасте 5 –18 лет, охваченных образовательными  программами дополнительного образования, %</a:t>
                      </a:r>
                      <a:endParaRPr kumimoji="0" lang="ru-RU" sz="9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69,1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71,0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75,0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75,0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75,0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5306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96194809"/>
              </p:ext>
            </p:extLst>
          </p:nvPr>
        </p:nvGraphicFramePr>
        <p:xfrm>
          <a:off x="155878" y="116632"/>
          <a:ext cx="8964487" cy="6217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7534"/>
                <a:gridCol w="3813064"/>
                <a:gridCol w="720080"/>
                <a:gridCol w="720080"/>
                <a:gridCol w="648072"/>
                <a:gridCol w="648072"/>
                <a:gridCol w="827585"/>
              </a:tblGrid>
              <a:tr h="576064"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программы</a:t>
                      </a:r>
                      <a:endParaRPr lang="ru-RU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целевого показателя</a:t>
                      </a:r>
                      <a:endParaRPr lang="ru-RU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 год (факт)</a:t>
                      </a:r>
                      <a:endParaRPr lang="ru-RU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 год (план)</a:t>
                      </a:r>
                      <a:endParaRPr lang="ru-RU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 год </a:t>
                      </a:r>
                      <a:r>
                        <a:rPr lang="ru-RU" sz="10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(план)</a:t>
                      </a:r>
                    </a:p>
                    <a:p>
                      <a:pPr algn="ctr"/>
                      <a:endParaRPr lang="ru-RU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 год </a:t>
                      </a:r>
                      <a:r>
                        <a:rPr lang="ru-RU" sz="10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(план)</a:t>
                      </a:r>
                    </a:p>
                    <a:p>
                      <a:pPr algn="ctr"/>
                      <a:endParaRPr lang="ru-RU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 год </a:t>
                      </a:r>
                      <a:r>
                        <a:rPr lang="ru-RU" sz="10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(план)</a:t>
                      </a:r>
                    </a:p>
                    <a:p>
                      <a:pPr algn="ctr"/>
                      <a:endParaRPr lang="ru-RU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 rowSpan="3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Управление и контроль за муниципальным имуществом и земельными ресурсами на территории МОТР</a:t>
                      </a:r>
                      <a:endParaRPr lang="ru-RU" sz="12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</a:t>
                      </a:r>
                      <a:r>
                        <a:rPr lang="ru-RU" sz="9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земельных участков, поставленных на кадастровый учет, шт.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10,0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10,0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30,0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30,0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30,0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9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Количество объектов  нестационарной рыночной торговли,</a:t>
                      </a:r>
                      <a:r>
                        <a:rPr kumimoji="0" lang="ru-RU" sz="900" kern="1200" baseline="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выставленных на конкурс, шт.</a:t>
                      </a:r>
                      <a:endParaRPr kumimoji="0" lang="ru-RU" sz="9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450,0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370,0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400,0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400,0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400,0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9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Количество приобретенного</a:t>
                      </a:r>
                      <a:r>
                        <a:rPr kumimoji="0" lang="ru-RU" sz="900" kern="1200" baseline="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жилья на территории Краснодарского края для детей-сирот и детей, оставшихся без попечения родителей, лиц из числа детей-сирот и детей, оставшихся без попечения родителей, шт.</a:t>
                      </a:r>
                      <a:endParaRPr kumimoji="0" lang="ru-RU" sz="9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30,0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38,0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40,0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41,0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41,0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Развитие сельского хозяйства в Темрюкском районе</a:t>
                      </a:r>
                      <a:endParaRPr lang="ru-RU" sz="12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9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Объем сельскохозяйственной</a:t>
                      </a:r>
                      <a:r>
                        <a:rPr kumimoji="0" lang="ru-RU" sz="900" kern="1200" baseline="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продукции произведенной в районе за счет всех категорий хозяйств, млн. рублей</a:t>
                      </a:r>
                      <a:endParaRPr kumimoji="0" lang="ru-RU" sz="9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9268,4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7940,7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9488,9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9984,9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10531,6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9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Количество заключенных муниципальных контрактов с организацией, занимающейся регулированием численности безнадзорных животных, шт.</a:t>
                      </a:r>
                      <a:endParaRPr kumimoji="0" lang="ru-RU" sz="9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1,0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1,0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1,0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1,0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 rowSpan="2">
                  <a:txBody>
                    <a:bodyPr/>
                    <a:lstStyle/>
                    <a:p>
                      <a:pPr algn="ctr"/>
                      <a:endParaRPr lang="ru-RU" sz="1200" dirty="0" smtClean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ru-RU" sz="12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Развитие экономики</a:t>
                      </a:r>
                      <a:endParaRPr lang="ru-RU" sz="12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9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Создание новых рабочих мест,</a:t>
                      </a:r>
                      <a:r>
                        <a:rPr kumimoji="0" lang="ru-RU" sz="900" kern="1200" baseline="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ед.</a:t>
                      </a:r>
                      <a:endParaRPr kumimoji="0" lang="ru-RU" sz="9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220,0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240,0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250,0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260,0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270,0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9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Обеспечение инвестиционного портала, %</a:t>
                      </a:r>
                      <a:endParaRPr kumimoji="0" lang="ru-RU" sz="9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100,0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100,0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100,0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100,0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100,0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Развитие санаторно-курортного и туристского комплекса МОТР</a:t>
                      </a:r>
                      <a:endParaRPr lang="ru-RU" sz="12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9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Количество отдохнувших в муниципальном образовании Темрюкский район, тыс. рублей</a:t>
                      </a:r>
                      <a:endParaRPr kumimoji="0" lang="ru-RU" sz="9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1646,8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1092,8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1646,0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1649,0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1652,0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9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Налоговые поступления в консолидированный</a:t>
                      </a:r>
                      <a:r>
                        <a:rPr kumimoji="0" lang="ru-RU" sz="900" kern="1200" baseline="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бюджет Краснодарского края по отрасли санаторно-курортного и туристского комплекса  МОТР, млн. рублей</a:t>
                      </a:r>
                      <a:endParaRPr kumimoji="0" lang="ru-RU" sz="9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59,7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44,9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59,0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60,0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61,0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 rowSpan="4">
                  <a:txBody>
                    <a:bodyPr/>
                    <a:lstStyle/>
                    <a:p>
                      <a:pPr algn="ctr"/>
                      <a:endParaRPr lang="ru-RU" sz="1200" dirty="0" smtClean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ru-RU" sz="12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Развитие жилищно-коммунального</a:t>
                      </a:r>
                      <a:r>
                        <a:rPr lang="ru-RU" sz="1200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хозяйства</a:t>
                      </a:r>
                      <a:endParaRPr lang="ru-RU" sz="12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9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Протяженность построенных сетей водоснабжения, км</a:t>
                      </a:r>
                      <a:endParaRPr kumimoji="0" lang="ru-RU" sz="9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9,85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21,147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9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Протяженность построенных сетей водоотведения, км</a:t>
                      </a:r>
                      <a:endParaRPr kumimoji="0" lang="ru-RU" sz="9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11,165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9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Количество семей улучивших жилищные условия, шт.</a:t>
                      </a:r>
                      <a:endParaRPr kumimoji="0" lang="ru-RU" sz="9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1,0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1,0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1,0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9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Количество обустроенных мест (площадок) накопления твердых коммунальных отходов, шт.</a:t>
                      </a:r>
                      <a:endParaRPr kumimoji="0" lang="ru-RU" sz="9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300,0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300,0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300,0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22410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5437015"/>
              </p:ext>
            </p:extLst>
          </p:nvPr>
        </p:nvGraphicFramePr>
        <p:xfrm>
          <a:off x="155878" y="116632"/>
          <a:ext cx="8880618" cy="6649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7534"/>
                <a:gridCol w="3692684"/>
                <a:gridCol w="720080"/>
                <a:gridCol w="720080"/>
                <a:gridCol w="720080"/>
                <a:gridCol w="720080"/>
                <a:gridCol w="720080"/>
              </a:tblGrid>
              <a:tr h="576064"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программы</a:t>
                      </a:r>
                      <a:endParaRPr lang="ru-RU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целевого показателя</a:t>
                      </a:r>
                      <a:endParaRPr lang="ru-RU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 год (факт)</a:t>
                      </a:r>
                      <a:endParaRPr lang="ru-RU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 год (план)</a:t>
                      </a:r>
                      <a:endParaRPr lang="ru-RU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 год </a:t>
                      </a:r>
                      <a:r>
                        <a:rPr lang="ru-RU" sz="10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(план)</a:t>
                      </a:r>
                    </a:p>
                    <a:p>
                      <a:pPr algn="ctr"/>
                      <a:endParaRPr lang="ru-RU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 год </a:t>
                      </a:r>
                      <a:r>
                        <a:rPr lang="ru-RU" sz="10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(план)</a:t>
                      </a:r>
                    </a:p>
                    <a:p>
                      <a:pPr algn="ctr"/>
                      <a:endParaRPr lang="ru-RU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 год </a:t>
                      </a:r>
                      <a:r>
                        <a:rPr lang="ru-RU" sz="10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(план)</a:t>
                      </a:r>
                    </a:p>
                    <a:p>
                      <a:pPr algn="ctr"/>
                      <a:endParaRPr lang="ru-RU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 rowSpan="8">
                  <a:txBody>
                    <a:bodyPr/>
                    <a:lstStyle/>
                    <a:p>
                      <a:pPr algn="ctr"/>
                      <a:endParaRPr lang="ru-RU" sz="1200" dirty="0" smtClean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1200" dirty="0" smtClean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1200" dirty="0" smtClean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1200" dirty="0" smtClean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1200" dirty="0" smtClean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1200" dirty="0" smtClean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1200" dirty="0" smtClean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ru-RU" sz="12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Развитие культуры Темрюкского района</a:t>
                      </a:r>
                      <a:endParaRPr lang="ru-RU" sz="12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Обеспечение</a:t>
                      </a:r>
                      <a:r>
                        <a:rPr lang="ru-RU" sz="9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выплат стимулирующего характера и мер социальной поддержки работников культуры, подведомственных управлению культуры, %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100,0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100,0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100,0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100,0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100,0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9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Капитальный и текущий ремонт,</a:t>
                      </a:r>
                      <a:r>
                        <a:rPr kumimoji="0" lang="ru-RU" sz="900" kern="1200" baseline="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материально-техническое обеспечение учреждений культуры, подведомственных управлению культуры, ед.</a:t>
                      </a:r>
                      <a:endParaRPr kumimoji="0" lang="ru-RU" sz="9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2,0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2,0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1,0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9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Увеличение количества проводимых</a:t>
                      </a:r>
                      <a:r>
                        <a:rPr kumimoji="0" lang="ru-RU" sz="900" kern="1200" baseline="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праздников, фестивалей, конкурсов, ед.</a:t>
                      </a:r>
                      <a:endParaRPr kumimoji="0" lang="ru-RU" sz="9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17,0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12,0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17,0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17,0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17,0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268064"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9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Проведение районных спортивно-массовых мероприятий, шт.</a:t>
                      </a:r>
                      <a:endParaRPr kumimoji="0" lang="ru-RU" sz="9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44,0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47,0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50,0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50,0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50,0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9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Участие сборных команд Темрюкского района по культивируемым видам спорта в краевых, всероссийских и международных соревнованиях, шт.</a:t>
                      </a:r>
                      <a:endParaRPr kumimoji="0" lang="ru-RU" sz="9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69,0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72,0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74,0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74,0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74,0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9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Численность населения, принявшая участие в краевых, всероссийских и международных соревнованиях, чел.</a:t>
                      </a:r>
                      <a:endParaRPr kumimoji="0" lang="ru-RU" sz="9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440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450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450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450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450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272112"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9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Количество присвоенных спортивных разрядов,</a:t>
                      </a:r>
                      <a:r>
                        <a:rPr kumimoji="0" lang="ru-RU" sz="900" kern="1200" baseline="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ед.</a:t>
                      </a:r>
                      <a:endParaRPr kumimoji="0" lang="ru-RU" sz="9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215,0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220,0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225,0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225,0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225,0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9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Численность населения систематически занимающегося физической культурой и спортом, чел.</a:t>
                      </a:r>
                      <a:endParaRPr kumimoji="0" lang="ru-RU" sz="9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44500</a:t>
                      </a:r>
                      <a:endParaRPr kumimoji="0" lang="ru-RU" sz="11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45000</a:t>
                      </a:r>
                      <a:endParaRPr kumimoji="0" lang="ru-RU" sz="11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45500</a:t>
                      </a:r>
                      <a:endParaRPr kumimoji="0" lang="ru-RU" sz="11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45500</a:t>
                      </a:r>
                      <a:endParaRPr kumimoji="0" lang="ru-RU" sz="11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45500</a:t>
                      </a:r>
                      <a:endParaRPr kumimoji="0" lang="ru-RU" sz="11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 rowSpan="3">
                  <a:txBody>
                    <a:bodyPr/>
                    <a:lstStyle/>
                    <a:p>
                      <a:pPr algn="ctr"/>
                      <a:endParaRPr lang="ru-RU" sz="1200" dirty="0" smtClean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1200" dirty="0" smtClean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ru-RU" sz="12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Социальная поддержка граждан</a:t>
                      </a:r>
                      <a:endParaRPr lang="ru-RU" sz="12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9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Число граждан, заключивших договоры о целевом обучении, чел.</a:t>
                      </a:r>
                      <a:endParaRPr kumimoji="0" lang="ru-RU" sz="9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  <a:endParaRPr kumimoji="0" lang="ru-RU" sz="11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kumimoji="0" lang="ru-RU" sz="11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</a:t>
                      </a:r>
                      <a:endParaRPr kumimoji="0" lang="ru-RU" sz="11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</a:t>
                      </a:r>
                      <a:endParaRPr kumimoji="0" lang="ru-RU" sz="11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</a:t>
                      </a:r>
                      <a:endParaRPr kumimoji="0" lang="ru-RU" sz="11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9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Доля граждан (из числа заключивших договоры о целевом обучении), получающих социальную поддержку (стипендию)</a:t>
                      </a:r>
                      <a:r>
                        <a:rPr kumimoji="0" lang="ru-RU" sz="900" kern="1200" baseline="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в период их обучения, %</a:t>
                      </a:r>
                      <a:endParaRPr kumimoji="0" lang="ru-RU" sz="9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100,0</a:t>
                      </a:r>
                      <a:endParaRPr kumimoji="0" lang="ru-RU" sz="11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100,0</a:t>
                      </a:r>
                      <a:endParaRPr kumimoji="0" lang="ru-RU" sz="11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100,0</a:t>
                      </a:r>
                      <a:endParaRPr kumimoji="0" lang="ru-RU" sz="11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100,0</a:t>
                      </a:r>
                      <a:endParaRPr kumimoji="0" lang="ru-RU" sz="11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9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Численность граждан,</a:t>
                      </a:r>
                      <a:r>
                        <a:rPr kumimoji="0" lang="ru-RU" sz="900" kern="1200" baseline="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имеющих звание «Почетный гражданин муниципального образования Темрюкский район», получающих ежемесячную доплату к пенсии, чел.</a:t>
                      </a:r>
                      <a:endParaRPr kumimoji="0" lang="ru-RU" sz="9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</a:t>
                      </a:r>
                      <a:endParaRPr kumimoji="0" lang="ru-RU" sz="11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</a:t>
                      </a:r>
                      <a:endParaRPr kumimoji="0" lang="ru-RU" sz="11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22</a:t>
                      </a:r>
                      <a:endParaRPr kumimoji="0" lang="ru-RU" sz="11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26</a:t>
                      </a:r>
                      <a:endParaRPr kumimoji="0" lang="ru-RU" sz="11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 rowSpan="3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Программа реализации государственной молодежной политики в Темрюкском районе</a:t>
                      </a:r>
                      <a:endParaRPr lang="ru-RU" sz="12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9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Число молодежи, организованной досуговой занятостью, чел.</a:t>
                      </a:r>
                      <a:endParaRPr kumimoji="0" lang="ru-RU" sz="9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27000</a:t>
                      </a:r>
                      <a:endParaRPr kumimoji="0" lang="ru-RU" sz="11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24000</a:t>
                      </a:r>
                      <a:endParaRPr kumimoji="0" lang="ru-RU" sz="11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25900</a:t>
                      </a:r>
                      <a:endParaRPr kumimoji="0" lang="ru-RU" sz="11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26400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26900</a:t>
                      </a:r>
                      <a:endParaRPr kumimoji="0" lang="ru-RU" sz="11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9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Количество летних дворовых площадок, шт.</a:t>
                      </a:r>
                      <a:endParaRPr kumimoji="0" lang="ru-RU" sz="9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  <a:endParaRPr kumimoji="0" lang="ru-RU" sz="11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  <a:endParaRPr kumimoji="0" lang="ru-RU" sz="11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22,0</a:t>
                      </a:r>
                      <a:endParaRPr kumimoji="0" lang="ru-RU" sz="11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22,0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22,0</a:t>
                      </a:r>
                      <a:endParaRPr kumimoji="0" lang="ru-RU" sz="11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9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Количество человек, принявших участие в молодежных муниципальных сменах</a:t>
                      </a:r>
                      <a:r>
                        <a:rPr kumimoji="0" lang="ru-RU" sz="900" kern="1200" baseline="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и форумах, чел.</a:t>
                      </a:r>
                      <a:endParaRPr kumimoji="0" lang="ru-RU" sz="9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  <a:endParaRPr kumimoji="0" lang="ru-RU" sz="11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</a:t>
                      </a:r>
                      <a:endParaRPr kumimoji="0" lang="ru-RU" sz="11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120</a:t>
                      </a:r>
                      <a:endParaRPr kumimoji="0" lang="ru-RU" sz="11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130</a:t>
                      </a:r>
                      <a:endParaRPr kumimoji="0" lang="ru-RU" sz="11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23250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8720" y="116632"/>
            <a:ext cx="7498080" cy="114300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/>
              <a:t>Реализация национальных проектов в муниципальном образовании Темрюкский район</a:t>
            </a:r>
            <a:endParaRPr lang="ru-RU" sz="2400" b="1" dirty="0"/>
          </a:p>
        </p:txBody>
      </p:sp>
      <p:pic>
        <p:nvPicPr>
          <p:cNvPr id="2050" name="Picture 2" descr="C:\Users\Lebedeva\Desktop\images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849755"/>
            <a:ext cx="4392488" cy="1665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97360" y="1052736"/>
            <a:ext cx="720080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/>
              <a:t>     Национальные проекты – проекты федерального масштаба, принятые в Российской Федерации в 2018 году в соответствии с Указом Президента Российской Федерации от 07.05.2018 № 204 «О национальных целях и стратегических задачах развития российской Федерации на период до 2024 года». </a:t>
            </a:r>
            <a:r>
              <a:rPr lang="ru-RU" sz="2000" dirty="0"/>
              <a:t>Срок реализации нацпроектов - 31 декабря 2024 </a:t>
            </a:r>
            <a:r>
              <a:rPr lang="ru-RU" sz="2000" dirty="0" smtClean="0"/>
              <a:t>года.</a:t>
            </a:r>
          </a:p>
          <a:p>
            <a:pPr algn="just"/>
            <a:r>
              <a:rPr lang="ru-RU" sz="2000" dirty="0" smtClean="0"/>
              <a:t>     Национальные проекты разработаны </a:t>
            </a:r>
            <a:r>
              <a:rPr lang="ru-RU" sz="2000" dirty="0"/>
              <a:t>по трём направлениям: «Человеческий капитал», «Комфортная среда для жизни» и «Экономический рост</a:t>
            </a:r>
            <a:r>
              <a:rPr lang="ru-RU" sz="2000" dirty="0" smtClean="0"/>
              <a:t>». </a:t>
            </a:r>
            <a:r>
              <a:rPr lang="ru-RU" sz="2000" dirty="0"/>
              <a:t> Они должны обеспечить прорывы в научно-технологическом и социально-экономическом развитии России, повысить уровень жизни каждого гражданина, а также создать возможности для его самореализации.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5101887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188640"/>
            <a:ext cx="8229600" cy="5937523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28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Palatino Linotype" panose="02040502050505030304" pitchFamily="18" charset="0"/>
              </a:rPr>
              <a:t>Основные параметры бюджета: доходы, расходы, дефицит (профицит) </a:t>
            </a:r>
            <a:endParaRPr lang="ru-RU" sz="28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Palatino Linotype" panose="02040502050505030304" pitchFamily="18" charset="0"/>
            </a:endParaRPr>
          </a:p>
        </p:txBody>
      </p:sp>
      <p:sp>
        <p:nvSpPr>
          <p:cNvPr id="3" name="Блок-схема: альтернативный процесс 6"/>
          <p:cNvSpPr txBox="1">
            <a:spLocks/>
          </p:cNvSpPr>
          <p:nvPr/>
        </p:nvSpPr>
        <p:spPr bwMode="auto">
          <a:xfrm>
            <a:off x="2555777" y="1306539"/>
            <a:ext cx="6192688" cy="1008112"/>
          </a:xfrm>
          <a:prstGeom prst="flowChartAlternateProcess">
            <a:avLst/>
          </a:prstGeom>
          <a:solidFill>
            <a:srgbClr val="E7BC29">
              <a:lumMod val="60000"/>
              <a:lumOff val="40000"/>
            </a:srgbClr>
          </a:solidFill>
          <a:ln w="9525" cap="flat" cmpd="sng" algn="ctr">
            <a:solidFill>
              <a:srgbClr val="9C85C0"/>
            </a:solidFill>
            <a:prstDash val="solid"/>
            <a:miter lim="800000"/>
            <a:headEnd/>
            <a:tailEnd/>
          </a:ln>
          <a:effectLst>
            <a:outerShdw blurRad="63500" dist="25400" dir="5400000" rotWithShape="0">
              <a:srgbClr val="000000">
                <a:alpha val="43137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179388" indent="-179388" algn="l" rtl="0" fontAlgn="base">
              <a:spcBef>
                <a:spcPct val="20000"/>
              </a:spcBef>
              <a:spcAft>
                <a:spcPct val="0"/>
              </a:spcAft>
              <a:buClr>
                <a:srgbClr val="DD7E0E"/>
              </a:buClr>
              <a:buSzPct val="80000"/>
              <a:buFont typeface="Wingdings" pitchFamily="2" charset="2"/>
              <a:buChar char="§"/>
              <a:tabLst>
                <a:tab pos="179388" algn="l"/>
              </a:tabLst>
              <a:defRPr sz="2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538163" indent="-273050" algn="l" rtl="0" fontAlgn="base">
              <a:spcBef>
                <a:spcPct val="20000"/>
              </a:spcBef>
              <a:spcAft>
                <a:spcPct val="0"/>
              </a:spcAft>
              <a:buClr>
                <a:srgbClr val="DD7E0E"/>
              </a:buClr>
              <a:buFont typeface="Arial" charset="0"/>
              <a:buChar char="–"/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717550" indent="-179388" algn="l" rtl="0" fontAlgn="base">
              <a:spcBef>
                <a:spcPct val="20000"/>
              </a:spcBef>
              <a:spcAft>
                <a:spcPct val="0"/>
              </a:spcAft>
              <a:buClr>
                <a:srgbClr val="DD7E0E"/>
              </a:buClr>
              <a:buFont typeface="Arial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896938" indent="-179388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076325" indent="-2730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D7E0E"/>
              </a:buClr>
              <a:buSzPct val="80000"/>
              <a:buFont typeface="Wingdings" pitchFamily="2" charset="2"/>
              <a:buNone/>
              <a:tabLst>
                <a:tab pos="179388" algn="l"/>
              </a:tabLst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alatino Linotype" panose="02040502050505030304" pitchFamily="18" charset="0"/>
              </a:rPr>
              <a:t>ДОХОДЫ – это поступающие в бюджет денежные средства от юридических и физических лиц, а также вышестоящих бюджетов (налоговые и неналоговые платежи, безвозмездные поступления)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alatino Linotype" panose="02040502050505030304" pitchFamily="18" charset="0"/>
            </a:endParaRPr>
          </a:p>
        </p:txBody>
      </p:sp>
      <p:sp>
        <p:nvSpPr>
          <p:cNvPr id="4" name="Блок-схема: альтернативный процесс 3"/>
          <p:cNvSpPr/>
          <p:nvPr/>
        </p:nvSpPr>
        <p:spPr>
          <a:xfrm>
            <a:off x="2555777" y="2348880"/>
            <a:ext cx="6192686" cy="1061616"/>
          </a:xfrm>
          <a:prstGeom prst="flowChartAlternateProcess">
            <a:avLst/>
          </a:prstGeom>
          <a:solidFill>
            <a:srgbClr val="E7BC29">
              <a:lumMod val="60000"/>
              <a:lumOff val="40000"/>
            </a:srgbClr>
          </a:solidFill>
          <a:ln w="9525" cap="flat" cmpd="sng" algn="ctr">
            <a:solidFill>
              <a:srgbClr val="9C85C0"/>
            </a:solidFill>
            <a:prstDash val="solid"/>
          </a:ln>
          <a:effectLst>
            <a:outerShdw blurRad="63500" dist="25400" dir="5400000" rotWithShape="0">
              <a:srgbClr val="000000">
                <a:alpha val="43137"/>
              </a:srgbClr>
            </a:outerShdw>
          </a:effectLst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</a:rPr>
              <a:t>РАСХОДЫ – это выплачиваемые из бюджета денежные средства (социальные выплаты населению, содержание муниципальных учреждений </a:t>
            </a:r>
            <a:r>
              <a:rPr lang="ru-RU" sz="1400" b="1" kern="0" dirty="0">
                <a:solidFill>
                  <a:prstClr val="black"/>
                </a:solidFill>
                <a:latin typeface="Palatino Linotype" panose="02040502050505030304" pitchFamily="18" charset="0"/>
              </a:rPr>
              <a:t>(ЖКХ </a:t>
            </a:r>
            <a:r>
              <a:rPr lang="ru-RU" sz="1400" b="1" kern="0" dirty="0" smtClean="0">
                <a:solidFill>
                  <a:prstClr val="black"/>
                </a:solidFill>
                <a:latin typeface="Palatino Linotype" panose="02040502050505030304" pitchFamily="18" charset="0"/>
              </a:rPr>
              <a:t>, образование,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</a:rPr>
              <a:t>культура и другие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</a:rPr>
              <a:t>),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</a:rPr>
              <a:t>капитальное строительство и другие)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alatino Linotype" panose="02040502050505030304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94" y="2174251"/>
            <a:ext cx="1716778" cy="1122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25" y="3687688"/>
            <a:ext cx="1544984" cy="677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219" y="3687688"/>
            <a:ext cx="1585912" cy="69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Стрелка вправо 4"/>
          <p:cNvSpPr/>
          <p:nvPr/>
        </p:nvSpPr>
        <p:spPr>
          <a:xfrm rot="20517000">
            <a:off x="1820118" y="3957504"/>
            <a:ext cx="691231" cy="432048"/>
          </a:xfrm>
          <a:prstGeom prst="rightArrow">
            <a:avLst>
              <a:gd name="adj1" fmla="val 36772"/>
              <a:gd name="adj2" fmla="val 5661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 rot="623277">
            <a:off x="1831259" y="4995142"/>
            <a:ext cx="691231" cy="432048"/>
          </a:xfrm>
          <a:prstGeom prst="rightArrow">
            <a:avLst>
              <a:gd name="adj1" fmla="val 36772"/>
              <a:gd name="adj2" fmla="val 5661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Минус 5"/>
          <p:cNvSpPr/>
          <p:nvPr/>
        </p:nvSpPr>
        <p:spPr>
          <a:xfrm>
            <a:off x="4256534" y="3784990"/>
            <a:ext cx="648072" cy="512155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Равно 6"/>
          <p:cNvSpPr/>
          <p:nvPr/>
        </p:nvSpPr>
        <p:spPr>
          <a:xfrm>
            <a:off x="6588224" y="3814920"/>
            <a:ext cx="864096" cy="436098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747" y="4964477"/>
            <a:ext cx="1585912" cy="69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683" y="4907724"/>
            <a:ext cx="1544984" cy="677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Минус 15"/>
          <p:cNvSpPr/>
          <p:nvPr/>
        </p:nvSpPr>
        <p:spPr>
          <a:xfrm>
            <a:off x="4259659" y="4990354"/>
            <a:ext cx="648072" cy="512155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Равно 16"/>
          <p:cNvSpPr/>
          <p:nvPr/>
        </p:nvSpPr>
        <p:spPr>
          <a:xfrm>
            <a:off x="6588224" y="4990349"/>
            <a:ext cx="864096" cy="436098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3528" y="3687688"/>
            <a:ext cx="1296144" cy="20313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Palatino Linotype" panose="02040502050505030304" pitchFamily="18" charset="0"/>
              </a:rPr>
              <a:t>РЕЗУЛЬТАТ</a:t>
            </a:r>
          </a:p>
          <a:p>
            <a:pPr algn="ctr"/>
            <a:r>
              <a:rPr lang="ru-RU" sz="1400" dirty="0" smtClean="0">
                <a:latin typeface="Palatino Linotype" panose="02040502050505030304" pitchFamily="18" charset="0"/>
              </a:rPr>
              <a:t>исполнения бюджета =</a:t>
            </a:r>
          </a:p>
          <a:p>
            <a:pPr algn="ctr"/>
            <a:r>
              <a:rPr lang="ru-RU" sz="1400" dirty="0" smtClean="0">
                <a:latin typeface="Palatino Linotype" panose="02040502050505030304" pitchFamily="18" charset="0"/>
              </a:rPr>
              <a:t> </a:t>
            </a:r>
          </a:p>
          <a:p>
            <a:pPr algn="ctr"/>
            <a:r>
              <a:rPr lang="ru-RU" sz="1400" b="1" dirty="0" smtClean="0">
                <a:latin typeface="Palatino Linotype" panose="02040502050505030304" pitchFamily="18" charset="0"/>
              </a:rPr>
              <a:t>ДОХОДЫ</a:t>
            </a:r>
          </a:p>
          <a:p>
            <a:endParaRPr lang="ru-RU" sz="1400" dirty="0">
              <a:latin typeface="Palatino Linotype" panose="02040502050505030304" pitchFamily="18" charset="0"/>
            </a:endParaRPr>
          </a:p>
          <a:p>
            <a:pPr algn="ctr"/>
            <a:r>
              <a:rPr lang="ru-RU" sz="1400" dirty="0" smtClean="0">
                <a:latin typeface="Palatino Linotype" panose="02040502050505030304" pitchFamily="18" charset="0"/>
              </a:rPr>
              <a:t>«минус»</a:t>
            </a:r>
          </a:p>
          <a:p>
            <a:pPr algn="ctr"/>
            <a:endParaRPr lang="ru-RU" sz="1400" dirty="0">
              <a:latin typeface="Palatino Linotype" panose="02040502050505030304" pitchFamily="18" charset="0"/>
            </a:endParaRPr>
          </a:p>
          <a:p>
            <a:pPr algn="ctr"/>
            <a:r>
              <a:rPr lang="ru-RU" sz="1400" b="1" dirty="0" smtClean="0">
                <a:latin typeface="Palatino Linotype" panose="02040502050505030304" pitchFamily="18" charset="0"/>
              </a:rPr>
              <a:t>РАСХОДЫ</a:t>
            </a:r>
            <a:endParaRPr lang="ru-RU" sz="1400" b="1" dirty="0">
              <a:latin typeface="Palatino Linotype" panose="0204050205050503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452321" y="3687688"/>
            <a:ext cx="1328862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Palatino Linotype" panose="02040502050505030304" pitchFamily="18" charset="0"/>
              </a:rPr>
              <a:t>ДЕФИЦИТ  </a:t>
            </a:r>
          </a:p>
          <a:p>
            <a:pPr algn="ctr"/>
            <a:r>
              <a:rPr lang="ru-RU" sz="1400" dirty="0" smtClean="0">
                <a:latin typeface="Palatino Linotype" panose="02040502050505030304" pitchFamily="18" charset="0"/>
              </a:rPr>
              <a:t>превышение расходов над доходами</a:t>
            </a:r>
            <a:endParaRPr lang="ru-RU" sz="1400" b="1" dirty="0">
              <a:latin typeface="Palatino Linotype" panose="0204050205050503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445750" y="4832703"/>
            <a:ext cx="1335433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Palatino Linotype" panose="02040502050505030304" pitchFamily="18" charset="0"/>
              </a:rPr>
              <a:t>ПРОФИЦИТ </a:t>
            </a:r>
          </a:p>
          <a:p>
            <a:pPr algn="ctr"/>
            <a:r>
              <a:rPr lang="ru-RU" sz="1400" dirty="0" smtClean="0">
                <a:latin typeface="Palatino Linotype" panose="02040502050505030304" pitchFamily="18" charset="0"/>
              </a:rPr>
              <a:t>превышение доходов над расходами</a:t>
            </a:r>
            <a:endParaRPr lang="ru-RU" sz="1400" b="1" dirty="0">
              <a:latin typeface="Palatino Linotype" panose="02040502050505030304" pitchFamily="18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5786810"/>
            <a:ext cx="1495960" cy="9545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94" y="980728"/>
            <a:ext cx="1716778" cy="1098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1139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20307"/>
            <a:ext cx="7242161" cy="360040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/>
              <a:t>Информация об объемах бюджетных ассигнований, направляемых на реализацию национальных проектов</a:t>
            </a:r>
            <a:r>
              <a:rPr lang="ru-RU" sz="3200" b="1" dirty="0" smtClean="0"/>
              <a:t> </a:t>
            </a:r>
            <a:endParaRPr lang="ru-RU" sz="3200" b="1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70423770"/>
              </p:ext>
            </p:extLst>
          </p:nvPr>
        </p:nvGraphicFramePr>
        <p:xfrm>
          <a:off x="322916" y="1024570"/>
          <a:ext cx="8682933" cy="56852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9794"/>
                <a:gridCol w="4560766"/>
                <a:gridCol w="1080120"/>
                <a:gridCol w="864096"/>
                <a:gridCol w="864096"/>
                <a:gridCol w="834061"/>
              </a:tblGrid>
              <a:tr h="747751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 п/п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национального (федерального)</a:t>
                      </a:r>
                      <a:r>
                        <a:rPr lang="ru-RU" sz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проекта/наименование расходов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 год</a:t>
                      </a:r>
                    </a:p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(план на 01.10.2020)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 год (план)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 год</a:t>
                      </a:r>
                    </a:p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(план)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 год (план)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55464"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endParaRPr kumimoji="0" lang="ru-RU" sz="1200" b="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9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Национальный проект «Культура», в  т.ч.:</a:t>
                      </a:r>
                      <a:endParaRPr kumimoji="0" lang="ru-RU" sz="900" b="0" i="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4052,0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55359">
                <a:tc rowSpan="2">
                  <a:txBody>
                    <a:bodyPr/>
                    <a:lstStyle/>
                    <a:p>
                      <a:pPr algn="ctr"/>
                      <a:endParaRPr kumimoji="0" lang="ru-RU" sz="1200" b="0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kumimoji="0"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1.1</a:t>
                      </a:r>
                      <a:endParaRPr kumimoji="0" lang="ru-RU" sz="1200" b="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9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Федеральный проект «Культурная среда», в  т.ч.:</a:t>
                      </a:r>
                      <a:endParaRPr kumimoji="0" lang="ru-RU" sz="900" b="0" i="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4052,0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55464">
                <a:tc vMerge="1">
                  <a:txBody>
                    <a:bodyPr/>
                    <a:lstStyle/>
                    <a:p>
                      <a:pPr algn="ctr"/>
                      <a:endParaRPr kumimoji="0" lang="ru-RU" sz="14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9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Оснащение образовательных организаций в сфере культуры музыкальными инструментами, оборудованием и учебными материалами </a:t>
                      </a:r>
                      <a:endParaRPr kumimoji="0" lang="ru-RU" sz="900" b="0" i="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4052,0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55359"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kumimoji="0" lang="ru-RU" sz="1200" b="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9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Национальный проект «Образование», в  т.ч.:</a:t>
                      </a:r>
                      <a:endParaRPr kumimoji="0" lang="ru-RU" sz="900" b="0" i="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12167,6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55359">
                <a:tc rowSpan="2">
                  <a:txBody>
                    <a:bodyPr/>
                    <a:lstStyle/>
                    <a:p>
                      <a:pPr algn="ctr"/>
                      <a:endParaRPr kumimoji="0" lang="ru-RU" sz="1200" b="0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kumimoji="0" lang="ru-RU" sz="1200" b="0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kumimoji="0"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2.1</a:t>
                      </a:r>
                      <a:endParaRPr kumimoji="0" lang="ru-RU" sz="1200" b="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9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Федеральный проект «Современная школа», в  т.ч.:</a:t>
                      </a:r>
                      <a:endParaRPr kumimoji="0" lang="ru-RU" sz="900" b="0" i="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12167,6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643973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9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Создание (обновление) материально-технической базы для реализации основных и дополнительных общеобразовательных программ цифрового и гуманитарного профилей в общеобразовательных организациях, расположенных в сельской местности малых городах</a:t>
                      </a:r>
                      <a:endParaRPr kumimoji="0" lang="ru-RU" sz="900" b="0" i="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12167,6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55359"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  <a:endParaRPr kumimoji="0" lang="ru-RU" sz="1200" b="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9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Национальный проект «Демография», в  т.ч.:</a:t>
                      </a:r>
                      <a:endParaRPr kumimoji="0" lang="ru-RU" sz="900" b="0" i="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3217,3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55359">
                <a:tc rowSpan="2"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200" b="0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3.1</a:t>
                      </a:r>
                      <a:endParaRPr kumimoji="0" lang="ru-RU" sz="1200" b="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9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Федеральный проект «Спорт - норма жизни», в  т.ч.:</a:t>
                      </a:r>
                      <a:endParaRPr kumimoji="0" lang="ru-RU" sz="900" b="0" i="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3217,3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9069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9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Оснащение объектов спортивной инфраструктуры спортивно-технологическим оборудованием</a:t>
                      </a:r>
                      <a:endParaRPr kumimoji="0" lang="ru-RU" sz="900" b="0" i="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3217,3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55359"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  <a:endParaRPr kumimoji="0" lang="ru-RU" sz="1200" b="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9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Национальный проект «Безопасные и качественные автомобильные дороги», в  т.ч.:</a:t>
                      </a:r>
                      <a:endParaRPr kumimoji="0" lang="ru-RU" sz="900" b="0" i="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6000,0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55359">
                <a:tc rowSpan="2"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200" b="0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4.1</a:t>
                      </a:r>
                      <a:endParaRPr kumimoji="0" lang="ru-RU" sz="1200" b="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9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Федеральный проект «Безопасность дорожного движения», в  т.ч.:</a:t>
                      </a:r>
                      <a:endParaRPr kumimoji="0" lang="ru-RU" sz="900" b="0" i="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6000,0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675553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9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Субсидии </a:t>
                      </a:r>
                      <a:r>
                        <a:rPr kumimoji="0" lang="ru-RU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на организацию предоставления общедоступного и бесплатного начального общего, основного общего, среднего общего образования по основным общеобразовательным программам в муниципальных образовательных организациях (приобретение автобусов и микроавтобусов для обеспечения подвоза учащихся)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6000,0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853721" y="706860"/>
            <a:ext cx="1152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dirty="0" smtClean="0"/>
              <a:t>тыс. рублей</a:t>
            </a:r>
            <a:endParaRPr lang="ru-RU" sz="1200" dirty="0"/>
          </a:p>
        </p:txBody>
      </p:sp>
      <p:pic>
        <p:nvPicPr>
          <p:cNvPr id="1026" name="Picture 2" descr="C:\Users\Lebedeva\Desktop\b8b5efa2c843a0539447202857d1377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-99392"/>
            <a:ext cx="1572850" cy="1174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10706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285728"/>
            <a:ext cx="7540300" cy="631844"/>
          </a:xfrm>
        </p:spPr>
        <p:txBody>
          <a:bodyPr>
            <a:noAutofit/>
          </a:bodyPr>
          <a:lstStyle/>
          <a:p>
            <a:pPr algn="l">
              <a:buNone/>
            </a:pPr>
            <a:endParaRPr lang="ru-RU" sz="4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AutoShape 56"/>
          <p:cNvSpPr>
            <a:spLocks noChangeArrowheads="1"/>
          </p:cNvSpPr>
          <p:nvPr/>
        </p:nvSpPr>
        <p:spPr bwMode="auto">
          <a:xfrm>
            <a:off x="142844" y="215300"/>
            <a:ext cx="8858312" cy="1615258"/>
          </a:xfrm>
          <a:prstGeom prst="downArrowCallout">
            <a:avLst>
              <a:gd name="adj1" fmla="val 23546"/>
              <a:gd name="adj2" fmla="val 44318"/>
              <a:gd name="adj3" fmla="val 17429"/>
              <a:gd name="adj4" fmla="val 66667"/>
            </a:avLst>
          </a:prstGeom>
          <a:solidFill>
            <a:schemeClr val="tx1">
              <a:lumMod val="25000"/>
              <a:lumOff val="75000"/>
            </a:schemeClr>
          </a:solidFill>
          <a:ln>
            <a:headEnd/>
            <a:tailEnd/>
          </a:ln>
          <a:ex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endParaRPr lang="ru-RU" altLang="ru-RU" sz="1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cs typeface="Times New Roman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1400" b="1" cap="all" dirty="0">
                <a:ln w="0"/>
                <a:solidFill>
                  <a:srgbClr val="996600"/>
                </a:solidFill>
                <a:effectLst>
                  <a:reflection blurRad="12700" stA="50000" endPos="50000" dist="5000" dir="5400000" sy="-100000" rotWithShape="0"/>
                </a:effectLst>
                <a:latin typeface="Palatino Linotype" panose="02040502050505030304" pitchFamily="18" charset="0"/>
              </a:rPr>
              <a:t>Объем иных межбюджетных трансфертов, передаваемых </a:t>
            </a:r>
            <a:r>
              <a:rPr lang="ru-RU" sz="1400" b="1" cap="all" dirty="0" smtClean="0">
                <a:ln w="0"/>
                <a:solidFill>
                  <a:srgbClr val="996600"/>
                </a:solidFill>
                <a:effectLst>
                  <a:reflection blurRad="12700" stA="50000" endPos="50000" dist="5000" dir="5400000" sy="-100000" rotWithShape="0"/>
                </a:effectLst>
                <a:latin typeface="Palatino Linotype" panose="02040502050505030304" pitchFamily="18" charset="0"/>
              </a:rPr>
              <a:t>бюджету</a:t>
            </a:r>
          </a:p>
          <a:p>
            <a:pPr algn="ctr">
              <a:spcAft>
                <a:spcPts val="0"/>
              </a:spcAft>
            </a:pPr>
            <a:r>
              <a:rPr lang="ru-RU" sz="1400" b="1" cap="all" dirty="0" smtClean="0">
                <a:ln w="0"/>
                <a:solidFill>
                  <a:srgbClr val="996600"/>
                </a:solidFill>
                <a:effectLst>
                  <a:reflection blurRad="12700" stA="50000" endPos="50000" dist="5000" dir="5400000" sy="-100000" rotWithShape="0"/>
                </a:effectLst>
                <a:latin typeface="Palatino Linotype" panose="02040502050505030304" pitchFamily="18" charset="0"/>
              </a:rPr>
              <a:t>Муниципального  </a:t>
            </a:r>
            <a:r>
              <a:rPr lang="ru-RU" sz="1400" b="1" cap="all" dirty="0">
                <a:ln w="0"/>
                <a:solidFill>
                  <a:srgbClr val="996600"/>
                </a:solidFill>
                <a:effectLst>
                  <a:reflection blurRad="12700" stA="50000" endPos="50000" dist="5000" dir="5400000" sy="-100000" rotWithShape="0"/>
                </a:effectLst>
                <a:latin typeface="Palatino Linotype" panose="02040502050505030304" pitchFamily="18" charset="0"/>
              </a:rPr>
              <a:t>образования Темрюкский район из бюджетов </a:t>
            </a:r>
            <a:r>
              <a:rPr lang="ru-RU" sz="1400" b="1" cap="all" dirty="0" smtClean="0">
                <a:ln w="0"/>
                <a:solidFill>
                  <a:srgbClr val="996600"/>
                </a:solidFill>
                <a:effectLst>
                  <a:reflection blurRad="12700" stA="50000" endPos="50000" dist="5000" dir="5400000" sy="-100000" rotWithShape="0"/>
                </a:effectLst>
                <a:latin typeface="Palatino Linotype" panose="02040502050505030304" pitchFamily="18" charset="0"/>
              </a:rPr>
              <a:t>поселений</a:t>
            </a:r>
          </a:p>
          <a:p>
            <a:pPr algn="ctr">
              <a:spcAft>
                <a:spcPts val="0"/>
              </a:spcAft>
            </a:pPr>
            <a:r>
              <a:rPr lang="ru-RU" sz="1400" b="1" cap="all" dirty="0" smtClean="0">
                <a:ln w="0"/>
                <a:solidFill>
                  <a:srgbClr val="996600"/>
                </a:solidFill>
                <a:effectLst>
                  <a:reflection blurRad="12700" stA="50000" endPos="50000" dist="5000" dir="5400000" sy="-100000" rotWithShape="0"/>
                </a:effectLst>
                <a:latin typeface="Palatino Linotype" panose="02040502050505030304" pitchFamily="18" charset="0"/>
              </a:rPr>
              <a:t>на осуществление части полномочий по решению </a:t>
            </a:r>
            <a:r>
              <a:rPr lang="ru-RU" sz="1400" b="1" cap="all" dirty="0">
                <a:ln w="0"/>
                <a:solidFill>
                  <a:srgbClr val="996600"/>
                </a:solidFill>
                <a:effectLst>
                  <a:reflection blurRad="12700" stA="50000" endPos="50000" dist="5000" dir="5400000" sy="-100000" rotWithShape="0"/>
                </a:effectLst>
                <a:latin typeface="Palatino Linotype" panose="02040502050505030304" pitchFamily="18" charset="0"/>
              </a:rPr>
              <a:t>вопросов </a:t>
            </a:r>
            <a:r>
              <a:rPr lang="ru-RU" sz="1400" b="1" cap="all" dirty="0" smtClean="0">
                <a:ln w="0"/>
                <a:solidFill>
                  <a:srgbClr val="996600"/>
                </a:solidFill>
                <a:effectLst>
                  <a:reflection blurRad="12700" stA="50000" endPos="50000" dist="5000" dir="5400000" sy="-100000" rotWithShape="0"/>
                </a:effectLst>
                <a:latin typeface="Palatino Linotype" panose="02040502050505030304" pitchFamily="18" charset="0"/>
              </a:rPr>
              <a:t>местного</a:t>
            </a:r>
          </a:p>
          <a:p>
            <a:pPr algn="ctr">
              <a:spcAft>
                <a:spcPts val="0"/>
              </a:spcAft>
            </a:pPr>
            <a:r>
              <a:rPr lang="ru-RU" sz="1400" b="1" cap="all" dirty="0" smtClean="0">
                <a:ln w="0"/>
                <a:solidFill>
                  <a:srgbClr val="996600"/>
                </a:solidFill>
                <a:effectLst>
                  <a:reflection blurRad="12700" stA="50000" endPos="50000" dist="5000" dir="5400000" sy="-100000" rotWithShape="0"/>
                </a:effectLst>
                <a:latin typeface="Palatino Linotype" panose="02040502050505030304" pitchFamily="18" charset="0"/>
              </a:rPr>
              <a:t>Значения в </a:t>
            </a:r>
            <a:r>
              <a:rPr lang="ru-RU" sz="1400" b="1" cap="all" dirty="0">
                <a:ln w="0"/>
                <a:solidFill>
                  <a:srgbClr val="996600"/>
                </a:solidFill>
                <a:effectLst>
                  <a:reflection blurRad="12700" stA="50000" endPos="50000" dist="5000" dir="5400000" sy="-100000" rotWithShape="0"/>
                </a:effectLst>
                <a:latin typeface="Palatino Linotype" panose="02040502050505030304" pitchFamily="18" charset="0"/>
              </a:rPr>
              <a:t>соответствии с заключенными </a:t>
            </a:r>
            <a:r>
              <a:rPr lang="ru-RU" sz="1400" b="1" cap="all" dirty="0" smtClean="0">
                <a:ln w="0"/>
                <a:solidFill>
                  <a:srgbClr val="996600"/>
                </a:solidFill>
                <a:effectLst>
                  <a:reflection blurRad="12700" stA="50000" endPos="50000" dist="5000" dir="5400000" sy="-100000" rotWithShape="0"/>
                </a:effectLst>
                <a:latin typeface="Palatino Linotype" panose="02040502050505030304" pitchFamily="18" charset="0"/>
              </a:rPr>
              <a:t>соглашениями, на 2021 год</a:t>
            </a:r>
            <a:endParaRPr lang="ru-RU" sz="1400" b="1" cap="all" dirty="0">
              <a:ln w="0"/>
              <a:solidFill>
                <a:srgbClr val="996600"/>
              </a:solidFill>
              <a:effectLst>
                <a:reflection blurRad="12700" stA="50000" endPos="50000" dist="5000" dir="5400000" sy="-100000" rotWithShape="0"/>
              </a:effectLst>
              <a:latin typeface="Calibri"/>
              <a:ea typeface="Times New Roman"/>
              <a:cs typeface="Times New Roman"/>
            </a:endParaRPr>
          </a:p>
          <a:p>
            <a:pPr algn="ctr"/>
            <a:endParaRPr lang="ru-RU" altLang="ru-RU" sz="1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2550697"/>
              </p:ext>
            </p:extLst>
          </p:nvPr>
        </p:nvGraphicFramePr>
        <p:xfrm>
          <a:off x="251520" y="1844824"/>
          <a:ext cx="8640959" cy="46935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0027"/>
                <a:gridCol w="2220247"/>
                <a:gridCol w="660073"/>
                <a:gridCol w="1200132"/>
                <a:gridCol w="1008113"/>
                <a:gridCol w="1584176"/>
                <a:gridCol w="1728191"/>
              </a:tblGrid>
              <a:tr h="11034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1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7814" marR="27814" marT="0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Муниципальное образование</a:t>
                      </a:r>
                      <a:endParaRPr lang="ru-RU" sz="11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7814" marR="27814" marT="0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Всего, в т.ч.:</a:t>
                      </a:r>
                      <a:endParaRPr lang="ru-RU" sz="11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7814" marR="27814" marT="0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осуществление внешнего </a:t>
                      </a:r>
                      <a:r>
                        <a:rPr lang="ru-RU" sz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муниципаль-ного </a:t>
                      </a:r>
                      <a:r>
                        <a:rPr lang="ru-RU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финансового контроля</a:t>
                      </a:r>
                      <a:endParaRPr lang="ru-RU" sz="11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7814" marR="27814" marT="0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осуществление внутреннего муниципального финансового контроля</a:t>
                      </a:r>
                      <a:endParaRPr lang="ru-RU" sz="1050" dirty="0" smtClean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7814" marR="27814" marT="0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 организацию библиотечного обслуживания населения, комплектование и обеспечение сохранности библиотечных фондов </a:t>
                      </a:r>
                      <a:endParaRPr lang="ru-RU" sz="11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7814" marR="27814" marT="0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на определение поставщиков (подрядчиков, исполнителей) при осуществлении конкурентных способов закупок товаров, работ, услуг для обеспечения муниципальных нужд</a:t>
                      </a:r>
                      <a:endParaRPr lang="ru-RU" sz="11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7814" marR="27814" marT="0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</a:tr>
              <a:tr h="2551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7814" marR="27814" marT="0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Темрюкское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г/п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7814" marR="27814" marT="0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1171,6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292,4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228,5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650,7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</a:tr>
              <a:tr h="2551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7814" marR="27814" marT="0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Ахтанизовское</a:t>
                      </a:r>
                      <a:r>
                        <a:rPr lang="ru-RU" sz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с/п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7814" marR="27814" marT="0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244,4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97,4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103,9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</a:tr>
              <a:tr h="2551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7814" marR="27814" marT="0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Вышестеблиевское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с/п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7814" marR="27814" marT="0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308,7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111,5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103,9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63,3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</a:tr>
              <a:tr h="1839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7814" marR="27814" marT="0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Голубицкое сельское поселение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7814" marR="27814" marT="0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295,1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97,4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103,9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43,8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</a:tr>
              <a:tr h="1839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7814" marR="27814" marT="0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Запорожское сельское поселение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7814" marR="27814" marT="0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342,2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132,3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124,6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45,3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</a:tr>
              <a:tr h="2551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1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7814" marR="27814" marT="0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Краснострельское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с/п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7814" marR="27814" marT="0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297,2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104,4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103,9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38,9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</a:tr>
              <a:tr h="1839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1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7814" marR="27814" marT="0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Курчанское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с/п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7814" marR="27814" marT="0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246,6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104,4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83,0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29,2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</a:tr>
              <a:tr h="2551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1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7814" marR="27814" marT="0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Новотаманское</a:t>
                      </a:r>
                      <a:r>
                        <a:rPr lang="ru-RU" sz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с/п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7814" marR="27814" marT="0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268,4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97,4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103,9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52,1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</a:tr>
              <a:tr h="1839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1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7814" marR="27814" marT="0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Сенное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с/п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7814" marR="27814" marT="0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320,2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118,4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124,6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47,2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</a:tr>
              <a:tr h="2551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1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7814" marR="27814" marT="0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Старотитаровское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с/п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7814" marR="27814" marT="0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493,9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160,1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145,4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58,4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</a:tr>
              <a:tr h="1839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1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7814" marR="27814" marT="0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Таманское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с/п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7814" marR="27814" marT="0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567,8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250,6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145,4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171,8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</a:tr>
              <a:tr h="2551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1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7814" marR="27814" marT="0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Фонталовское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с/п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7814" marR="27814" marT="0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257,8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104,4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83,0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40,4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</a:tr>
              <a:tr h="183900"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14" marR="27814" marT="0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Итого: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7814" marR="27814" marT="0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4813,9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1670,7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1454,0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435,0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1254,2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50000">
                          <a:srgbClr val="F1F8F9"/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668344" y="1448774"/>
            <a:ext cx="1224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996600"/>
                </a:solidFill>
              </a:rPr>
              <a:t>т</a:t>
            </a:r>
            <a:r>
              <a:rPr lang="ru-RU" sz="1400" dirty="0" smtClean="0">
                <a:solidFill>
                  <a:srgbClr val="996600"/>
                </a:solidFill>
              </a:rPr>
              <a:t>ыс.рублей</a:t>
            </a:r>
            <a:endParaRPr lang="ru-RU" sz="1400" dirty="0">
              <a:solidFill>
                <a:srgbClr val="99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240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361518"/>
            <a:ext cx="7540300" cy="631844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600" b="1" dirty="0" smtClean="0">
                <a:ln w="1905"/>
                <a:solidFill>
                  <a:srgbClr val="99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Palatino Linotype" panose="02040502050505030304" pitchFamily="18" charset="0"/>
                <a:cs typeface="Times New Roman" pitchFamily="18" charset="0"/>
              </a:rPr>
              <a:t>Поддержка поселений муниципального образования Темрюкский район</a:t>
            </a:r>
            <a:endParaRPr lang="ru-RU" sz="2600" b="1" dirty="0">
              <a:ln w="1905"/>
              <a:solidFill>
                <a:srgbClr val="99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Palatino Linotype" panose="02040502050505030304" pitchFamily="18" charset="0"/>
            </a:endParaRPr>
          </a:p>
        </p:txBody>
      </p:sp>
      <p:sp>
        <p:nvSpPr>
          <p:cNvPr id="6" name="AutoShape 56"/>
          <p:cNvSpPr>
            <a:spLocks noChangeArrowheads="1"/>
          </p:cNvSpPr>
          <p:nvPr/>
        </p:nvSpPr>
        <p:spPr bwMode="auto">
          <a:xfrm>
            <a:off x="142844" y="1340768"/>
            <a:ext cx="8858312" cy="1008112"/>
          </a:xfrm>
          <a:prstGeom prst="downArrowCallout">
            <a:avLst>
              <a:gd name="adj1" fmla="val 49469"/>
              <a:gd name="adj2" fmla="val 55755"/>
              <a:gd name="adj3" fmla="val 16667"/>
              <a:gd name="adj4" fmla="val 66667"/>
            </a:avLst>
          </a:prstGeom>
          <a:solidFill>
            <a:schemeClr val="tx1">
              <a:lumMod val="25000"/>
              <a:lumOff val="75000"/>
            </a:schemeClr>
          </a:solidFill>
          <a:ln>
            <a:headEnd/>
            <a:tailEnd/>
          </a:ln>
          <a:ex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altLang="ru-RU" sz="16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Times New Roman" pitchFamily="18" charset="0"/>
            </a:endParaRPr>
          </a:p>
          <a:p>
            <a:pPr algn="ctr"/>
            <a:r>
              <a:rPr lang="ru-RU" altLang="ru-RU" sz="2000" b="1" dirty="0" smtClean="0">
                <a:ln w="1905">
                  <a:noFill/>
                </a:ln>
                <a:solidFill>
                  <a:srgbClr val="99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Palatino Linotype" panose="02040502050505030304" pitchFamily="18" charset="0"/>
                <a:cs typeface="Times New Roman" pitchFamily="18" charset="0"/>
              </a:rPr>
              <a:t>Дополнительно в бюджеты поселений в 2021 году </a:t>
            </a:r>
          </a:p>
          <a:p>
            <a:pPr algn="ctr"/>
            <a:r>
              <a:rPr lang="ru-RU" altLang="ru-RU" sz="2000" b="1" dirty="0" smtClean="0">
                <a:ln w="1905">
                  <a:noFill/>
                </a:ln>
                <a:solidFill>
                  <a:srgbClr val="99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Palatino Linotype" panose="02040502050505030304" pitchFamily="18" charset="0"/>
                <a:cs typeface="Times New Roman" pitchFamily="18" charset="0"/>
              </a:rPr>
              <a:t>будет направлено 35,5 млн. рублей:</a:t>
            </a:r>
            <a:endParaRPr lang="ru-RU" altLang="ru-RU" sz="2000" b="1" dirty="0">
              <a:ln w="1905">
                <a:noFill/>
              </a:ln>
              <a:solidFill>
                <a:srgbClr val="99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Palatino Linotype" panose="02040502050505030304" pitchFamily="18" charset="0"/>
              <a:cs typeface="Times New Roman" pitchFamily="18" charset="0"/>
            </a:endParaRPr>
          </a:p>
          <a:p>
            <a:pPr algn="ctr"/>
            <a:endParaRPr lang="ru-RU" altLang="ru-RU" sz="16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Times New Roman" pitchFamily="18" charset="0"/>
            </a:endParaRPr>
          </a:p>
        </p:txBody>
      </p:sp>
      <p:pic>
        <p:nvPicPr>
          <p:cNvPr id="11" name="Рисунок 10" descr="герб Темрюкского район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28244" y="271591"/>
            <a:ext cx="962324" cy="1069177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1915295"/>
              </p:ext>
            </p:extLst>
          </p:nvPr>
        </p:nvGraphicFramePr>
        <p:xfrm>
          <a:off x="432203" y="2348880"/>
          <a:ext cx="8568953" cy="4364267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579388"/>
                <a:gridCol w="4112069"/>
                <a:gridCol w="2114471"/>
                <a:gridCol w="1763025"/>
              </a:tblGrid>
              <a:tr h="258965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3907" marR="13907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3907" marR="13907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3907" marR="13907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рублей</a:t>
                      </a:r>
                      <a:endParaRPr lang="ru-RU" sz="11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3907" marR="13907" marT="0" marB="0"/>
                </a:tc>
              </a:tr>
              <a:tr h="12599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1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3907" marR="13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поселения</a:t>
                      </a:r>
                      <a:endParaRPr lang="ru-RU" sz="11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3907" marR="13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средств на сбалансированность бюджетов поселений</a:t>
                      </a:r>
                      <a:endParaRPr lang="ru-RU" sz="11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3907" marR="13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Дотация на выравнивание бюджетной обеспеченности поселений</a:t>
                      </a:r>
                      <a:endParaRPr lang="ru-RU" sz="11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3907" marR="13907" marT="0" marB="0" anchor="ctr"/>
                </a:tc>
              </a:tr>
              <a:tr h="3962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3907" marR="1390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Ахтанизовское сельское поселение</a:t>
                      </a:r>
                      <a:endParaRPr lang="ru-RU" sz="12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3907" marR="13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7765,8</a:t>
                      </a:r>
                      <a:endParaRPr lang="ru-RU" sz="16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3907" marR="13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3907" marR="13907" marT="0" marB="0" anchor="ctr"/>
                </a:tc>
              </a:tr>
              <a:tr h="4214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3907" marR="13907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Вышестеблиевское сельское поселение</a:t>
                      </a:r>
                      <a:endParaRPr lang="ru-RU" sz="1600" b="1" kern="12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907" marR="13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1200,0</a:t>
                      </a:r>
                      <a:endParaRPr lang="ru-RU" sz="16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3907" marR="13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3907" marR="13907" marT="0" marB="0" anchor="ctr"/>
                </a:tc>
              </a:tr>
              <a:tr h="4214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3907" marR="1390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Голубицкое </a:t>
                      </a:r>
                      <a:r>
                        <a:rPr lang="ru-RU" sz="1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сельское поселение</a:t>
                      </a:r>
                      <a:endParaRPr lang="ru-RU" sz="12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3907" marR="13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7783,2</a:t>
                      </a:r>
                      <a:endParaRPr lang="ru-RU" sz="16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3907" marR="13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3907" marR="13907" marT="0" marB="0" anchor="ctr"/>
                </a:tc>
              </a:tr>
              <a:tr h="3962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3907" marR="1390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Курчанское сельское поселение</a:t>
                      </a:r>
                      <a:endParaRPr lang="ru-RU" sz="12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3907" marR="13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3907" marR="13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2142,3</a:t>
                      </a:r>
                      <a:endParaRPr lang="ru-RU" sz="16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3907" marR="13907" marT="0" marB="0" anchor="ctr"/>
                </a:tc>
              </a:tr>
              <a:tr h="3962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5</a:t>
                      </a:r>
                      <a:endParaRPr lang="ru-RU" sz="14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3907" marR="1390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Новотаманское сельское поселение</a:t>
                      </a:r>
                      <a:endParaRPr lang="ru-RU" sz="12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3907" marR="13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14569,4</a:t>
                      </a:r>
                      <a:endParaRPr lang="ru-RU" sz="16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3907" marR="13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139,2</a:t>
                      </a:r>
                      <a:endParaRPr lang="ru-RU" sz="16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3907" marR="13907" marT="0" marB="0" anchor="ctr"/>
                </a:tc>
              </a:tr>
              <a:tr h="396202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</a:t>
                      </a:r>
                      <a:endParaRPr lang="ru-RU" sz="1600" b="1" kern="12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907" marR="13907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Фонталовское сельское поселение</a:t>
                      </a:r>
                      <a:endParaRPr lang="ru-RU" sz="1600" b="1" kern="12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907" marR="13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1181,6</a:t>
                      </a:r>
                      <a:endParaRPr lang="ru-RU" sz="16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3907" marR="13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718,5</a:t>
                      </a:r>
                      <a:endParaRPr lang="ru-RU" sz="16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3907" marR="13907" marT="0" marB="0" anchor="ctr"/>
                </a:tc>
              </a:tr>
              <a:tr h="396202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3907" marR="139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Итого:</a:t>
                      </a:r>
                      <a:endParaRPr lang="ru-RU" sz="12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3907" marR="13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32500,0</a:t>
                      </a:r>
                      <a:endParaRPr lang="ru-RU" sz="14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3907" marR="13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3000,0</a:t>
                      </a:r>
                      <a:endParaRPr lang="ru-RU" sz="14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3907" marR="13907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4724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buNone/>
            </a:pPr>
            <a:r>
              <a:rPr lang="ru-RU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Спасибо за внимание!</a:t>
            </a:r>
            <a:endParaRPr lang="ru-RU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Picture 3" descr="C:\Users\Lebedeva\Desktop\фото 2019\4718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6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595559" y="908720"/>
            <a:ext cx="8229600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 fontAlgn="auto">
              <a:spcAft>
                <a:spcPts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Palatino Linotype" panose="02040502050505030304" pitchFamily="18" charset="0"/>
              </a:rPr>
              <a:t>Спасибо за внимание!</a:t>
            </a:r>
            <a:endParaRPr lang="ru-RU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201984" y="3947012"/>
            <a:ext cx="2584450" cy="323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23258" y="-11790"/>
            <a:ext cx="3236913" cy="258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557" y="94053"/>
            <a:ext cx="1100076" cy="12178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023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724520" y="404664"/>
            <a:ext cx="8064896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prstClr val="white"/>
                </a:solidFill>
              </a:rPr>
              <a:t>Доходы бюджета – безвозмездные и безвозвратные поступления денежных средств</a:t>
            </a:r>
            <a:endParaRPr lang="ru-RU" sz="2400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33872" y="3096343"/>
            <a:ext cx="2533202" cy="22048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Поступления от уплаты налогов, установленных Налоговым кодексом Российской Федерации:</a:t>
            </a:r>
          </a:p>
          <a:p>
            <a:pPr algn="ctr">
              <a:defRPr/>
            </a:pPr>
            <a:r>
              <a:rPr lang="ru-RU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налог на прибыль организаций;</a:t>
            </a:r>
          </a:p>
          <a:p>
            <a:pPr algn="ctr">
              <a:defRPr/>
            </a:pPr>
            <a:r>
              <a:rPr lang="ru-RU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НДФЛ;</a:t>
            </a:r>
          </a:p>
          <a:p>
            <a:pPr algn="ctr">
              <a:defRPr/>
            </a:pPr>
            <a:r>
              <a:rPr lang="ru-RU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акцизы;</a:t>
            </a:r>
          </a:p>
          <a:p>
            <a:pPr algn="ctr">
              <a:defRPr/>
            </a:pPr>
            <a:r>
              <a:rPr lang="ru-RU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иные налоги</a:t>
            </a:r>
            <a:endParaRPr lang="ru-RU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33872" y="2662757"/>
            <a:ext cx="2533202" cy="4594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prstClr val="black"/>
                </a:solidFill>
              </a:rPr>
              <a:t>Налоговые доходы</a:t>
            </a:r>
            <a:endParaRPr lang="ru-RU" sz="2000" b="1" dirty="0">
              <a:solidFill>
                <a:prstClr val="black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707904" y="2645567"/>
            <a:ext cx="2401416" cy="457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solidFill>
                  <a:prstClr val="black"/>
                </a:solidFill>
              </a:rPr>
              <a:t>Неналоговые доходы</a:t>
            </a:r>
            <a:endParaRPr lang="ru-RU" sz="1800" b="1" dirty="0">
              <a:solidFill>
                <a:prstClr val="black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707904" y="3102767"/>
            <a:ext cx="2401416" cy="219844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Поступления доходов от использования муниципального имущества, от платных услуг, оказываемых казенными учреждениями, штрафных санкций за нарушение законодательства, иных неналоговых платежей</a:t>
            </a:r>
            <a:endParaRPr lang="ru-RU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497513" y="2645566"/>
            <a:ext cx="2282552" cy="47662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kern="1000" dirty="0" smtClean="0">
                <a:solidFill>
                  <a:prstClr val="black"/>
                </a:solidFill>
              </a:rPr>
              <a:t>Безвозмездные поступления</a:t>
            </a:r>
            <a:endParaRPr lang="ru-RU" sz="1800" b="1" kern="1000" dirty="0">
              <a:solidFill>
                <a:prstClr val="black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497513" y="3122188"/>
            <a:ext cx="2282552" cy="217901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Поступления доходов в виде финансовой помощи, полученной о бюджетов других уровней бюджетной системы Российской Федерации (межбюджетные трансферты), безвозмездные поступления от организаций и граждан</a:t>
            </a:r>
            <a:endParaRPr lang="ru-RU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42574" y="1428899"/>
            <a:ext cx="28287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b="1" dirty="0">
                <a:solidFill>
                  <a:srgbClr val="475A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Доходы </a:t>
            </a:r>
            <a:r>
              <a:rPr lang="ru-RU" altLang="ru-RU" b="1" dirty="0" smtClean="0">
                <a:solidFill>
                  <a:srgbClr val="475A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бюджета</a:t>
            </a:r>
            <a:endParaRPr lang="ru-RU" dirty="0"/>
          </a:p>
        </p:txBody>
      </p:sp>
      <p:sp>
        <p:nvSpPr>
          <p:cNvPr id="4" name="Стрелка вниз 3"/>
          <p:cNvSpPr/>
          <p:nvPr/>
        </p:nvSpPr>
        <p:spPr>
          <a:xfrm rot="2711389">
            <a:off x="2825782" y="1902269"/>
            <a:ext cx="319645" cy="68879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низ 14"/>
          <p:cNvSpPr/>
          <p:nvPr/>
        </p:nvSpPr>
        <p:spPr>
          <a:xfrm>
            <a:off x="4481115" y="1992019"/>
            <a:ext cx="319645" cy="50929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низ 15"/>
          <p:cNvSpPr/>
          <p:nvPr/>
        </p:nvSpPr>
        <p:spPr>
          <a:xfrm rot="19690058">
            <a:off x="6271100" y="1875400"/>
            <a:ext cx="319645" cy="68879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 descr="C:\Users\vasilyeva\AppData\Local\Microsoft\Windows\Temporary Internet Files\Content.IE5\5AGQ1XCO\money_PNG3502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643" y="818659"/>
            <a:ext cx="1600292" cy="1826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1" y="5373216"/>
            <a:ext cx="2270311" cy="148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747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0"/>
            <a:ext cx="7992888" cy="936104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C000"/>
                </a:solidFill>
                <a:effectLst/>
              </a:rPr>
              <a:t>Этапы составления и утверждения бюджета муниципального образования Темрюкский район</a:t>
            </a:r>
            <a:endParaRPr lang="ru-RU" sz="24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C000"/>
              </a:solidFill>
              <a:effectLst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769846663"/>
              </p:ext>
            </p:extLst>
          </p:nvPr>
        </p:nvGraphicFramePr>
        <p:xfrm>
          <a:off x="467544" y="1124744"/>
          <a:ext cx="8280920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51217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0"/>
            <a:ext cx="2929508" cy="2197131"/>
          </a:xfrm>
          <a:prstGeom prst="rect">
            <a:avLst/>
          </a:prstGeom>
        </p:spPr>
      </p:pic>
      <p:sp>
        <p:nvSpPr>
          <p:cNvPr id="11270" name="Подзаголовок 1"/>
          <p:cNvSpPr>
            <a:spLocks noGrp="1"/>
          </p:cNvSpPr>
          <p:nvPr>
            <p:ph type="subTitle" idx="1"/>
          </p:nvPr>
        </p:nvSpPr>
        <p:spPr>
          <a:xfrm>
            <a:off x="1331640" y="404664"/>
            <a:ext cx="7416824" cy="6120680"/>
          </a:xfrm>
        </p:spPr>
        <p:txBody>
          <a:bodyPr>
            <a:normAutofit/>
          </a:bodyPr>
          <a:lstStyle/>
          <a:p>
            <a:pPr algn="ctr"/>
            <a:r>
              <a:rPr lang="ru-RU" sz="25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ru-RU" sz="25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Times New Roman" panose="02020603050405020304" pitchFamily="18" charset="0"/>
              </a:rPr>
              <a:t>Задачи при формировании</a:t>
            </a:r>
          </a:p>
          <a:p>
            <a:pPr algn="ctr"/>
            <a:r>
              <a:rPr lang="ru-RU" sz="25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Times New Roman" panose="02020603050405020304" pitchFamily="18" charset="0"/>
              </a:rPr>
              <a:t>                                районного бюджета</a:t>
            </a:r>
          </a:p>
          <a:p>
            <a:pPr algn="ctr"/>
            <a:r>
              <a:rPr lang="ru-RU" sz="25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Times New Roman" panose="02020603050405020304" pitchFamily="18" charset="0"/>
              </a:rPr>
              <a:t>                                     на 2021 год</a:t>
            </a:r>
          </a:p>
          <a:p>
            <a:pPr algn="ctr"/>
            <a:r>
              <a:rPr lang="ru-RU" sz="25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Times New Roman" panose="02020603050405020304" pitchFamily="18" charset="0"/>
              </a:rPr>
              <a:t>             и на плановый период 2022 и 2023 годов:</a:t>
            </a:r>
          </a:p>
          <a:p>
            <a:pPr algn="r"/>
            <a:endParaRPr lang="ru-RU" sz="20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marL="457200" indent="-457200">
              <a:buClr>
                <a:srgbClr val="996600"/>
              </a:buClr>
              <a:buFont typeface="Wingdings" panose="05000000000000000000" pitchFamily="2" charset="2"/>
              <a:buChar char="ü"/>
            </a:pPr>
            <a:r>
              <a:rPr lang="ru-RU" sz="2000" b="1" dirty="0" smtClean="0">
                <a:solidFill>
                  <a:srgbClr val="996600"/>
                </a:solidFill>
                <a:latin typeface="Palatino Linotype" panose="02040502050505030304" pitchFamily="18" charset="0"/>
                <a:cs typeface="Arabic Typesetting" panose="03020402040406030203" pitchFamily="66" charset="-78"/>
              </a:rPr>
              <a:t>обеспечение устойчивого социально-экономического развития муниципального образования Темрюкский район;</a:t>
            </a:r>
            <a:endParaRPr lang="ru-RU" sz="2000" b="1" dirty="0">
              <a:solidFill>
                <a:srgbClr val="996600"/>
              </a:solidFill>
              <a:latin typeface="Palatino Linotype" panose="02040502050505030304" pitchFamily="18" charset="0"/>
              <a:cs typeface="Arabic Typesetting" panose="03020402040406030203" pitchFamily="66" charset="-78"/>
            </a:endParaRPr>
          </a:p>
          <a:p>
            <a:pPr marL="457200" indent="-457200">
              <a:buClr>
                <a:srgbClr val="996600"/>
              </a:buClr>
              <a:buFont typeface="Wingdings" panose="05000000000000000000" pitchFamily="2" charset="2"/>
              <a:buChar char="ü"/>
            </a:pPr>
            <a:r>
              <a:rPr lang="ru-RU" sz="2000" b="1" dirty="0" smtClean="0">
                <a:solidFill>
                  <a:srgbClr val="996600"/>
                </a:solidFill>
                <a:latin typeface="Palatino Linotype" panose="02040502050505030304" pitchFamily="18" charset="0"/>
                <a:cs typeface="Arabic Typesetting" panose="03020402040406030203" pitchFamily="66" charset="-78"/>
              </a:rPr>
              <a:t>обеспечение организационных мер</a:t>
            </a:r>
            <a:r>
              <a:rPr lang="ru-RU" sz="2000" b="1" dirty="0">
                <a:solidFill>
                  <a:srgbClr val="996600"/>
                </a:solidFill>
                <a:latin typeface="Palatino Linotype" panose="02040502050505030304" pitchFamily="18" charset="0"/>
                <a:cs typeface="Arabic Typesetting" panose="03020402040406030203" pitchFamily="66" charset="-78"/>
              </a:rPr>
              <a:t>,  </a:t>
            </a:r>
            <a:r>
              <a:rPr lang="ru-RU" sz="2000" b="1" dirty="0" smtClean="0">
                <a:solidFill>
                  <a:srgbClr val="996600"/>
                </a:solidFill>
                <a:latin typeface="Palatino Linotype" panose="02040502050505030304" pitchFamily="18" charset="0"/>
                <a:cs typeface="Arabic Typesetting" panose="03020402040406030203" pitchFamily="66" charset="-78"/>
              </a:rPr>
              <a:t>направленных на </a:t>
            </a:r>
            <a:r>
              <a:rPr lang="ru-RU" sz="2000" b="1" dirty="0">
                <a:solidFill>
                  <a:srgbClr val="996600"/>
                </a:solidFill>
                <a:latin typeface="Palatino Linotype" panose="02040502050505030304" pitchFamily="18" charset="0"/>
                <a:cs typeface="Arabic Typesetting" panose="03020402040406030203" pitchFamily="66" charset="-78"/>
              </a:rPr>
              <a:t>рост эффективности бюджетных </a:t>
            </a:r>
            <a:r>
              <a:rPr lang="ru-RU" sz="2000" b="1" dirty="0" smtClean="0">
                <a:solidFill>
                  <a:srgbClr val="996600"/>
                </a:solidFill>
                <a:latin typeface="Palatino Linotype" panose="02040502050505030304" pitchFamily="18" charset="0"/>
                <a:cs typeface="Arabic Typesetting" panose="03020402040406030203" pitchFamily="66" charset="-78"/>
              </a:rPr>
              <a:t>расходов и повышение качества предоставления муниципальных </a:t>
            </a:r>
            <a:r>
              <a:rPr lang="ru-RU" sz="2000" b="1" dirty="0">
                <a:solidFill>
                  <a:srgbClr val="996600"/>
                </a:solidFill>
                <a:latin typeface="Palatino Linotype" panose="02040502050505030304" pitchFamily="18" charset="0"/>
                <a:cs typeface="Arabic Typesetting" panose="03020402040406030203" pitchFamily="66" charset="-78"/>
              </a:rPr>
              <a:t>услуг;</a:t>
            </a:r>
          </a:p>
          <a:p>
            <a:pPr marL="457200" indent="-457200">
              <a:buClr>
                <a:srgbClr val="996600"/>
              </a:buClr>
              <a:buFont typeface="Wingdings" panose="05000000000000000000" pitchFamily="2" charset="2"/>
              <a:buChar char="ü"/>
            </a:pPr>
            <a:r>
              <a:rPr lang="ru-RU" sz="2000" b="1" dirty="0" smtClean="0">
                <a:solidFill>
                  <a:srgbClr val="996600"/>
                </a:solidFill>
                <a:latin typeface="Palatino Linotype" panose="02040502050505030304" pitchFamily="18" charset="0"/>
                <a:cs typeface="Arabic Typesetting" panose="03020402040406030203" pitchFamily="66" charset="-78"/>
              </a:rPr>
              <a:t>повышение эффективности управления муниципальными финансами</a:t>
            </a:r>
          </a:p>
          <a:p>
            <a:endParaRPr lang="ru-RU" sz="2600" b="1" dirty="0" smtClean="0">
              <a:solidFill>
                <a:schemeClr val="accent1">
                  <a:lumMod val="75000"/>
                </a:schemeClr>
              </a:solidFill>
              <a:latin typeface="Segoe Print" panose="02000600000000000000" pitchFamily="2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122367" y="3822849"/>
            <a:ext cx="2584450" cy="323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573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788981" y="216544"/>
            <a:ext cx="8064896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1800" dirty="0" smtClean="0">
                <a:solidFill>
                  <a:srgbClr val="99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itchFamily="18" charset="0"/>
                <a:cs typeface="Times New Roman" pitchFamily="18" charset="0"/>
              </a:rPr>
              <a:t>Объем поступлений налоговых и неналоговых доходов, тыс. рублей </a:t>
            </a:r>
            <a:endParaRPr lang="ru-RU" sz="1800" dirty="0">
              <a:solidFill>
                <a:srgbClr val="99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Palatino Linotype" pitchFamily="18" charset="0"/>
              <a:cs typeface="Times New Roman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1173045"/>
              </p:ext>
            </p:extLst>
          </p:nvPr>
        </p:nvGraphicFramePr>
        <p:xfrm>
          <a:off x="240088" y="620688"/>
          <a:ext cx="8640961" cy="6092394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2160241"/>
                <a:gridCol w="792088"/>
                <a:gridCol w="864096"/>
                <a:gridCol w="792088"/>
                <a:gridCol w="864096"/>
                <a:gridCol w="792088"/>
                <a:gridCol w="648072"/>
                <a:gridCol w="576064"/>
                <a:gridCol w="504056"/>
                <a:gridCol w="648072"/>
              </a:tblGrid>
              <a:tr h="7961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Показатели</a:t>
                      </a: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год (отчет)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2020 год оценка </a:t>
                      </a:r>
                      <a:r>
                        <a:rPr lang="ru-RU" sz="95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ожидаемого</a:t>
                      </a:r>
                      <a:endParaRPr lang="ru-RU" sz="95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2021 год (проект)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2022 год (проект)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2023 год (проект)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оценка </a:t>
                      </a: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2020/ </a:t>
                      </a: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факт </a:t>
                      </a: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2019, </a:t>
                      </a: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2021/ </a:t>
                      </a: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оценка </a:t>
                      </a: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2020, </a:t>
                      </a: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2022/ 2021, </a:t>
                      </a: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2023/ 2022, </a:t>
                      </a: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Налог на прибыль организаций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169 409,8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42 498,5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63 030,0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63 660,0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64 296,0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25,1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148,3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НДФЛ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835 980,9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820 000,0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861 050,0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906 020,0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953 710,0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98,1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105,2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105,3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Акцизы на нефтепродукты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551,5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855,0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947,7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977,4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1 130,8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155,0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110,8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103,1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115,7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УСН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 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137,5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50 760,0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89 705,0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92 750,0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97 405,0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92,1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176,7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103,4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ЕНВД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60 426,2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46 504,0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ЕСХН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36 366,4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47 148,0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48 090,0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49 052,0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50 033,0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129,6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085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Патент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1 728,7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1 416,0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1 430,0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1 444,0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1 458,0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81,9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085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Налог на имущество </a:t>
                      </a:r>
                      <a:r>
                        <a:rPr lang="ru-RU" sz="1000" dirty="0" err="1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организац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27 307,0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27 853,0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28 410,0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28 978,0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085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Госпошлина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14 068,0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14 257,0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14 697,0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15 083,0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15 475,0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101,3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103,1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102,6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102,6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350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ИТОГО НАЛОГОВЫЕ ДОХОДЫ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1 173 669,0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1 050 745,5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1 106 802,7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1 157 396,4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1 212 485,8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89,5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105,3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104,6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104,8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420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Дивидендов по </a:t>
                      </a: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акциям 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61,2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61,2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0,0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0,0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085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%</a:t>
                      </a:r>
                      <a:r>
                        <a:rPr lang="ru-RU" sz="1000" baseline="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по 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бюджетным кредитам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19,8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23,2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17,4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117,3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72,5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5,7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7277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Плата 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по соглашениям сервитута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4210,7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57,4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63,4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35,5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45,6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110,5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56,0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128,5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727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Арендная плата за земли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85464,7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78 687,7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84 223,9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</a:t>
                      </a:r>
                      <a:r>
                        <a:rPr lang="ru-RU" sz="1000" b="1" i="0" u="none" strike="noStrike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051,5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89673,9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107,0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103,4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103,0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518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От сдачи 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в аренду </a:t>
                      </a:r>
                      <a:r>
                        <a:rPr lang="ru-RU" sz="1000" dirty="0" err="1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имущ-ва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5446,2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4 820,0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5 985,0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5 424,0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5 424,0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88,5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124,2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90,6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0239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части прибыли</a:t>
                      </a:r>
                      <a:r>
                        <a:rPr lang="ru-RU" sz="10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МУП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878,9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188,1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596,0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697,0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858,0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316,9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116,9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123,1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085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Доходы 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от </a:t>
                      </a:r>
                      <a:r>
                        <a:rPr lang="ru-RU" sz="1000" dirty="0" err="1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использов</a:t>
                      </a: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. имущества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5 346,7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3 739,1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3 941,1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4 028,2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4 119,6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69,9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102,2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102,3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170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НВОС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7 668,0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5 952,0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6 011,5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6 098,8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6 190,6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77,6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101,5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101,5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170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От оказания платных 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услуг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772,9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4 500,0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3 700,0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3 700,0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3 700,0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66,4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82,2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170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Доходы от продажи квартир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182,7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-23,3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-12,8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0,0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0,0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085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От реализации 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имущества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2 497,6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769,0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30,8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0,0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0,0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085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От 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продажи </a:t>
                      </a: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земельных</a:t>
                      </a:r>
                      <a:r>
                        <a:rPr lang="ru-RU" sz="1000" baseline="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у</a:t>
                      </a: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частков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16 513,4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1000" b="1" i="0" u="none" strike="noStrike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566,4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3 664,7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1 922,3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000" b="1" i="0" u="none" strike="noStrike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800,0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27,6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52,5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93,6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Штрафы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22 308,4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31 600,0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6 900,0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ru-RU" sz="1000" b="1" i="0" u="none" strike="noStrike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969,5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ru-RU" sz="1000" b="1" i="0" u="none" strike="noStrike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040,7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141,7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101,0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101,0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085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Прочие неналоговые доходы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53,3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138,4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259,8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0,0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0,0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116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ИТОГО НЕНАЛОГОВЫЕ ДОХОДЫ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158 424,5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135 079,2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115 109,6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115 944,2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118 853,4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85,3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85,2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100,7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102,5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085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ВСЕГО НАЛОГОВЫЕ </a:t>
                      </a: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и </a:t>
                      </a: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НЕНАЛОГОВЫЕ ДОХОДЫ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1 332 093,5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1 185 824,7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1 221 912,3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1 273 340,6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1 331 339,2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89,0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103,0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104,2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104,6</a:t>
                      </a: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475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899592" y="31288"/>
            <a:ext cx="8064896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1800" dirty="0" smtClean="0">
                <a:solidFill>
                  <a:srgbClr val="99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itchFamily="18" charset="0"/>
                <a:cs typeface="Times New Roman" pitchFamily="18" charset="0"/>
              </a:rPr>
              <a:t>Объем поступлений налоговых и неналоговых доходов, тыс. рублей </a:t>
            </a:r>
            <a:endParaRPr lang="ru-RU" sz="1800" dirty="0">
              <a:solidFill>
                <a:srgbClr val="99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Palatino Linotype" pitchFamily="18" charset="0"/>
              <a:cs typeface="Times New Roman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048825"/>
              </p:ext>
            </p:extLst>
          </p:nvPr>
        </p:nvGraphicFramePr>
        <p:xfrm>
          <a:off x="251520" y="453846"/>
          <a:ext cx="8606759" cy="6265545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2304256"/>
                <a:gridCol w="883433"/>
                <a:gridCol w="876614"/>
                <a:gridCol w="876614"/>
                <a:gridCol w="956307"/>
                <a:gridCol w="876614"/>
                <a:gridCol w="956307"/>
                <a:gridCol w="876614"/>
              </a:tblGrid>
              <a:tr h="76052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</a:p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  <a:p>
                      <a:pPr algn="ctr" rtl="0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2020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 год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</a:p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Плановый период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73604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Утвержденный</a:t>
                      </a:r>
                    </a:p>
                    <a:p>
                      <a:pPr algn="ctr" rtl="0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решением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сессии от 24.12.2019</a:t>
                      </a:r>
                      <a:b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704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</a:t>
                      </a:r>
                    </a:p>
                    <a:p>
                      <a:pPr algn="ctr" rtl="0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</a:t>
                      </a:r>
                    </a:p>
                    <a:p>
                      <a:pPr algn="ctr" rtl="0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</a:t>
                      </a:r>
                    </a:p>
                    <a:p>
                      <a:pPr algn="ctr" rtl="0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01.10.2020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Оценка </a:t>
                      </a:r>
                      <a:endParaRPr lang="ru-RU" sz="10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rtl="0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ожидаемого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поступления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</a:p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</a:p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прибыль организаций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169 409,8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48 536,2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48 536,2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42 498,5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63 030,0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63 660,0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64 296,0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5797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НДФЛ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835 980,9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894 555,6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814 700,0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820 000,0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861 050,0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906 020,0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953 710,0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619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Акцизы на нефтепродукты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551,5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1 030,0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1 030,0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855,0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947,7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977,4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1 130,8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УСН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55 137,5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57 137,2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49 287,2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50 760,0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89 705,0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92 750,0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97 405,0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ЕНВД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60 426,2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47 880,0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45 880,0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46 504,0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5447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ЕСХН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36 366,4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37 174,0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46 450,0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47 148,0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48 090,0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49 052,0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50 033,0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656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Патент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1 728,7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3 000,0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1 416,0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1 416,0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1 430,0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1 444,0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1 458,0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0852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имущество организаций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22 285,4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26 885,4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27 307,0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27 853,0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28 410,0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28 978,0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Госпошлина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14 068,0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14 383,0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12 566,5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14 257,0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14 697,0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15 083,0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15 475,0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НАЛОГОВЫЕ ДОХОДЫ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1 173 669,0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1 125 981,4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1 046 751,2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1 050 745,5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1 106 802,7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1 157 396,4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1 212 485,8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14209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Дивиденды по акциям  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61,2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61,2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61,2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0852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по бюджетным кредитам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19,8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21,2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21,2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23,2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17,4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7277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Арендная плата за земли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85 464,7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81 811,1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78 811,1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78 687,7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84 223,9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87 051,5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89 673,9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7277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сдачи в аренду имущ-ва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5 446,2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5 504,4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5 504,4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4 820,0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5 985,0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5 424,0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5 424,0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5185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по соглашениям сервитута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4 210,7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14,1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57,4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63,4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35,5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45,6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023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части прибыли МУП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1 878,9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1 342,3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188,1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188,1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596,0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697,0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858,0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0852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поступления от использования имущества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5 346,7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5 358,9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5 358,9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3 739,1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3 941,1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4 028,2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4 119,6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НВОС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7 668,0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7 900,2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6 900,2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5 952,0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6 011,5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6 098,8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6 190,6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оказания платных услуг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6 772,9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2 110,0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3 966,3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4 500,0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3 700,0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3 700,0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3 700,0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6169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продажи квартир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182,7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-23,3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4378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реализации имущества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2 497,6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299,0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1 006,4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769,0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продажи земельных участков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12 457,3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3 697,0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3 697,0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3 697,0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2 769,2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850,0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увеличение площади земельных участков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4 056,1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869,4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869,4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895,5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922,3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950,0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5368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Штрафы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22 308,4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1 581,4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25 128,0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31 600,0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6 900,0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6 969,5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7 040,7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577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неналоговые доходы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53,3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138,4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НЕНАЛОГОВЫЕ ДОХОДЫ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158 424,4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109 625,5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131 526,3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135 079,2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115 109,6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115 944,2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118 853,4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НАЛОГОВЫЕ и НЕНАЛОГОВЫЕ ДОХОДЫ</a:t>
                      </a:r>
                    </a:p>
                  </a:txBody>
                  <a:tcPr marL="9525" marR="9525" marT="9525" marB="0" anchor="ctr">
                    <a:solidFill>
                      <a:srgbClr val="9966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1 332 093,5</a:t>
                      </a:r>
                    </a:p>
                  </a:txBody>
                  <a:tcPr marL="9525" marR="9525" marT="9525" marB="0" anchor="ctr">
                    <a:solidFill>
                      <a:srgbClr val="9966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1 235 606,9</a:t>
                      </a:r>
                    </a:p>
                  </a:txBody>
                  <a:tcPr marL="9525" marR="9525" marT="9525" marB="0" anchor="ctr">
                    <a:solidFill>
                      <a:srgbClr val="9966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1 178 277,5</a:t>
                      </a:r>
                    </a:p>
                  </a:txBody>
                  <a:tcPr marL="9525" marR="9525" marT="9525" marB="0" anchor="ctr">
                    <a:solidFill>
                      <a:srgbClr val="9966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1 185 824,7</a:t>
                      </a:r>
                    </a:p>
                  </a:txBody>
                  <a:tcPr marL="9525" marR="9525" marT="9525" marB="0" anchor="ctr">
                    <a:solidFill>
                      <a:srgbClr val="9966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1 221 912,3</a:t>
                      </a:r>
                    </a:p>
                  </a:txBody>
                  <a:tcPr marL="9525" marR="9525" marT="9525" marB="0" anchor="ctr">
                    <a:solidFill>
                      <a:srgbClr val="9966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1 273 340,6</a:t>
                      </a:r>
                    </a:p>
                  </a:txBody>
                  <a:tcPr marL="9525" marR="9525" marT="9525" marB="0" anchor="ctr">
                    <a:solidFill>
                      <a:srgbClr val="9966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1 331 339,2</a:t>
                      </a:r>
                    </a:p>
                  </a:txBody>
                  <a:tcPr marL="9525" marR="9525" marT="9525" marB="0" anchor="ctr">
                    <a:solidFill>
                      <a:srgbClr val="9966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4954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Ясность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21416</TotalTime>
  <Words>5417</Words>
  <Application>Microsoft Office PowerPoint</Application>
  <PresentationFormat>Экран (4:3)</PresentationFormat>
  <Paragraphs>1802</Paragraphs>
  <Slides>43</Slides>
  <Notes>10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Солнцестояние</vt:lpstr>
      <vt:lpstr> </vt:lpstr>
      <vt:lpstr>Презентация PowerPoint</vt:lpstr>
      <vt:lpstr>Какие бывают бюджеты?</vt:lpstr>
      <vt:lpstr>Презентация PowerPoint</vt:lpstr>
      <vt:lpstr>Презентация PowerPoint</vt:lpstr>
      <vt:lpstr>Этапы составления и утверждения бюджета муниципального образования Темрюкский район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Структура расходов бюджета муниципального образования Темрюкский район  на  2021 год</vt:lpstr>
      <vt:lpstr>Динамика расходов бюджета муниципального образования Темрюкский район</vt:lpstr>
      <vt:lpstr>Презентация PowerPoint</vt:lpstr>
      <vt:lpstr>Презентация PowerPoint</vt:lpstr>
      <vt:lpstr>Презентация PowerPoint</vt:lpstr>
      <vt:lpstr>Расходы на социальную сферу в общих расходах районного бюджета  </vt:lpstr>
      <vt:lpstr>Презентация PowerPoint</vt:lpstr>
      <vt:lpstr>Расходы на образование в 2021 году планируются в объеме 1741,2 млн. рублей</vt:lpstr>
      <vt:lpstr>На культуру в 2021 году предусматриваются расходы в объеме 58,4 млн. рублей</vt:lpstr>
      <vt:lpstr>Расходы на здравоохранение в 2021 году –  2,0 млн. рублей (ПСД для строительства ВОП)</vt:lpstr>
      <vt:lpstr>На социальную политику в 2021 году планируется 190,2 млн. рублей</vt:lpstr>
      <vt:lpstr>Презентация PowerPoint</vt:lpstr>
      <vt:lpstr>Презентация PowerPoint</vt:lpstr>
      <vt:lpstr>Программные мероприятия по разделу  «Национальная экономика»</vt:lpstr>
      <vt:lpstr>На обеспечение деятельности МБУ «Единая служба заказчика» и управления капитального строительства запланировано 15,8 млн. рублей</vt:lpstr>
      <vt:lpstr>Расходы по отрасли «Национальная безопасность и правоохранительная деятельность» -  25,1 млн.рублей</vt:lpstr>
      <vt:lpstr>Расходы по разделу «Общегосударственные вопросы»</vt:lpstr>
      <vt:lpstr>Презентация PowerPoint</vt:lpstr>
      <vt:lpstr>Ожидаемые результаты реализации отдельных муниципальных программ</vt:lpstr>
      <vt:lpstr>Презентация PowerPoint</vt:lpstr>
      <vt:lpstr>Презентация PowerPoint</vt:lpstr>
      <vt:lpstr>Реализация национальных проектов в муниципальном образовании Темрюкский район</vt:lpstr>
      <vt:lpstr>Информация об объемах бюджетных ассигнований, направляемых на реализацию национальных проектов </vt:lpstr>
      <vt:lpstr>Презентация PowerPoint</vt:lpstr>
      <vt:lpstr>Поддержка поселений муниципального образования Темрюкский район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Чуприна А.А.</dc:creator>
  <cp:lastModifiedBy>Лебедева Юля Андреевна</cp:lastModifiedBy>
  <cp:revision>2183</cp:revision>
  <cp:lastPrinted>2021-03-02T14:09:26Z</cp:lastPrinted>
  <dcterms:created xsi:type="dcterms:W3CDTF">1601-01-01T00:00:00Z</dcterms:created>
  <dcterms:modified xsi:type="dcterms:W3CDTF">2021-03-02T14:11:57Z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