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3" r:id="rId2"/>
    <p:sldMasterId id="2147483849" r:id="rId3"/>
    <p:sldMasterId id="2147483922" r:id="rId4"/>
    <p:sldMasterId id="2147483935" r:id="rId5"/>
    <p:sldMasterId id="2147483949" r:id="rId6"/>
  </p:sldMasterIdLst>
  <p:notesMasterIdLst>
    <p:notesMasterId r:id="rId29"/>
  </p:notesMasterIdLst>
  <p:handoutMasterIdLst>
    <p:handoutMasterId r:id="rId30"/>
  </p:handoutMasterIdLst>
  <p:sldIdLst>
    <p:sldId id="539" r:id="rId7"/>
    <p:sldId id="577" r:id="rId8"/>
    <p:sldId id="575" r:id="rId9"/>
    <p:sldId id="591" r:id="rId10"/>
    <p:sldId id="589" r:id="rId11"/>
    <p:sldId id="581" r:id="rId12"/>
    <p:sldId id="593" r:id="rId13"/>
    <p:sldId id="595" r:id="rId14"/>
    <p:sldId id="596" r:id="rId15"/>
    <p:sldId id="597" r:id="rId16"/>
    <p:sldId id="598" r:id="rId17"/>
    <p:sldId id="599" r:id="rId18"/>
    <p:sldId id="600" r:id="rId19"/>
    <p:sldId id="583" r:id="rId20"/>
    <p:sldId id="495" r:id="rId21"/>
    <p:sldId id="601" r:id="rId22"/>
    <p:sldId id="602" r:id="rId23"/>
    <p:sldId id="586" r:id="rId24"/>
    <p:sldId id="607" r:id="rId25"/>
    <p:sldId id="606" r:id="rId26"/>
    <p:sldId id="608" r:id="rId27"/>
    <p:sldId id="603" r:id="rId28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463E37B-AA57-4C09-8BF9-2ABB8012602C}">
          <p14:sldIdLst>
            <p14:sldId id="539"/>
            <p14:sldId id="577"/>
            <p14:sldId id="575"/>
            <p14:sldId id="591"/>
            <p14:sldId id="589"/>
            <p14:sldId id="581"/>
            <p14:sldId id="593"/>
            <p14:sldId id="595"/>
            <p14:sldId id="596"/>
            <p14:sldId id="597"/>
            <p14:sldId id="598"/>
            <p14:sldId id="599"/>
            <p14:sldId id="600"/>
            <p14:sldId id="583"/>
            <p14:sldId id="495"/>
            <p14:sldId id="601"/>
            <p14:sldId id="602"/>
            <p14:sldId id="586"/>
            <p14:sldId id="607"/>
            <p14:sldId id="606"/>
            <p14:sldId id="608"/>
            <p14:sldId id="6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7777FD"/>
    <a:srgbClr val="CCCCFF"/>
    <a:srgbClr val="6C6FFC"/>
    <a:srgbClr val="FFFFCC"/>
    <a:srgbClr val="ECF8A6"/>
    <a:srgbClr val="0033CC"/>
    <a:srgbClr val="CC6600"/>
    <a:srgbClr val="99FF99"/>
    <a:srgbClr val="6F6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5531" autoAdjust="0"/>
  </p:normalViewPr>
  <p:slideViewPr>
    <p:cSldViewPr>
      <p:cViewPr varScale="1">
        <p:scale>
          <a:sx n="88" d="100"/>
          <a:sy n="88" d="100"/>
        </p:scale>
        <p:origin x="-15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20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средств краевого бюджета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988682346732308E-3"/>
                  <c:y val="6.24811308691036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1141,9</a:t>
                    </a:r>
                    <a:endParaRPr lang="ru-RU" dirty="0"/>
                  </a:p>
                  <a:p>
                    <a:pPr>
                      <a:defRPr/>
                    </a:pPr>
                    <a:r>
                      <a:rPr lang="ru-RU" dirty="0"/>
                      <a:t>млн.руб.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1375,1</a:t>
                    </a:r>
                  </a:p>
                  <a:p>
                    <a:r>
                      <a:rPr lang="ru-RU" sz="1400" dirty="0" smtClean="0"/>
                      <a:t>млн.руб.</a:t>
                    </a:r>
                    <a:endParaRPr lang="en-US" sz="14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1410,4 </a:t>
                    </a:r>
                  </a:p>
                  <a:p>
                    <a:pPr>
                      <a:defRPr/>
                    </a:pPr>
                    <a:r>
                      <a:rPr lang="ru-RU"/>
                      <a:t>млн.руб.</a:t>
                    </a:r>
                  </a:p>
                  <a:p>
                    <a:pPr>
                      <a:defRPr/>
                    </a:pPr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1141.9000000000001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средств местного бюджета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012375801985249E-2"/>
                  <c:y val="0.1858493057294815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1109,0 </a:t>
                    </a:r>
                    <a:endParaRPr lang="ru-RU" dirty="0"/>
                  </a:p>
                  <a:p>
                    <a:pPr>
                      <a:defRPr/>
                    </a:pPr>
                    <a:r>
                      <a:rPr lang="ru-RU" dirty="0"/>
                      <a:t>млн.руб. 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20987654321052E-2"/>
                  <c:y val="6.453875120057392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1162,0</a:t>
                    </a:r>
                  </a:p>
                  <a:p>
                    <a:pPr>
                      <a:defRPr/>
                    </a:pPr>
                    <a:r>
                      <a:rPr lang="ru-RU"/>
                      <a:t>млн.руб. </a:t>
                    </a:r>
                  </a:p>
                  <a:p>
                    <a:pPr>
                      <a:defRPr/>
                    </a:pPr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061728395061741E-2"/>
                  <c:y val="5.612065321788976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1163,8 </a:t>
                    </a:r>
                  </a:p>
                  <a:p>
                    <a:pPr>
                      <a:defRPr/>
                    </a:pPr>
                    <a:r>
                      <a:rPr lang="ru-RU"/>
                      <a:t>млн.руб. </a:t>
                    </a:r>
                  </a:p>
                  <a:p>
                    <a:pPr>
                      <a:defRPr/>
                    </a:pPr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 за счет средств федерального бюджета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221910137314426E-3"/>
                  <c:y val="3.611371947551573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16,2</a:t>
                    </a:r>
                    <a:endParaRPr lang="ru-RU" dirty="0"/>
                  </a:p>
                  <a:p>
                    <a:pPr>
                      <a:defRPr/>
                    </a:pPr>
                    <a:r>
                      <a:rPr lang="ru-RU" dirty="0"/>
                      <a:t>млн.руб.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197530864657E-2"/>
                  <c:y val="5.892668587878443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213,1</a:t>
                    </a:r>
                  </a:p>
                  <a:p>
                    <a:pPr>
                      <a:defRPr/>
                    </a:pPr>
                    <a:r>
                      <a:rPr lang="ru-RU"/>
                      <a:t>млн.руб.</a:t>
                    </a:r>
                  </a:p>
                  <a:p>
                    <a:pPr>
                      <a:defRPr/>
                    </a:pPr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864197530864657E-2"/>
                  <c:y val="6.453875120057392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246,6</a:t>
                    </a:r>
                  </a:p>
                  <a:p>
                    <a:pPr>
                      <a:defRPr/>
                    </a:pPr>
                    <a:r>
                      <a:rPr lang="ru-RU"/>
                      <a:t>млн.руб.</a:t>
                    </a:r>
                  </a:p>
                  <a:p>
                    <a:pPr>
                      <a:defRPr/>
                    </a:pPr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16.2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Расходы за счет средств поселений на выполенние переданных полномочий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493507404039783E-3"/>
                  <c:y val="4.7920025907931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1,9</a:t>
                    </a:r>
                  </a:p>
                  <a:p>
                    <a:r>
                      <a:rPr lang="ru-RU" dirty="0" smtClean="0"/>
                      <a:t>млн. руб.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42688"/>
        <c:axId val="117844224"/>
      </c:barChart>
      <c:catAx>
        <c:axId val="117842688"/>
        <c:scaling>
          <c:orientation val="minMax"/>
        </c:scaling>
        <c:delete val="1"/>
        <c:axPos val="b"/>
        <c:majorTickMark val="out"/>
        <c:minorTickMark val="none"/>
        <c:tickLblPos val="none"/>
        <c:crossAx val="117844224"/>
        <c:crosses val="autoZero"/>
        <c:auto val="1"/>
        <c:lblAlgn val="ctr"/>
        <c:lblOffset val="100"/>
        <c:noMultiLvlLbl val="0"/>
      </c:catAx>
      <c:valAx>
        <c:axId val="117844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842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487800136094165"/>
          <c:y val="4.0577441751070482E-2"/>
          <c:w val="0.33390006437251546"/>
          <c:h val="0.8520289375856451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расходы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социальную сферу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расходы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0.49999999999999978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970752"/>
        <c:axId val="110972288"/>
        <c:axId val="0"/>
      </c:bar3DChart>
      <c:catAx>
        <c:axId val="110970752"/>
        <c:scaling>
          <c:orientation val="minMax"/>
        </c:scaling>
        <c:delete val="1"/>
        <c:axPos val="b"/>
        <c:majorTickMark val="out"/>
        <c:minorTickMark val="none"/>
        <c:tickLblPos val="none"/>
        <c:crossAx val="110972288"/>
        <c:crosses val="autoZero"/>
        <c:auto val="1"/>
        <c:lblAlgn val="ctr"/>
        <c:lblOffset val="100"/>
        <c:noMultiLvlLbl val="0"/>
      </c:catAx>
      <c:valAx>
        <c:axId val="110972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9707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Arial" pitchFamily="34" charset="0"/>
              <a:ea typeface="Verdana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062660584406066"/>
          <c:y val="0.3493893400665708"/>
          <c:w val="0.50501253132832058"/>
          <c:h val="0.54329004329004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4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9.5857627663383668E-2"/>
                  <c:y val="6.0994110939518809E-3"/>
                </c:manualLayout>
              </c:layout>
              <c:tx>
                <c:rich>
                  <a:bodyPr/>
                  <a:lstStyle/>
                  <a:p>
                    <a:pPr>
                      <a:defRPr lang="ru-RU" sz="1600" b="0" i="0" u="none" strike="noStrike" kern="1200" baseline="0" dirty="0">
                        <a:solidFill>
                          <a:srgbClr val="00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600" b="0" i="0" u="none" strike="noStrike" kern="1200" baseline="0" dirty="0">
                        <a:solidFill>
                          <a:srgbClr val="00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Образование </a:t>
                    </a:r>
                    <a:r>
                      <a:rPr lang="ru-RU" sz="1600" b="0" i="0" u="none" strike="noStrike" kern="1200" baseline="0" dirty="0" smtClean="0">
                        <a:solidFill>
                          <a:srgbClr val="00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1484,2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-0.13892850725703049"/>
                  <c:y val="-3.0638171977515425E-2"/>
                </c:manualLayout>
              </c:layout>
              <c:tx>
                <c:rich>
                  <a:bodyPr/>
                  <a:lstStyle/>
                  <a:p>
                    <a:pPr>
                      <a:defRPr lang="ru-RU" sz="1600" b="0" i="0" u="none" strike="noStrike" kern="1200" baseline="0" dirty="0">
                        <a:solidFill>
                          <a:srgbClr val="00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600" b="0" i="0" u="none" strike="noStrike" kern="1200" baseline="0" dirty="0">
                        <a:solidFill>
                          <a:srgbClr val="00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Культура   </a:t>
                    </a:r>
                  </a:p>
                  <a:p>
                    <a:pPr>
                      <a:defRPr lang="ru-RU" sz="1600" b="0" i="0" u="none" strike="noStrike" kern="1200" baseline="0" dirty="0">
                        <a:solidFill>
                          <a:srgbClr val="00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600" b="0" i="0" u="none" strike="noStrike" kern="1200" baseline="0" dirty="0" smtClean="0">
                        <a:solidFill>
                          <a:srgbClr val="00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49,8</a:t>
                    </a:r>
                    <a:endParaRPr lang="ru-RU" sz="1600" b="0" i="0" u="none" strike="noStrike" kern="1200" baseline="0" dirty="0">
                      <a:solidFill>
                        <a:srgbClr val="0033CC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6"/>
              <c:layout>
                <c:manualLayout>
                  <c:x val="-0.10025156735116721"/>
                  <c:y val="-0.167406578802186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rPr>
                      <a:t>Здравоохранение </a:t>
                    </a:r>
                  </a:p>
                  <a:p>
                    <a:r>
                      <a:rPr lang="ru-RU" sz="1600" dirty="0" smtClean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rPr>
                      <a:t>91,6</a:t>
                    </a:r>
                    <a:endParaRPr lang="ru-RU" sz="1600" dirty="0">
                      <a:solidFill>
                        <a:srgbClr val="0033CC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7"/>
              <c:layout>
                <c:manualLayout>
                  <c:x val="6.4751090758321833E-2"/>
                  <c:y val="-0.21925684188065594"/>
                </c:manualLayout>
              </c:layout>
              <c:tx>
                <c:rich>
                  <a:bodyPr/>
                  <a:lstStyle/>
                  <a:p>
                    <a:pPr>
                      <a:defRPr lang="ru-RU" sz="1600" b="0" i="0" u="none" strike="noStrike" kern="1200" baseline="0" dirty="0">
                        <a:solidFill>
                          <a:srgbClr val="00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600" b="0" i="0" u="none" strike="noStrike" kern="1200" baseline="0" dirty="0" smtClean="0">
                        <a:solidFill>
                          <a:srgbClr val="00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 Социальная </a:t>
                    </a:r>
                    <a:r>
                      <a:rPr lang="ru-RU" sz="1600" b="0" i="0" u="none" strike="noStrike" kern="1200" baseline="0" dirty="0">
                        <a:solidFill>
                          <a:srgbClr val="00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политика </a:t>
                    </a:r>
                    <a:r>
                      <a:rPr lang="ru-RU" sz="1600" b="0" i="0" u="none" strike="noStrike" kern="1200" baseline="0" dirty="0" smtClean="0">
                        <a:solidFill>
                          <a:srgbClr val="00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116,9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8"/>
              <c:layout>
                <c:manualLayout>
                  <c:x val="0.23497283602884142"/>
                  <c:y val="-0.12449994438572012"/>
                </c:manualLayout>
              </c:layout>
              <c:spPr/>
              <c:txPr>
                <a:bodyPr/>
                <a:lstStyle/>
                <a:p>
                  <a:pPr>
                    <a:defRPr lang="ru-RU" sz="1600" b="0" i="0" u="none" strike="noStrike" kern="1200" baseline="0" dirty="0">
                      <a:solidFill>
                        <a:srgbClr val="0033CC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9"/>
              <c:layout>
                <c:manualLayout>
                  <c:x val="-5.1327593097675622E-2"/>
                  <c:y val="-0.21327402174217391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rPr>
                      <a:t>Обслуживание</a:t>
                    </a:r>
                    <a:r>
                      <a:rPr lang="ru-RU" sz="1600" baseline="0" dirty="0" smtClean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rPr>
                      <a:t> муниципального долга 15,0</a:t>
                    </a:r>
                    <a:r>
                      <a:rPr lang="en-US" sz="1600" dirty="0" smtClean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</a:p>
                  <a:p>
                    <a:endParaRPr lang="en-US" sz="1600" dirty="0">
                      <a:solidFill>
                        <a:srgbClr val="0033CC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ФК и С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4" formatCode="0.0">
                  <c:v>1484.2</c:v>
                </c:pt>
                <c:pt idx="5">
                  <c:v>49.8</c:v>
                </c:pt>
                <c:pt idx="6">
                  <c:v>91.6</c:v>
                </c:pt>
                <c:pt idx="7">
                  <c:v>116.9</c:v>
                </c:pt>
                <c:pt idx="8">
                  <c:v>55.8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  <a:effectLst>
      <a:outerShdw blurRad="50800" dist="50800" dir="5400000" algn="ctr" rotWithShape="0">
        <a:srgbClr val="6C6FFC"/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image" Target="../media/image34.JPG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7.JPG"/><Relationship Id="rId1" Type="http://schemas.openxmlformats.org/officeDocument/2006/relationships/image" Target="../media/image34.JPG"/><Relationship Id="rId4" Type="http://schemas.openxmlformats.org/officeDocument/2006/relationships/image" Target="../media/image3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0C004-DE5A-4990-8545-31A1B63023C9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3EAB5-1CEB-49EA-B51D-F98C227C102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7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Детские дошкольные учреждения </a:t>
          </a:r>
        </a:p>
        <a:p>
          <a:pPr algn="ctr"/>
          <a:r>
            <a:rPr lang="ru-RU" sz="14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516,8 млн. рублей </a:t>
          </a:r>
          <a:endParaRPr lang="ru-RU" sz="1400" dirty="0">
            <a:solidFill>
              <a:srgbClr val="FF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CD1ECEE-D5AA-41C7-8D69-FB0DD2771085}" type="parTrans" cxnId="{03924F3C-CA66-4636-BF73-0D971C6A612F}">
      <dgm:prSet/>
      <dgm:spPr/>
      <dgm:t>
        <a:bodyPr/>
        <a:lstStyle/>
        <a:p>
          <a:endParaRPr lang="ru-RU"/>
        </a:p>
      </dgm:t>
    </dgm:pt>
    <dgm:pt modelId="{455F6562-3CFD-4A5B-8560-094EB12F3B05}" type="sibTrans" cxnId="{03924F3C-CA66-4636-BF73-0D971C6A612F}">
      <dgm:prSet/>
      <dgm:spPr/>
      <dgm:t>
        <a:bodyPr/>
        <a:lstStyle/>
        <a:p>
          <a:endParaRPr lang="ru-RU"/>
        </a:p>
      </dgm:t>
    </dgm:pt>
    <dgm:pt modelId="{4190D299-FD03-4FEA-9EFD-D202D93F287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7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Общеобразовательные учреждения </a:t>
          </a:r>
        </a:p>
        <a:p>
          <a:pPr algn="ctr"/>
          <a:r>
            <a:rPr lang="ru-RU" sz="14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653,3 млн. рублей</a:t>
          </a:r>
          <a:endParaRPr lang="ru-RU" sz="1400" dirty="0">
            <a:solidFill>
              <a:srgbClr val="FF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86BDF71-FC2E-4EA0-81BE-DB470A128C49}" type="parTrans" cxnId="{532BC500-E7E0-450B-9A8A-F23B30220E5D}">
      <dgm:prSet/>
      <dgm:spPr/>
      <dgm:t>
        <a:bodyPr/>
        <a:lstStyle/>
        <a:p>
          <a:endParaRPr lang="ru-RU"/>
        </a:p>
      </dgm:t>
    </dgm:pt>
    <dgm:pt modelId="{F66D5E3B-B1F5-4BF3-88EA-D7A8593C1D0B}" type="sibTrans" cxnId="{532BC500-E7E0-450B-9A8A-F23B30220E5D}">
      <dgm:prSet/>
      <dgm:spPr/>
      <dgm:t>
        <a:bodyPr/>
        <a:lstStyle/>
        <a:p>
          <a:endParaRPr lang="ru-RU"/>
        </a:p>
      </dgm:t>
    </dgm:pt>
    <dgm:pt modelId="{63F1876E-EA31-4013-A857-B16A2EAF839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7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Учреждения молодежной политики и оздоровления детей   </a:t>
          </a:r>
        </a:p>
        <a:p>
          <a:pPr algn="ctr"/>
          <a:r>
            <a:rPr lang="ru-RU" sz="14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21,6 млн. рублей</a:t>
          </a:r>
          <a:endParaRPr lang="ru-RU" sz="1400" dirty="0">
            <a:solidFill>
              <a:srgbClr val="FF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77A553D-ACE3-4D24-90D8-4FF2246C5558}" type="parTrans" cxnId="{77B1EFB3-E70C-47DC-BC91-89B4230A0072}">
      <dgm:prSet/>
      <dgm:spPr/>
      <dgm:t>
        <a:bodyPr/>
        <a:lstStyle/>
        <a:p>
          <a:endParaRPr lang="ru-RU"/>
        </a:p>
      </dgm:t>
    </dgm:pt>
    <dgm:pt modelId="{91891F70-F89C-435F-8195-4DC0C28A636B}" type="sibTrans" cxnId="{77B1EFB3-E70C-47DC-BC91-89B4230A0072}">
      <dgm:prSet/>
      <dgm:spPr/>
      <dgm:t>
        <a:bodyPr/>
        <a:lstStyle/>
        <a:p>
          <a:endParaRPr lang="ru-RU"/>
        </a:p>
      </dgm:t>
    </dgm:pt>
    <dgm:pt modelId="{C0BBE04A-D13E-4F09-BC44-12BB3F0D567B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7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Прочие учреждения в области образования и программные мероприятия</a:t>
          </a:r>
        </a:p>
        <a:p>
          <a:pPr algn="ctr"/>
          <a:r>
            <a:rPr lang="ru-RU" sz="14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87,3 млн. рублей</a:t>
          </a:r>
          <a:endParaRPr lang="ru-RU" sz="1400" dirty="0">
            <a:solidFill>
              <a:srgbClr val="FF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5058FFC-DC84-4960-AE20-A2B13D08668C}" type="parTrans" cxnId="{ECEDE7C6-5153-4D37-9A18-EE5482688833}">
      <dgm:prSet/>
      <dgm:spPr/>
      <dgm:t>
        <a:bodyPr/>
        <a:lstStyle/>
        <a:p>
          <a:endParaRPr lang="ru-RU"/>
        </a:p>
      </dgm:t>
    </dgm:pt>
    <dgm:pt modelId="{DEE59304-4FE4-4130-9BE3-4AA14C0182C3}" type="sibTrans" cxnId="{ECEDE7C6-5153-4D37-9A18-EE5482688833}">
      <dgm:prSet/>
      <dgm:spPr/>
      <dgm:t>
        <a:bodyPr/>
        <a:lstStyle/>
        <a:p>
          <a:endParaRPr lang="ru-RU"/>
        </a:p>
      </dgm:t>
    </dgm:pt>
    <dgm:pt modelId="{E6399A1B-1A79-403B-81E1-CF980A026A4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7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На проведение ремонтных работ учреждений образования направлено   </a:t>
          </a:r>
        </a:p>
        <a:p>
          <a:pPr algn="ctr"/>
          <a:r>
            <a:rPr lang="ru-RU" sz="14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82,1 млн. рублей</a:t>
          </a:r>
          <a:endParaRPr lang="ru-RU" sz="1400" dirty="0">
            <a:solidFill>
              <a:srgbClr val="FF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414414D-17C4-4536-85C3-9ECA400FDD3F}" type="parTrans" cxnId="{4E7B160A-6C9E-4488-B13F-7FD8013D2AC9}">
      <dgm:prSet/>
      <dgm:spPr/>
      <dgm:t>
        <a:bodyPr/>
        <a:lstStyle/>
        <a:p>
          <a:endParaRPr lang="ru-RU"/>
        </a:p>
      </dgm:t>
    </dgm:pt>
    <dgm:pt modelId="{9DE392DE-A682-41FA-A372-5571592F16F3}" type="sibTrans" cxnId="{4E7B160A-6C9E-4488-B13F-7FD8013D2AC9}">
      <dgm:prSet/>
      <dgm:spPr/>
      <dgm:t>
        <a:bodyPr/>
        <a:lstStyle/>
        <a:p>
          <a:endParaRPr lang="ru-RU"/>
        </a:p>
      </dgm:t>
    </dgm:pt>
    <dgm:pt modelId="{AE70096C-A78A-44DA-9D48-DF7E190A7DF1}" type="pres">
      <dgm:prSet presAssocID="{DE80C004-DE5A-4990-8545-31A1B63023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46BBF8-1A1B-4E2F-9D7F-26F1A4655D3F}" type="pres">
      <dgm:prSet presAssocID="{EF63EAB5-1CEB-49EA-B51D-F98C227C1021}" presName="parentText" presStyleLbl="node1" presStyleIdx="0" presStyleCnt="5" custScaleX="45934" custScaleY="88420" custLinFactNeighborX="23694" custLinFactNeighborY="-388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48B33-020C-4CC2-8B01-8B89FBC4E779}" type="pres">
      <dgm:prSet presAssocID="{455F6562-3CFD-4A5B-8560-094EB12F3B05}" presName="spacer" presStyleCnt="0"/>
      <dgm:spPr/>
    </dgm:pt>
    <dgm:pt modelId="{903CC202-C222-417A-B177-90BE5D245BC1}" type="pres">
      <dgm:prSet presAssocID="{4190D299-FD03-4FEA-9EFD-D202D93F2875}" presName="parentText" presStyleLbl="node1" presStyleIdx="1" presStyleCnt="5" custScaleX="47754" custScaleY="69370" custLinFactY="-92943" custLinFactNeighborX="-2774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47295-96E5-4E64-9DCD-494273B5A3C3}" type="pres">
      <dgm:prSet presAssocID="{F66D5E3B-B1F5-4BF3-88EA-D7A8593C1D0B}" presName="spacer" presStyleCnt="0"/>
      <dgm:spPr/>
    </dgm:pt>
    <dgm:pt modelId="{1E905C69-31F4-414B-9337-1E9631A28603}" type="pres">
      <dgm:prSet presAssocID="{63F1876E-EA31-4013-A857-B16A2EAF8397}" presName="parentText" presStyleLbl="node1" presStyleIdx="2" presStyleCnt="5" custScaleX="45174" custLinFactY="-81156" custLinFactNeighborX="2385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34DDF-1209-4865-BFD5-D12E103C57E6}" type="pres">
      <dgm:prSet presAssocID="{91891F70-F89C-435F-8195-4DC0C28A636B}" presName="spacer" presStyleCnt="0"/>
      <dgm:spPr/>
    </dgm:pt>
    <dgm:pt modelId="{66C058AB-FE02-4268-8F07-EA8F14225F49}" type="pres">
      <dgm:prSet presAssocID="{C0BBE04A-D13E-4F09-BC44-12BB3F0D567B}" presName="parentText" presStyleLbl="node1" presStyleIdx="3" presStyleCnt="5" custScaleX="44480" custScaleY="134438" custLinFactY="-91283" custLinFactNeighborX="2369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51FFC-0C2E-48F2-ABD3-0CCAB9DE0CE3}" type="pres">
      <dgm:prSet presAssocID="{DEE59304-4FE4-4130-9BE3-4AA14C0182C3}" presName="spacer" presStyleCnt="0"/>
      <dgm:spPr/>
    </dgm:pt>
    <dgm:pt modelId="{17C263AD-123B-405F-AFB3-DC006797B4D7}" type="pres">
      <dgm:prSet presAssocID="{E6399A1B-1A79-403B-81E1-CF980A026A4A}" presName="parentText" presStyleLbl="node1" presStyleIdx="4" presStyleCnt="5" custScaleX="43312" custScaleY="143841" custLinFactY="-219378" custLinFactNeighborX="-25932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EDE7C6-5153-4D37-9A18-EE5482688833}" srcId="{DE80C004-DE5A-4990-8545-31A1B63023C9}" destId="{C0BBE04A-D13E-4F09-BC44-12BB3F0D567B}" srcOrd="3" destOrd="0" parTransId="{A5058FFC-DC84-4960-AE20-A2B13D08668C}" sibTransId="{DEE59304-4FE4-4130-9BE3-4AA14C0182C3}"/>
    <dgm:cxn modelId="{104FC67E-1B07-4292-B586-A9D19087616F}" type="presOf" srcId="{C0BBE04A-D13E-4F09-BC44-12BB3F0D567B}" destId="{66C058AB-FE02-4268-8F07-EA8F14225F49}" srcOrd="0" destOrd="0" presId="urn:microsoft.com/office/officeart/2005/8/layout/vList2"/>
    <dgm:cxn modelId="{532BC500-E7E0-450B-9A8A-F23B30220E5D}" srcId="{DE80C004-DE5A-4990-8545-31A1B63023C9}" destId="{4190D299-FD03-4FEA-9EFD-D202D93F2875}" srcOrd="1" destOrd="0" parTransId="{186BDF71-FC2E-4EA0-81BE-DB470A128C49}" sibTransId="{F66D5E3B-B1F5-4BF3-88EA-D7A8593C1D0B}"/>
    <dgm:cxn modelId="{4E7B160A-6C9E-4488-B13F-7FD8013D2AC9}" srcId="{DE80C004-DE5A-4990-8545-31A1B63023C9}" destId="{E6399A1B-1A79-403B-81E1-CF980A026A4A}" srcOrd="4" destOrd="0" parTransId="{5414414D-17C4-4536-85C3-9ECA400FDD3F}" sibTransId="{9DE392DE-A682-41FA-A372-5571592F16F3}"/>
    <dgm:cxn modelId="{03924F3C-CA66-4636-BF73-0D971C6A612F}" srcId="{DE80C004-DE5A-4990-8545-31A1B63023C9}" destId="{EF63EAB5-1CEB-49EA-B51D-F98C227C1021}" srcOrd="0" destOrd="0" parTransId="{8CD1ECEE-D5AA-41C7-8D69-FB0DD2771085}" sibTransId="{455F6562-3CFD-4A5B-8560-094EB12F3B05}"/>
    <dgm:cxn modelId="{C1ED925D-955B-4B8F-8BD9-521A4A6B6195}" type="presOf" srcId="{EF63EAB5-1CEB-49EA-B51D-F98C227C1021}" destId="{B246BBF8-1A1B-4E2F-9D7F-26F1A4655D3F}" srcOrd="0" destOrd="0" presId="urn:microsoft.com/office/officeart/2005/8/layout/vList2"/>
    <dgm:cxn modelId="{1A7392BE-2132-4AC6-AEB0-0EB30F4A7C0A}" type="presOf" srcId="{4190D299-FD03-4FEA-9EFD-D202D93F2875}" destId="{903CC202-C222-417A-B177-90BE5D245BC1}" srcOrd="0" destOrd="0" presId="urn:microsoft.com/office/officeart/2005/8/layout/vList2"/>
    <dgm:cxn modelId="{B043F06D-5481-4F7C-9433-A701EE84345C}" type="presOf" srcId="{DE80C004-DE5A-4990-8545-31A1B63023C9}" destId="{AE70096C-A78A-44DA-9D48-DF7E190A7DF1}" srcOrd="0" destOrd="0" presId="urn:microsoft.com/office/officeart/2005/8/layout/vList2"/>
    <dgm:cxn modelId="{77B1EFB3-E70C-47DC-BC91-89B4230A0072}" srcId="{DE80C004-DE5A-4990-8545-31A1B63023C9}" destId="{63F1876E-EA31-4013-A857-B16A2EAF8397}" srcOrd="2" destOrd="0" parTransId="{077A553D-ACE3-4D24-90D8-4FF2246C5558}" sibTransId="{91891F70-F89C-435F-8195-4DC0C28A636B}"/>
    <dgm:cxn modelId="{ECEF83C2-D1AD-4AB4-B389-7F56984F41D9}" type="presOf" srcId="{E6399A1B-1A79-403B-81E1-CF980A026A4A}" destId="{17C263AD-123B-405F-AFB3-DC006797B4D7}" srcOrd="0" destOrd="0" presId="urn:microsoft.com/office/officeart/2005/8/layout/vList2"/>
    <dgm:cxn modelId="{B0D0436E-DC25-43FE-AA83-646593E725DB}" type="presOf" srcId="{63F1876E-EA31-4013-A857-B16A2EAF8397}" destId="{1E905C69-31F4-414B-9337-1E9631A28603}" srcOrd="0" destOrd="0" presId="urn:microsoft.com/office/officeart/2005/8/layout/vList2"/>
    <dgm:cxn modelId="{475D8581-CAFB-414B-8317-098ECD482E11}" type="presParOf" srcId="{AE70096C-A78A-44DA-9D48-DF7E190A7DF1}" destId="{B246BBF8-1A1B-4E2F-9D7F-26F1A4655D3F}" srcOrd="0" destOrd="0" presId="urn:microsoft.com/office/officeart/2005/8/layout/vList2"/>
    <dgm:cxn modelId="{FDE2112E-F379-450F-AE3D-D941DC5C91A4}" type="presParOf" srcId="{AE70096C-A78A-44DA-9D48-DF7E190A7DF1}" destId="{12F48B33-020C-4CC2-8B01-8B89FBC4E779}" srcOrd="1" destOrd="0" presId="urn:microsoft.com/office/officeart/2005/8/layout/vList2"/>
    <dgm:cxn modelId="{C5306E00-3AAD-40A2-A3C7-4A8E2B1D6B05}" type="presParOf" srcId="{AE70096C-A78A-44DA-9D48-DF7E190A7DF1}" destId="{903CC202-C222-417A-B177-90BE5D245BC1}" srcOrd="2" destOrd="0" presId="urn:microsoft.com/office/officeart/2005/8/layout/vList2"/>
    <dgm:cxn modelId="{1900B315-AE23-405E-AD91-69C7186B67AA}" type="presParOf" srcId="{AE70096C-A78A-44DA-9D48-DF7E190A7DF1}" destId="{68547295-96E5-4E64-9DCD-494273B5A3C3}" srcOrd="3" destOrd="0" presId="urn:microsoft.com/office/officeart/2005/8/layout/vList2"/>
    <dgm:cxn modelId="{26634488-E4D3-4568-8124-E5A011D4283D}" type="presParOf" srcId="{AE70096C-A78A-44DA-9D48-DF7E190A7DF1}" destId="{1E905C69-31F4-414B-9337-1E9631A28603}" srcOrd="4" destOrd="0" presId="urn:microsoft.com/office/officeart/2005/8/layout/vList2"/>
    <dgm:cxn modelId="{B99EC4F5-F82F-49B6-92E5-BA6C0F42B7CC}" type="presParOf" srcId="{AE70096C-A78A-44DA-9D48-DF7E190A7DF1}" destId="{B5534DDF-1209-4865-BFD5-D12E103C57E6}" srcOrd="5" destOrd="0" presId="urn:microsoft.com/office/officeart/2005/8/layout/vList2"/>
    <dgm:cxn modelId="{AEC0A6F0-AE9C-4783-96E7-C5010760E0D7}" type="presParOf" srcId="{AE70096C-A78A-44DA-9D48-DF7E190A7DF1}" destId="{66C058AB-FE02-4268-8F07-EA8F14225F49}" srcOrd="6" destOrd="0" presId="urn:microsoft.com/office/officeart/2005/8/layout/vList2"/>
    <dgm:cxn modelId="{A848ADEC-F18E-45B0-BD08-EA20F7A3D4FB}" type="presParOf" srcId="{AE70096C-A78A-44DA-9D48-DF7E190A7DF1}" destId="{91D51FFC-0C2E-48F2-ABD3-0CCAB9DE0CE3}" srcOrd="7" destOrd="0" presId="urn:microsoft.com/office/officeart/2005/8/layout/vList2"/>
    <dgm:cxn modelId="{F45E8A66-6FA1-42B3-9A2B-1CB5B7CFBBD7}" type="presParOf" srcId="{AE70096C-A78A-44DA-9D48-DF7E190A7DF1}" destId="{17C263AD-123B-405F-AFB3-DC006797B4D7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AE3CB-8F00-4D37-8AE9-2255C41000EF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</dgm:pt>
    <dgm:pt modelId="{6E1B6777-78E4-4638-B446-2631FF465F9A}">
      <dgm:prSet phldrT="[Текст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Аварийно-спасательные службы 13,3 млн.рублей</a:t>
          </a:r>
          <a:endParaRPr lang="ru-RU" b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296CB686-A888-4F67-AF93-CEF608B03B3C}" type="parTrans" cxnId="{BF9DFF97-0089-49C7-8289-B730D81DF720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5F656325-5A76-4F58-9EA2-09DDE4EEA44C}" type="sibTrans" cxnId="{BF9DFF97-0089-49C7-8289-B730D81DF720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2E466AE6-1994-448A-A113-590BB568FEE9}">
      <dgm:prSet phldrT="[Текст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Содержание управления ГО ЧС 7,0 млн.рублей</a:t>
          </a:r>
          <a:endParaRPr lang="ru-RU" b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D18E7CC0-3A1F-4D5B-AE49-57724A2D25F0}" type="parTrans" cxnId="{156990BC-D35C-4067-9050-0B070FDF06C1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0C7D2C98-14AE-4FED-AFDE-1E854E74BAAB}" type="sibTrans" cxnId="{156990BC-D35C-4067-9050-0B070FDF06C1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AB6BFF7E-D8A2-4C3E-9FD4-10415BD0BC07}">
      <dgm:prSet phldrT="[Текст]" custT="1"/>
      <dgm:spPr>
        <a:solidFill>
          <a:srgbClr val="0070C0">
            <a:alpha val="50000"/>
          </a:srgbClr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В рамках  муниципальных программ 0,6</a:t>
          </a:r>
          <a:r>
            <a:rPr lang="ru-RU" sz="20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        млн.рублей</a:t>
          </a:r>
          <a:endParaRPr lang="ru-RU" sz="2000" b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336CCBB8-741B-4727-8A32-00C01C76A9C9}" type="parTrans" cxnId="{0CCD7332-7530-4F42-A439-5E140DF8C3A7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A55088C2-B5AC-45AF-8A05-C1FE9367EFDD}" type="sibTrans" cxnId="{0CCD7332-7530-4F42-A439-5E140DF8C3A7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2C06436B-D640-475D-B53A-7EC16E6DFD17}" type="pres">
      <dgm:prSet presAssocID="{0A6AE3CB-8F00-4D37-8AE9-2255C41000EF}" presName="compositeShape" presStyleCnt="0">
        <dgm:presLayoutVars>
          <dgm:chMax val="7"/>
          <dgm:dir/>
          <dgm:resizeHandles val="exact"/>
        </dgm:presLayoutVars>
      </dgm:prSet>
      <dgm:spPr/>
    </dgm:pt>
    <dgm:pt modelId="{04FCE947-294A-44D4-B364-F2547EAC24C9}" type="pres">
      <dgm:prSet presAssocID="{6E1B6777-78E4-4638-B446-2631FF465F9A}" presName="circ1" presStyleLbl="vennNode1" presStyleIdx="0" presStyleCnt="3" custLinFactNeighborX="-2735" custLinFactNeighborY="-6641"/>
      <dgm:spPr/>
      <dgm:t>
        <a:bodyPr/>
        <a:lstStyle/>
        <a:p>
          <a:endParaRPr lang="ru-RU"/>
        </a:p>
      </dgm:t>
    </dgm:pt>
    <dgm:pt modelId="{1D8B36B7-4E48-4C74-91FC-3C6E0AE17437}" type="pres">
      <dgm:prSet presAssocID="{6E1B6777-78E4-4638-B446-2631FF465F9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0C752-D577-46D4-B277-77428CF13A92}" type="pres">
      <dgm:prSet presAssocID="{2E466AE6-1994-448A-A113-590BB568FEE9}" presName="circ2" presStyleLbl="vennNode1" presStyleIdx="1" presStyleCnt="3" custScaleX="116023" custLinFactNeighborX="13334" custLinFactNeighborY="7073"/>
      <dgm:spPr/>
      <dgm:t>
        <a:bodyPr/>
        <a:lstStyle/>
        <a:p>
          <a:endParaRPr lang="ru-RU"/>
        </a:p>
      </dgm:t>
    </dgm:pt>
    <dgm:pt modelId="{67C10225-1492-4D92-B83D-F553933D924F}" type="pres">
      <dgm:prSet presAssocID="{2E466AE6-1994-448A-A113-590BB568FEE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F1C38-3EDB-4B96-8355-5359DF733DCC}" type="pres">
      <dgm:prSet presAssocID="{AB6BFF7E-D8A2-4C3E-9FD4-10415BD0BC07}" presName="circ3" presStyleLbl="vennNode1" presStyleIdx="2" presStyleCnt="3" custScaleX="119108" custLinFactNeighborX="-26290" custLinFactNeighborY="6131"/>
      <dgm:spPr/>
      <dgm:t>
        <a:bodyPr/>
        <a:lstStyle/>
        <a:p>
          <a:endParaRPr lang="ru-RU"/>
        </a:p>
      </dgm:t>
    </dgm:pt>
    <dgm:pt modelId="{39DC1BF2-B6F5-499D-82B4-31617972F880}" type="pres">
      <dgm:prSet presAssocID="{AB6BFF7E-D8A2-4C3E-9FD4-10415BD0BC0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45037A-FBAB-4D2D-A50E-33CF46762D7B}" type="presOf" srcId="{0A6AE3CB-8F00-4D37-8AE9-2255C41000EF}" destId="{2C06436B-D640-475D-B53A-7EC16E6DFD17}" srcOrd="0" destOrd="0" presId="urn:microsoft.com/office/officeart/2005/8/layout/venn1"/>
    <dgm:cxn modelId="{1C2DB1BB-28BD-466D-9AA0-F3E041A1F5FD}" type="presOf" srcId="{AB6BFF7E-D8A2-4C3E-9FD4-10415BD0BC07}" destId="{E6EF1C38-3EDB-4B96-8355-5359DF733DCC}" srcOrd="0" destOrd="0" presId="urn:microsoft.com/office/officeart/2005/8/layout/venn1"/>
    <dgm:cxn modelId="{171CDD3B-6E35-4157-B46F-0071FB1563B3}" type="presOf" srcId="{2E466AE6-1994-448A-A113-590BB568FEE9}" destId="{67C10225-1492-4D92-B83D-F553933D924F}" srcOrd="1" destOrd="0" presId="urn:microsoft.com/office/officeart/2005/8/layout/venn1"/>
    <dgm:cxn modelId="{156990BC-D35C-4067-9050-0B070FDF06C1}" srcId="{0A6AE3CB-8F00-4D37-8AE9-2255C41000EF}" destId="{2E466AE6-1994-448A-A113-590BB568FEE9}" srcOrd="1" destOrd="0" parTransId="{D18E7CC0-3A1F-4D5B-AE49-57724A2D25F0}" sibTransId="{0C7D2C98-14AE-4FED-AFDE-1E854E74BAAB}"/>
    <dgm:cxn modelId="{FB0C3BFC-249C-4A03-9C67-FEADE2304D3A}" type="presOf" srcId="{6E1B6777-78E4-4638-B446-2631FF465F9A}" destId="{1D8B36B7-4E48-4C74-91FC-3C6E0AE17437}" srcOrd="1" destOrd="0" presId="urn:microsoft.com/office/officeart/2005/8/layout/venn1"/>
    <dgm:cxn modelId="{4390C2A0-929C-4D5A-AC84-DD406C25AD96}" type="presOf" srcId="{2E466AE6-1994-448A-A113-590BB568FEE9}" destId="{EEA0C752-D577-46D4-B277-77428CF13A92}" srcOrd="0" destOrd="0" presId="urn:microsoft.com/office/officeart/2005/8/layout/venn1"/>
    <dgm:cxn modelId="{0CCD7332-7530-4F42-A439-5E140DF8C3A7}" srcId="{0A6AE3CB-8F00-4D37-8AE9-2255C41000EF}" destId="{AB6BFF7E-D8A2-4C3E-9FD4-10415BD0BC07}" srcOrd="2" destOrd="0" parTransId="{336CCBB8-741B-4727-8A32-00C01C76A9C9}" sibTransId="{A55088C2-B5AC-45AF-8A05-C1FE9367EFDD}"/>
    <dgm:cxn modelId="{BF9DFF97-0089-49C7-8289-B730D81DF720}" srcId="{0A6AE3CB-8F00-4D37-8AE9-2255C41000EF}" destId="{6E1B6777-78E4-4638-B446-2631FF465F9A}" srcOrd="0" destOrd="0" parTransId="{296CB686-A888-4F67-AF93-CEF608B03B3C}" sibTransId="{5F656325-5A76-4F58-9EA2-09DDE4EEA44C}"/>
    <dgm:cxn modelId="{7D44F8B7-0FD5-4534-8DB8-85AEEBED5C7D}" type="presOf" srcId="{AB6BFF7E-D8A2-4C3E-9FD4-10415BD0BC07}" destId="{39DC1BF2-B6F5-499D-82B4-31617972F880}" srcOrd="1" destOrd="0" presId="urn:microsoft.com/office/officeart/2005/8/layout/venn1"/>
    <dgm:cxn modelId="{DDAE43AC-97C7-46D6-8A99-41D5FA63F9BB}" type="presOf" srcId="{6E1B6777-78E4-4638-B446-2631FF465F9A}" destId="{04FCE947-294A-44D4-B364-F2547EAC24C9}" srcOrd="0" destOrd="0" presId="urn:microsoft.com/office/officeart/2005/8/layout/venn1"/>
    <dgm:cxn modelId="{2F232B56-3EB5-43B6-A437-2F4BC35A5D10}" type="presParOf" srcId="{2C06436B-D640-475D-B53A-7EC16E6DFD17}" destId="{04FCE947-294A-44D4-B364-F2547EAC24C9}" srcOrd="0" destOrd="0" presId="urn:microsoft.com/office/officeart/2005/8/layout/venn1"/>
    <dgm:cxn modelId="{8B8B763E-FF12-4D20-AD65-631F6DB788EA}" type="presParOf" srcId="{2C06436B-D640-475D-B53A-7EC16E6DFD17}" destId="{1D8B36B7-4E48-4C74-91FC-3C6E0AE17437}" srcOrd="1" destOrd="0" presId="urn:microsoft.com/office/officeart/2005/8/layout/venn1"/>
    <dgm:cxn modelId="{5B5DF608-E112-4DE0-85DD-51CBE7861416}" type="presParOf" srcId="{2C06436B-D640-475D-B53A-7EC16E6DFD17}" destId="{EEA0C752-D577-46D4-B277-77428CF13A92}" srcOrd="2" destOrd="0" presId="urn:microsoft.com/office/officeart/2005/8/layout/venn1"/>
    <dgm:cxn modelId="{041601D2-9B25-4E06-B2C7-FCD8B0B09171}" type="presParOf" srcId="{2C06436B-D640-475D-B53A-7EC16E6DFD17}" destId="{67C10225-1492-4D92-B83D-F553933D924F}" srcOrd="3" destOrd="0" presId="urn:microsoft.com/office/officeart/2005/8/layout/venn1"/>
    <dgm:cxn modelId="{E2365C5E-B23B-4436-B7CE-F8D73CB09AA8}" type="presParOf" srcId="{2C06436B-D640-475D-B53A-7EC16E6DFD17}" destId="{E6EF1C38-3EDB-4B96-8355-5359DF733DCC}" srcOrd="4" destOrd="0" presId="urn:microsoft.com/office/officeart/2005/8/layout/venn1"/>
    <dgm:cxn modelId="{8CB95F7D-7BE9-435F-8A2D-D19696572188}" type="presParOf" srcId="{2C06436B-D640-475D-B53A-7EC16E6DFD17}" destId="{39DC1BF2-B6F5-499D-82B4-31617972F88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423E14-E6A6-4FCD-A930-6F61C0DAE977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DCF886-14DD-4502-B82D-2894BB052F28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>
            <a:spcAft>
              <a:spcPts val="0"/>
            </a:spcAft>
          </a:pPr>
          <a:r>
            <a:rPr lang="ru-RU" sz="1960" b="1" i="0" cap="all" spc="0" baseline="0" dirty="0" smtClean="0">
              <a:ln w="9000" cmpd="sng"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</a:rPr>
            <a:t>Расходы  на национальную экономику</a:t>
          </a:r>
          <a:r>
            <a:rPr lang="en-US" sz="1960" b="1" i="0" cap="all" spc="0" baseline="0" dirty="0" smtClean="0">
              <a:ln w="9000" cmpd="sng"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</a:rPr>
            <a:t> </a:t>
          </a:r>
          <a:r>
            <a:rPr lang="ru-RU" sz="1960" b="1" i="0" cap="all" spc="0" baseline="0" dirty="0" smtClean="0">
              <a:ln w="9000" cmpd="sng"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</a:rPr>
            <a:t>в 2017 </a:t>
          </a:r>
          <a:r>
            <a:rPr lang="ru-RU" sz="1600" b="1" i="0" cap="all" spc="0" baseline="0" dirty="0" smtClean="0">
              <a:ln w="9000" cmpd="sng"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</a:rPr>
            <a:t>году </a:t>
          </a:r>
          <a:r>
            <a:rPr lang="ru-RU" sz="1800" b="1" i="0" cap="all" spc="0" baseline="0" dirty="0" smtClean="0">
              <a:ln w="9000" cmpd="sng"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</a:rPr>
            <a:t>составили </a:t>
          </a:r>
          <a:endParaRPr lang="ru-RU" sz="1600" b="1" i="0" cap="all" spc="0" baseline="0" dirty="0" smtClean="0">
            <a:ln w="9000" cmpd="sng">
              <a:prstDash val="solid"/>
            </a:ln>
            <a:solidFill>
              <a:schemeClr val="bg1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reflection blurRad="12700" stA="28000" endPos="45000" dist="1000" dir="5400000" sy="-100000" algn="bl" rotWithShape="0"/>
            </a:effectLst>
            <a:latin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1960" b="1" i="0" cap="all" spc="0" baseline="0" dirty="0" smtClean="0">
              <a:ln w="9000" cmpd="sng"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</a:rPr>
            <a:t>31,2 млн. рублей</a:t>
          </a:r>
          <a:endParaRPr lang="ru-RU" sz="1960" b="1" i="0" cap="all" spc="0" baseline="0" dirty="0">
            <a:ln w="9000" cmpd="sng">
              <a:prstDash val="solid"/>
            </a:ln>
            <a:solidFill>
              <a:schemeClr val="bg1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reflection blurRad="12700" stA="28000" endPos="45000" dist="1000" dir="5400000" sy="-100000" algn="bl" rotWithShape="0"/>
            </a:effectLst>
          </a:endParaRPr>
        </a:p>
      </dgm:t>
    </dgm:pt>
    <dgm:pt modelId="{5F87FB84-BAF9-4B45-B68B-97B2FF4453CA}" type="parTrans" cxnId="{5E039390-5602-484C-8083-9BAEE0369444}">
      <dgm:prSet/>
      <dgm:spPr/>
      <dgm:t>
        <a:bodyPr/>
        <a:lstStyle/>
        <a:p>
          <a:endParaRPr lang="ru-RU"/>
        </a:p>
      </dgm:t>
    </dgm:pt>
    <dgm:pt modelId="{AC9FBB90-6860-448B-B6B1-4768D32D5387}" type="sibTrans" cxnId="{5E039390-5602-484C-8083-9BAEE0369444}">
      <dgm:prSet/>
      <dgm:spPr/>
      <dgm:t>
        <a:bodyPr/>
        <a:lstStyle/>
        <a:p>
          <a:endParaRPr lang="ru-RU"/>
        </a:p>
      </dgm:t>
    </dgm:pt>
    <dgm:pt modelId="{059A66DA-A2D4-4AD7-8C1C-0B4D801D28DE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sz="1400" b="1" cap="none" spc="50" dirty="0" smtClean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endParaRPr lang="ru-RU" sz="1400" b="1" cap="none" spc="50" dirty="0" smtClean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r>
            <a:rPr lang="ru-RU" sz="14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Содержание учреждений: ИКЦ «Темрюкский», Архитектурный центр      12,6 млн.рублей </a:t>
          </a:r>
          <a:endParaRPr lang="ru-RU" sz="14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0FF0EF2F-14EB-4203-89E6-8BE2A855B4E6}" type="parTrans" cxnId="{9334F87F-EB6E-495C-8049-D32B9CEF7612}">
      <dgm:prSet/>
      <dgm:spPr/>
      <dgm:t>
        <a:bodyPr/>
        <a:lstStyle/>
        <a:p>
          <a:endParaRPr lang="ru-RU"/>
        </a:p>
      </dgm:t>
    </dgm:pt>
    <dgm:pt modelId="{BD5C72D4-1DF7-4DF6-B5C6-3D9662EA1070}" type="sibTrans" cxnId="{9334F87F-EB6E-495C-8049-D32B9CEF7612}">
      <dgm:prSet/>
      <dgm:spPr/>
      <dgm:t>
        <a:bodyPr/>
        <a:lstStyle/>
        <a:p>
          <a:endParaRPr lang="ru-RU"/>
        </a:p>
      </dgm:t>
    </dgm:pt>
    <dgm:pt modelId="{29C0FE70-BA28-40DE-B2E4-B44934B21CB3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 sz="1400" b="1" cap="none" spc="50" dirty="0" smtClean="0">
              <a:ln w="11430"/>
              <a:solidFill>
                <a:srgbClr val="FFFF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</a:t>
          </a:r>
          <a:r>
            <a:rPr lang="ru-RU" sz="1400" b="1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В рамках реализации краевых программ       9,3 млн. рублей</a:t>
          </a:r>
        </a:p>
        <a:p>
          <a:r>
            <a:rPr lang="ru-RU" sz="14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</a:t>
          </a:r>
          <a:endParaRPr lang="ru-RU" sz="14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D47069CB-F0FC-4859-9FA6-4FFEB17B1521}" type="parTrans" cxnId="{B39E82DC-03E6-42E3-82ED-6A125D804009}">
      <dgm:prSet/>
      <dgm:spPr/>
      <dgm:t>
        <a:bodyPr/>
        <a:lstStyle/>
        <a:p>
          <a:endParaRPr lang="ru-RU"/>
        </a:p>
      </dgm:t>
    </dgm:pt>
    <dgm:pt modelId="{4B9EAA47-6F64-4BA2-9F62-84A631F0C950}" type="sibTrans" cxnId="{B39E82DC-03E6-42E3-82ED-6A125D804009}">
      <dgm:prSet/>
      <dgm:spPr/>
      <dgm:t>
        <a:bodyPr/>
        <a:lstStyle/>
        <a:p>
          <a:endParaRPr lang="ru-RU"/>
        </a:p>
      </dgm:t>
    </dgm:pt>
    <dgm:pt modelId="{9C25B7CC-51E7-4D48-B331-6204A00EE34A}">
      <dgm:prSet phldrT="[Текст]" custScaleX="162058" custScaleY="149592" custRadScaleRad="104276" custRadScaleInc="-12929"/>
      <dgm:spPr/>
      <dgm:t>
        <a:bodyPr/>
        <a:lstStyle/>
        <a:p>
          <a:endParaRPr lang="ru-RU"/>
        </a:p>
      </dgm:t>
    </dgm:pt>
    <dgm:pt modelId="{85E50AC0-05E9-4585-9ACF-1F4E3D1A9C36}" type="parTrans" cxnId="{BF03C159-31E0-4F6A-BBFB-A37553DF6770}">
      <dgm:prSet/>
      <dgm:spPr/>
      <dgm:t>
        <a:bodyPr/>
        <a:lstStyle/>
        <a:p>
          <a:endParaRPr lang="ru-RU"/>
        </a:p>
      </dgm:t>
    </dgm:pt>
    <dgm:pt modelId="{9B0CA1F2-9177-4F64-B9C8-8F16AF120104}" type="sibTrans" cxnId="{BF03C159-31E0-4F6A-BBFB-A37553DF6770}">
      <dgm:prSet/>
      <dgm:spPr/>
      <dgm:t>
        <a:bodyPr/>
        <a:lstStyle/>
        <a:p>
          <a:endParaRPr lang="ru-RU"/>
        </a:p>
      </dgm:t>
    </dgm:pt>
    <dgm:pt modelId="{0ED18A0E-B84F-4B87-8A83-7F878201E0F1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ru-RU" sz="1400" b="1" cap="none" spc="50" dirty="0" smtClean="0">
              <a:ln w="11430"/>
              <a:solidFill>
                <a:srgbClr val="FFFF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Мероприятия в рамках реализации муниципальных программ 9,3 млн. рублей </a:t>
          </a:r>
          <a:endParaRPr lang="ru-RU" sz="1400" b="1" cap="none" spc="50" dirty="0">
            <a:ln w="11430"/>
            <a:solidFill>
              <a:srgbClr val="FFFF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8BED08DF-BB00-4605-ABC4-E04B7C5857FC}" type="parTrans" cxnId="{D686A979-9138-4EA3-BB5F-B62315976533}">
      <dgm:prSet/>
      <dgm:spPr/>
      <dgm:t>
        <a:bodyPr/>
        <a:lstStyle/>
        <a:p>
          <a:endParaRPr lang="ru-RU"/>
        </a:p>
      </dgm:t>
    </dgm:pt>
    <dgm:pt modelId="{0DF17EB2-1ED3-4518-9EFF-C60C0939AA34}" type="sibTrans" cxnId="{D686A979-9138-4EA3-BB5F-B62315976533}">
      <dgm:prSet/>
      <dgm:spPr/>
      <dgm:t>
        <a:bodyPr/>
        <a:lstStyle/>
        <a:p>
          <a:endParaRPr lang="ru-RU"/>
        </a:p>
      </dgm:t>
    </dgm:pt>
    <dgm:pt modelId="{CBD2E823-FC2E-46A8-A2D9-B21852B7408A}">
      <dgm:prSet phldrT="[Текст]" custT="1"/>
      <dgm:spPr/>
      <dgm:t>
        <a:bodyPr/>
        <a:lstStyle/>
        <a:p>
          <a:endParaRPr lang="ru-RU" sz="14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25DF16ED-1AFA-4551-9AEE-5BF833CAF7AA}" type="parTrans" cxnId="{428B513B-D20B-4725-A74C-4E59DFE3702A}">
      <dgm:prSet/>
      <dgm:spPr/>
      <dgm:t>
        <a:bodyPr/>
        <a:lstStyle/>
        <a:p>
          <a:endParaRPr lang="ru-RU"/>
        </a:p>
      </dgm:t>
    </dgm:pt>
    <dgm:pt modelId="{CB317AA2-788D-44C1-A2D2-852741ECCAC2}" type="sibTrans" cxnId="{428B513B-D20B-4725-A74C-4E59DFE3702A}">
      <dgm:prSet/>
      <dgm:spPr/>
      <dgm:t>
        <a:bodyPr/>
        <a:lstStyle/>
        <a:p>
          <a:endParaRPr lang="ru-RU"/>
        </a:p>
      </dgm:t>
    </dgm:pt>
    <dgm:pt modelId="{D5AA0C21-3C91-4BF3-A988-2A9820885579}" type="pres">
      <dgm:prSet presAssocID="{B1423E14-E6A6-4FCD-A930-6F61C0DAE9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198062-8148-4BE9-99E7-0DB0D887CD15}" type="pres">
      <dgm:prSet presAssocID="{7ADCF886-14DD-4502-B82D-2894BB052F28}" presName="centerShape" presStyleLbl="node0" presStyleIdx="0" presStyleCnt="1" custScaleX="157864" custScaleY="128922" custLinFactNeighborX="327" custLinFactNeighborY="-40494"/>
      <dgm:spPr/>
      <dgm:t>
        <a:bodyPr/>
        <a:lstStyle/>
        <a:p>
          <a:endParaRPr lang="ru-RU"/>
        </a:p>
      </dgm:t>
    </dgm:pt>
    <dgm:pt modelId="{A21492CD-2DEA-4461-8E4B-6275999EEEC4}" type="pres">
      <dgm:prSet presAssocID="{8BED08DF-BB00-4605-ABC4-E04B7C5857FC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40D9056F-555A-4FAD-9720-4F9C8B1CE4EF}" type="pres">
      <dgm:prSet presAssocID="{0ED18A0E-B84F-4B87-8A83-7F878201E0F1}" presName="node" presStyleLbl="node1" presStyleIdx="0" presStyleCnt="3" custScaleX="101247" custScaleY="125319" custRadScaleRad="91030" custRadScaleInc="-12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3B7D1-82F6-4FCD-837B-B5307F9A4F16}" type="pres">
      <dgm:prSet presAssocID="{0FF0EF2F-14EB-4203-89E6-8BE2A855B4E6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6E561194-650C-4642-A5D0-6FAD6D61A9BE}" type="pres">
      <dgm:prSet presAssocID="{059A66DA-A2D4-4AD7-8C1C-0B4D801D28DE}" presName="node" presStyleLbl="node1" presStyleIdx="1" presStyleCnt="3" custScaleX="119503" custScaleY="104354" custRadScaleRad="12278" custRadScaleInc="-291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13533-6A32-4A5F-8517-490E1C13A075}" type="pres">
      <dgm:prSet presAssocID="{D47069CB-F0FC-4859-9FA6-4FFEB17B1521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8770E7B1-3B00-41CC-A87C-D9F971623DE0}" type="pres">
      <dgm:prSet presAssocID="{29C0FE70-BA28-40DE-B2E4-B44934B21CB3}" presName="node" presStyleLbl="node1" presStyleIdx="2" presStyleCnt="3" custScaleX="106139" custScaleY="126706" custRadScaleRad="90023" custRadScaleInc="14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7128FB-DD8E-4E93-AD8E-C42787ADFF8E}" type="presOf" srcId="{0ED18A0E-B84F-4B87-8A83-7F878201E0F1}" destId="{40D9056F-555A-4FAD-9720-4F9C8B1CE4EF}" srcOrd="0" destOrd="0" presId="urn:microsoft.com/office/officeart/2005/8/layout/radial4"/>
    <dgm:cxn modelId="{0168C0C8-19E7-47C5-AC6B-D73761634008}" type="presOf" srcId="{8BED08DF-BB00-4605-ABC4-E04B7C5857FC}" destId="{A21492CD-2DEA-4461-8E4B-6275999EEEC4}" srcOrd="0" destOrd="0" presId="urn:microsoft.com/office/officeart/2005/8/layout/radial4"/>
    <dgm:cxn modelId="{CF57092D-DC1E-42F3-80C4-39EFFD3F7DBB}" type="presOf" srcId="{059A66DA-A2D4-4AD7-8C1C-0B4D801D28DE}" destId="{6E561194-650C-4642-A5D0-6FAD6D61A9BE}" srcOrd="0" destOrd="0" presId="urn:microsoft.com/office/officeart/2005/8/layout/radial4"/>
    <dgm:cxn modelId="{428B513B-D20B-4725-A74C-4E59DFE3702A}" srcId="{B1423E14-E6A6-4FCD-A930-6F61C0DAE977}" destId="{CBD2E823-FC2E-46A8-A2D9-B21852B7408A}" srcOrd="1" destOrd="0" parTransId="{25DF16ED-1AFA-4551-9AEE-5BF833CAF7AA}" sibTransId="{CB317AA2-788D-44C1-A2D2-852741ECCAC2}"/>
    <dgm:cxn modelId="{5E039390-5602-484C-8083-9BAEE0369444}" srcId="{B1423E14-E6A6-4FCD-A930-6F61C0DAE977}" destId="{7ADCF886-14DD-4502-B82D-2894BB052F28}" srcOrd="0" destOrd="0" parTransId="{5F87FB84-BAF9-4B45-B68B-97B2FF4453CA}" sibTransId="{AC9FBB90-6860-448B-B6B1-4768D32D5387}"/>
    <dgm:cxn modelId="{0F6EB86C-0408-471C-8A4B-BB9FE774A132}" type="presOf" srcId="{7ADCF886-14DD-4502-B82D-2894BB052F28}" destId="{49198062-8148-4BE9-99E7-0DB0D887CD15}" srcOrd="0" destOrd="0" presId="urn:microsoft.com/office/officeart/2005/8/layout/radial4"/>
    <dgm:cxn modelId="{5BDBF439-7B9B-416F-A553-AD854FA6B133}" type="presOf" srcId="{B1423E14-E6A6-4FCD-A930-6F61C0DAE977}" destId="{D5AA0C21-3C91-4BF3-A988-2A9820885579}" srcOrd="0" destOrd="0" presId="urn:microsoft.com/office/officeart/2005/8/layout/radial4"/>
    <dgm:cxn modelId="{77CA63BD-A5F3-4366-A3CF-646E52A61D61}" type="presOf" srcId="{0FF0EF2F-14EB-4203-89E6-8BE2A855B4E6}" destId="{9C73B7D1-82F6-4FCD-837B-B5307F9A4F16}" srcOrd="0" destOrd="0" presId="urn:microsoft.com/office/officeart/2005/8/layout/radial4"/>
    <dgm:cxn modelId="{B39E82DC-03E6-42E3-82ED-6A125D804009}" srcId="{7ADCF886-14DD-4502-B82D-2894BB052F28}" destId="{29C0FE70-BA28-40DE-B2E4-B44934B21CB3}" srcOrd="2" destOrd="0" parTransId="{D47069CB-F0FC-4859-9FA6-4FFEB17B1521}" sibTransId="{4B9EAA47-6F64-4BA2-9F62-84A631F0C950}"/>
    <dgm:cxn modelId="{D686A979-9138-4EA3-BB5F-B62315976533}" srcId="{7ADCF886-14DD-4502-B82D-2894BB052F28}" destId="{0ED18A0E-B84F-4B87-8A83-7F878201E0F1}" srcOrd="0" destOrd="0" parTransId="{8BED08DF-BB00-4605-ABC4-E04B7C5857FC}" sibTransId="{0DF17EB2-1ED3-4518-9EFF-C60C0939AA34}"/>
    <dgm:cxn modelId="{73918099-2125-4E2C-B0F5-B568D3F8FF55}" type="presOf" srcId="{29C0FE70-BA28-40DE-B2E4-B44934B21CB3}" destId="{8770E7B1-3B00-41CC-A87C-D9F971623DE0}" srcOrd="0" destOrd="0" presId="urn:microsoft.com/office/officeart/2005/8/layout/radial4"/>
    <dgm:cxn modelId="{BF03C159-31E0-4F6A-BBFB-A37553DF6770}" srcId="{B1423E14-E6A6-4FCD-A930-6F61C0DAE977}" destId="{9C25B7CC-51E7-4D48-B331-6204A00EE34A}" srcOrd="2" destOrd="0" parTransId="{85E50AC0-05E9-4585-9ACF-1F4E3D1A9C36}" sibTransId="{9B0CA1F2-9177-4F64-B9C8-8F16AF120104}"/>
    <dgm:cxn modelId="{D429E8E3-3236-4363-9FE2-148EECAAA471}" type="presOf" srcId="{D47069CB-F0FC-4859-9FA6-4FFEB17B1521}" destId="{EB713533-6A32-4A5F-8517-490E1C13A075}" srcOrd="0" destOrd="0" presId="urn:microsoft.com/office/officeart/2005/8/layout/radial4"/>
    <dgm:cxn modelId="{9334F87F-EB6E-495C-8049-D32B9CEF7612}" srcId="{7ADCF886-14DD-4502-B82D-2894BB052F28}" destId="{059A66DA-A2D4-4AD7-8C1C-0B4D801D28DE}" srcOrd="1" destOrd="0" parTransId="{0FF0EF2F-14EB-4203-89E6-8BE2A855B4E6}" sibTransId="{BD5C72D4-1DF7-4DF6-B5C6-3D9662EA1070}"/>
    <dgm:cxn modelId="{2666FA7A-9EB6-4C0F-9DAE-AFE3E40A0C16}" type="presParOf" srcId="{D5AA0C21-3C91-4BF3-A988-2A9820885579}" destId="{49198062-8148-4BE9-99E7-0DB0D887CD15}" srcOrd="0" destOrd="0" presId="urn:microsoft.com/office/officeart/2005/8/layout/radial4"/>
    <dgm:cxn modelId="{48CCE561-4BBF-4933-B610-019EB5B1BFA8}" type="presParOf" srcId="{D5AA0C21-3C91-4BF3-A988-2A9820885579}" destId="{A21492CD-2DEA-4461-8E4B-6275999EEEC4}" srcOrd="1" destOrd="0" presId="urn:microsoft.com/office/officeart/2005/8/layout/radial4"/>
    <dgm:cxn modelId="{8ECB2F4D-9D39-492E-A979-485A77151D51}" type="presParOf" srcId="{D5AA0C21-3C91-4BF3-A988-2A9820885579}" destId="{40D9056F-555A-4FAD-9720-4F9C8B1CE4EF}" srcOrd="2" destOrd="0" presId="urn:microsoft.com/office/officeart/2005/8/layout/radial4"/>
    <dgm:cxn modelId="{8C2CC682-1141-4F48-B978-1CCE74C71869}" type="presParOf" srcId="{D5AA0C21-3C91-4BF3-A988-2A9820885579}" destId="{9C73B7D1-82F6-4FCD-837B-B5307F9A4F16}" srcOrd="3" destOrd="0" presId="urn:microsoft.com/office/officeart/2005/8/layout/radial4"/>
    <dgm:cxn modelId="{6BE7D8B6-2504-4FF9-9C88-E6CCC8C058C4}" type="presParOf" srcId="{D5AA0C21-3C91-4BF3-A988-2A9820885579}" destId="{6E561194-650C-4642-A5D0-6FAD6D61A9BE}" srcOrd="4" destOrd="0" presId="urn:microsoft.com/office/officeart/2005/8/layout/radial4"/>
    <dgm:cxn modelId="{88ABB50D-6816-49D4-B5C9-E9BA88D5C8F6}" type="presParOf" srcId="{D5AA0C21-3C91-4BF3-A988-2A9820885579}" destId="{EB713533-6A32-4A5F-8517-490E1C13A075}" srcOrd="5" destOrd="0" presId="urn:microsoft.com/office/officeart/2005/8/layout/radial4"/>
    <dgm:cxn modelId="{D6AEF1D0-197E-48DB-A517-3C70F9970AEE}" type="presParOf" srcId="{D5AA0C21-3C91-4BF3-A988-2A9820885579}" destId="{8770E7B1-3B00-41CC-A87C-D9F971623DE0}" srcOrd="6" destOrd="0" presId="urn:microsoft.com/office/officeart/2005/8/layout/radial4"/>
  </dgm:cxnLst>
  <dgm:bg>
    <a:blipFill>
      <a:blip xmlns:r="http://schemas.openxmlformats.org/officeDocument/2006/relationships" r:embed="rId5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6BBF8-1A1B-4E2F-9D7F-26F1A4655D3F}">
      <dsp:nvSpPr>
        <dsp:cNvPr id="0" name=""/>
        <dsp:cNvSpPr/>
      </dsp:nvSpPr>
      <dsp:spPr>
        <a:xfrm>
          <a:off x="4479029" y="0"/>
          <a:ext cx="4055823" cy="81105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Детские дошкольные учреждения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516,8 млн. рублей </a:t>
          </a:r>
          <a:endParaRPr lang="ru-RU" sz="1400" kern="1200" dirty="0">
            <a:solidFill>
              <a:srgbClr val="FF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518622" y="39593"/>
        <a:ext cx="3976637" cy="731872"/>
      </dsp:txXfrm>
    </dsp:sp>
    <dsp:sp modelId="{903CC202-C222-417A-B177-90BE5D245BC1}">
      <dsp:nvSpPr>
        <dsp:cNvPr id="0" name=""/>
        <dsp:cNvSpPr/>
      </dsp:nvSpPr>
      <dsp:spPr>
        <a:xfrm>
          <a:off x="0" y="0"/>
          <a:ext cx="4216523" cy="636317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Общеобразовательные учреждения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653,3 млн. рублей</a:t>
          </a:r>
          <a:endParaRPr lang="ru-RU" sz="1400" kern="1200" dirty="0">
            <a:solidFill>
              <a:srgbClr val="FF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1062" y="31062"/>
        <a:ext cx="4154399" cy="574193"/>
      </dsp:txXfrm>
    </dsp:sp>
    <dsp:sp modelId="{1E905C69-31F4-414B-9337-1E9631A28603}">
      <dsp:nvSpPr>
        <dsp:cNvPr id="0" name=""/>
        <dsp:cNvSpPr/>
      </dsp:nvSpPr>
      <dsp:spPr>
        <a:xfrm>
          <a:off x="4527151" y="874973"/>
          <a:ext cx="3988717" cy="9172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Учреждения молодежной политики и оздоровления детей  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21,6 млн. рублей</a:t>
          </a:r>
          <a:endParaRPr lang="ru-RU" sz="1400" kern="1200" dirty="0">
            <a:solidFill>
              <a:srgbClr val="FF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571929" y="919751"/>
        <a:ext cx="3899161" cy="827724"/>
      </dsp:txXfrm>
    </dsp:sp>
    <dsp:sp modelId="{66C058AB-FE02-4268-8F07-EA8F14225F49}">
      <dsp:nvSpPr>
        <dsp:cNvPr id="0" name=""/>
        <dsp:cNvSpPr/>
      </dsp:nvSpPr>
      <dsp:spPr>
        <a:xfrm>
          <a:off x="4543221" y="1840480"/>
          <a:ext cx="3927439" cy="123317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Прочие учреждения в области образования и программные мероприятия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87,3 млн. рублей</a:t>
          </a:r>
          <a:endParaRPr lang="ru-RU" sz="1400" kern="1200" dirty="0">
            <a:solidFill>
              <a:srgbClr val="FF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603419" y="1900678"/>
        <a:ext cx="3807043" cy="1112776"/>
      </dsp:txXfrm>
    </dsp:sp>
    <dsp:sp modelId="{17C263AD-123B-405F-AFB3-DC006797B4D7}">
      <dsp:nvSpPr>
        <dsp:cNvPr id="0" name=""/>
        <dsp:cNvSpPr/>
      </dsp:nvSpPr>
      <dsp:spPr>
        <a:xfrm>
          <a:off x="212971" y="1757543"/>
          <a:ext cx="3824309" cy="131942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На проведение ремонтных работ учреждений образования направлено  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82,1 млн. рублей</a:t>
          </a:r>
          <a:endParaRPr lang="ru-RU" sz="1400" kern="1200" dirty="0">
            <a:solidFill>
              <a:srgbClr val="FF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77380" y="1821952"/>
        <a:ext cx="3695491" cy="1190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CE947-294A-44D4-B364-F2547EAC24C9}">
      <dsp:nvSpPr>
        <dsp:cNvPr id="0" name=""/>
        <dsp:cNvSpPr/>
      </dsp:nvSpPr>
      <dsp:spPr>
        <a:xfrm>
          <a:off x="2088729" y="0"/>
          <a:ext cx="2922979" cy="2922979"/>
        </a:xfrm>
        <a:prstGeom prst="ellipse">
          <a:avLst/>
        </a:prstGeom>
        <a:solidFill>
          <a:srgbClr val="0070C0">
            <a:alpha val="5000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Аварийно-спасательные службы 13,3 млн.рублей</a:t>
          </a:r>
          <a:endParaRPr lang="ru-RU" sz="2200" b="1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2478459" y="511521"/>
        <a:ext cx="2143518" cy="1315340"/>
      </dsp:txXfrm>
    </dsp:sp>
    <dsp:sp modelId="{EEA0C752-D577-46D4-B277-77428CF13A92}">
      <dsp:nvSpPr>
        <dsp:cNvPr id="0" name=""/>
        <dsp:cNvSpPr/>
      </dsp:nvSpPr>
      <dsp:spPr>
        <a:xfrm>
          <a:off x="3378956" y="2109416"/>
          <a:ext cx="3391328" cy="2922979"/>
        </a:xfrm>
        <a:prstGeom prst="ellipse">
          <a:avLst/>
        </a:prstGeom>
        <a:solidFill>
          <a:srgbClr val="0070C0">
            <a:alpha val="5000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Содержание управления ГО ЧС 7,0 млн.рублей</a:t>
          </a:r>
          <a:endParaRPr lang="ru-RU" sz="2200" b="1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4416137" y="2864519"/>
        <a:ext cx="2034796" cy="1607638"/>
      </dsp:txXfrm>
    </dsp:sp>
    <dsp:sp modelId="{E6EF1C38-3EDB-4B96-8355-5359DF733DCC}">
      <dsp:nvSpPr>
        <dsp:cNvPr id="0" name=""/>
        <dsp:cNvSpPr/>
      </dsp:nvSpPr>
      <dsp:spPr>
        <a:xfrm>
          <a:off x="66251" y="2109416"/>
          <a:ext cx="3481502" cy="2922979"/>
        </a:xfrm>
        <a:prstGeom prst="ellipse">
          <a:avLst/>
        </a:prstGeom>
        <a:solidFill>
          <a:srgbClr val="0070C0">
            <a:alpha val="5000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В рамках  муниципальных программ 0,6</a:t>
          </a:r>
          <a:r>
            <a:rPr lang="ru-RU" sz="2000" b="1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        млн.рублей</a:t>
          </a:r>
          <a:endParaRPr lang="ru-RU" sz="2000" b="1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394093" y="2864519"/>
        <a:ext cx="2088901" cy="16076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98062-8148-4BE9-99E7-0DB0D887CD15}">
      <dsp:nvSpPr>
        <dsp:cNvPr id="0" name=""/>
        <dsp:cNvSpPr/>
      </dsp:nvSpPr>
      <dsp:spPr>
        <a:xfrm>
          <a:off x="2285981" y="20"/>
          <a:ext cx="4556073" cy="37207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7122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60" b="1" i="0" kern="1200" cap="all" spc="0" baseline="0" dirty="0" smtClean="0">
              <a:ln w="9000" cmpd="sng"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</a:rPr>
            <a:t>Расходы  на национальную экономику</a:t>
          </a:r>
          <a:r>
            <a:rPr lang="en-US" sz="1960" b="1" i="0" kern="1200" cap="all" spc="0" baseline="0" dirty="0" smtClean="0">
              <a:ln w="9000" cmpd="sng"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</a:rPr>
            <a:t> </a:t>
          </a:r>
          <a:r>
            <a:rPr lang="ru-RU" sz="1960" b="1" i="0" kern="1200" cap="all" spc="0" baseline="0" dirty="0" smtClean="0">
              <a:ln w="9000" cmpd="sng"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</a:rPr>
            <a:t>в 2017 </a:t>
          </a:r>
          <a:r>
            <a:rPr lang="ru-RU" sz="1600" b="1" i="0" kern="1200" cap="all" spc="0" baseline="0" dirty="0" smtClean="0">
              <a:ln w="9000" cmpd="sng"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</a:rPr>
            <a:t>году </a:t>
          </a:r>
          <a:r>
            <a:rPr lang="ru-RU" sz="1800" b="1" i="0" kern="1200" cap="all" spc="0" baseline="0" dirty="0" smtClean="0">
              <a:ln w="9000" cmpd="sng"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</a:rPr>
            <a:t>составили </a:t>
          </a:r>
          <a:endParaRPr lang="ru-RU" sz="1600" b="1" i="0" kern="1200" cap="all" spc="0" baseline="0" dirty="0" smtClean="0">
            <a:ln w="9000" cmpd="sng">
              <a:prstDash val="solid"/>
            </a:ln>
            <a:solidFill>
              <a:schemeClr val="bg1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reflection blurRad="12700" stA="28000" endPos="45000" dist="1000" dir="5400000" sy="-100000" algn="bl" rotWithShape="0"/>
            </a:effectLst>
            <a:latin typeface="Times New Roman" pitchFamily="18" charset="0"/>
          </a:endParaRPr>
        </a:p>
        <a:p>
          <a:pPr lvl="0" algn="ctr" defTabSz="87122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60" b="1" i="0" kern="1200" cap="all" spc="0" baseline="0" dirty="0" smtClean="0">
              <a:ln w="9000" cmpd="sng"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</a:rPr>
            <a:t>31,2 млн. рублей</a:t>
          </a:r>
          <a:endParaRPr lang="ru-RU" sz="1960" b="1" i="0" kern="1200" cap="all" spc="0" baseline="0" dirty="0">
            <a:ln w="9000" cmpd="sng">
              <a:prstDash val="solid"/>
            </a:ln>
            <a:solidFill>
              <a:schemeClr val="bg1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reflection blurRad="12700" stA="28000" endPos="45000" dist="1000" dir="5400000" sy="-100000" algn="bl" rotWithShape="0"/>
            </a:effectLst>
          </a:endParaRPr>
        </a:p>
      </dsp:txBody>
      <dsp:txXfrm>
        <a:off x="2953202" y="544916"/>
        <a:ext cx="3221631" cy="2630993"/>
      </dsp:txXfrm>
    </dsp:sp>
    <dsp:sp modelId="{A21492CD-2DEA-4461-8E4B-6275999EEEC4}">
      <dsp:nvSpPr>
        <dsp:cNvPr id="0" name=""/>
        <dsp:cNvSpPr/>
      </dsp:nvSpPr>
      <dsp:spPr>
        <a:xfrm rot="9270597">
          <a:off x="1326399" y="2691074"/>
          <a:ext cx="1265398" cy="8225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D9056F-555A-4FAD-9720-4F9C8B1CE4EF}">
      <dsp:nvSpPr>
        <dsp:cNvPr id="0" name=""/>
        <dsp:cNvSpPr/>
      </dsp:nvSpPr>
      <dsp:spPr>
        <a:xfrm>
          <a:off x="6" y="2000240"/>
          <a:ext cx="2775961" cy="27487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50" dirty="0" smtClean="0">
              <a:ln w="11430"/>
              <a:solidFill>
                <a:srgbClr val="FFFF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Мероприятия в рамках реализации муниципальных программ 9,3 млн. рублей </a:t>
          </a:r>
          <a:endParaRPr lang="ru-RU" sz="1400" b="1" kern="1200" cap="none" spc="50" dirty="0">
            <a:ln w="11430"/>
            <a:solidFill>
              <a:srgbClr val="FFFF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80515" y="2080749"/>
        <a:ext cx="2614943" cy="2587750"/>
      </dsp:txXfrm>
    </dsp:sp>
    <dsp:sp modelId="{9C73B7D1-82F6-4FCD-837B-B5307F9A4F16}">
      <dsp:nvSpPr>
        <dsp:cNvPr id="0" name=""/>
        <dsp:cNvSpPr/>
      </dsp:nvSpPr>
      <dsp:spPr>
        <a:xfrm rot="5464448">
          <a:off x="3669578" y="4249103"/>
          <a:ext cx="1683885" cy="8225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561194-650C-4642-A5D0-6FAD6D61A9BE}">
      <dsp:nvSpPr>
        <dsp:cNvPr id="0" name=""/>
        <dsp:cNvSpPr/>
      </dsp:nvSpPr>
      <dsp:spPr>
        <a:xfrm>
          <a:off x="2857488" y="4357705"/>
          <a:ext cx="3276498" cy="22889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50" dirty="0" smtClean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50" dirty="0" smtClean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Содержание учреждений: ИКЦ «Темрюкский», Архитектурный центр      12,6 млн.рублей </a:t>
          </a:r>
          <a:endParaRPr lang="ru-RU" sz="14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2924528" y="4424745"/>
        <a:ext cx="3142418" cy="2154838"/>
      </dsp:txXfrm>
    </dsp:sp>
    <dsp:sp modelId="{EB713533-6A32-4A5F-8517-490E1C13A075}">
      <dsp:nvSpPr>
        <dsp:cNvPr id="0" name=""/>
        <dsp:cNvSpPr/>
      </dsp:nvSpPr>
      <dsp:spPr>
        <a:xfrm rot="1627505">
          <a:off x="6489755" y="2760699"/>
          <a:ext cx="1268988" cy="8225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70E7B1-3B00-41CC-A87C-D9F971623DE0}">
      <dsp:nvSpPr>
        <dsp:cNvPr id="0" name=""/>
        <dsp:cNvSpPr/>
      </dsp:nvSpPr>
      <dsp:spPr>
        <a:xfrm>
          <a:off x="6233914" y="2071657"/>
          <a:ext cx="2910088" cy="27791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50" dirty="0" smtClean="0">
              <a:ln w="11430"/>
              <a:solidFill>
                <a:srgbClr val="FFFF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</a:t>
          </a:r>
          <a:r>
            <a:rPr lang="ru-RU" sz="1400" b="1" kern="1200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В рамках реализации краевых программ       9,3 млн.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</a:t>
          </a:r>
          <a:endParaRPr lang="ru-RU" sz="14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6315314" y="2153057"/>
        <a:ext cx="2747288" cy="2616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</cdr:x>
      <cdr:y>0.02525</cdr:y>
    </cdr:from>
    <cdr:to>
      <cdr:x>0.35243</cdr:x>
      <cdr:y>0.15152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10545" y="114281"/>
          <a:ext cx="1089814" cy="571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2,3 млрд.руб.</a:t>
          </a:r>
          <a:endParaRPr lang="ru-RU" sz="1200" b="1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0.3425</cdr:x>
      <cdr:y>0.16616</cdr:y>
    </cdr:from>
    <cdr:to>
      <cdr:x>0.4725</cdr:x>
      <cdr:y>0.30822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18656" y="752038"/>
          <a:ext cx="1069851" cy="6429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1,8 млрд.руб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0.4475</cdr:x>
      <cdr:y>0.59499</cdr:y>
    </cdr:from>
    <cdr:to>
      <cdr:x>0.57771</cdr:x>
      <cdr:y>0.78439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82752" y="2692896"/>
          <a:ext cx="1071577" cy="857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0,5 млрд.руб</a:t>
          </a:r>
          <a:r>
            <a:rPr lang="ru-RU" sz="1200" b="1" dirty="0">
              <a:latin typeface="Verdana" pitchFamily="34" charset="0"/>
              <a:ea typeface="Verdana" pitchFamily="34" charset="0"/>
              <a:cs typeface="Verdana" pitchFamily="34" charset="0"/>
            </a:rPr>
            <a:t>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4299851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>
            <a:lvl1pPr defTabSz="91365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035" y="1"/>
            <a:ext cx="4303025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>
            <a:lvl1pPr algn="r" defTabSz="91365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456365"/>
            <a:ext cx="4299851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b" anchorCtr="0" compatLnSpc="1">
            <a:prstTxWarp prst="textNoShape">
              <a:avLst/>
            </a:prstTxWarp>
          </a:bodyPr>
          <a:lstStyle>
            <a:lvl1pPr defTabSz="91365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035" y="6456365"/>
            <a:ext cx="4303025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b" anchorCtr="0" compatLnSpc="1">
            <a:prstTxWarp prst="textNoShape">
              <a:avLst/>
            </a:prstTxWarp>
          </a:bodyPr>
          <a:lstStyle>
            <a:lvl1pPr algn="r" defTabSz="913651">
              <a:defRPr sz="1200">
                <a:latin typeface="Arial" charset="0"/>
              </a:defRPr>
            </a:lvl1pPr>
          </a:lstStyle>
          <a:p>
            <a:pPr>
              <a:defRPr/>
            </a:pPr>
            <a:fld id="{6B6B56E2-54B1-4BFD-A48A-D55B1145E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240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4299851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>
            <a:lvl1pPr defTabSz="91365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035" y="1"/>
            <a:ext cx="4303025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>
            <a:lvl1pPr algn="r" defTabSz="91365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029" y="3228982"/>
            <a:ext cx="794258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6365"/>
            <a:ext cx="4299851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b" anchorCtr="0" compatLnSpc="1">
            <a:prstTxWarp prst="textNoShape">
              <a:avLst/>
            </a:prstTxWarp>
          </a:bodyPr>
          <a:lstStyle>
            <a:lvl1pPr defTabSz="91365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035" y="6456365"/>
            <a:ext cx="4303025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5" rIns="91407" bIns="45705" numCol="1" anchor="b" anchorCtr="0" compatLnSpc="1">
            <a:prstTxWarp prst="textNoShape">
              <a:avLst/>
            </a:prstTxWarp>
          </a:bodyPr>
          <a:lstStyle>
            <a:lvl1pPr algn="r" defTabSz="913651">
              <a:defRPr sz="1200">
                <a:latin typeface="Arial" charset="0"/>
              </a:defRPr>
            </a:lvl1pPr>
          </a:lstStyle>
          <a:p>
            <a:pPr>
              <a:defRPr/>
            </a:pPr>
            <a:fld id="{7FD645C5-F9A7-43A9-836E-B1770665D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36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59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773" indent="-285682" defTabSz="91259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728" indent="-228546" defTabSz="91259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9819" indent="-228546" defTabSz="91259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6910" indent="-228546" defTabSz="91259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001" indent="-228546" defTabSz="912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091" indent="-228546" defTabSz="912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182" indent="-228546" defTabSz="912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273" indent="-228546" defTabSz="912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0352F5-1FFD-4D87-9D05-6B2C0A44A97F}" type="slidenum">
              <a:rPr lang="ru-RU" sz="1200">
                <a:latin typeface="Arial" charset="0"/>
              </a:rPr>
              <a:pPr eaLnBrk="1" hangingPunct="1"/>
              <a:t>6</a:t>
            </a:fld>
            <a:endParaRPr lang="ru-RU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3102075" y="516907"/>
            <a:ext cx="3722489" cy="25491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519" tIns="45759" rIns="91519" bIns="45759" anchor="ctr"/>
          <a:lstStyle/>
          <a:p>
            <a:endParaRPr lang="ru-RU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992666" y="3228896"/>
            <a:ext cx="7939013" cy="3058954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59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773" indent="-285682" defTabSz="91259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728" indent="-228546" defTabSz="91259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9819" indent="-228546" defTabSz="91259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6910" indent="-228546" defTabSz="91259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001" indent="-228546" defTabSz="912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091" indent="-228546" defTabSz="912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182" indent="-228546" defTabSz="912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273" indent="-228546" defTabSz="912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3A30C-A970-4C28-AD3E-AFA39439B909}" type="slidenum">
              <a:rPr lang="ru-RU" sz="1200">
                <a:solidFill>
                  <a:prstClr val="black"/>
                </a:solidFill>
                <a:latin typeface="Arial" charset="0"/>
              </a:rPr>
              <a:pPr eaLnBrk="1" hangingPunct="1"/>
              <a:t>15</a:t>
            </a:fld>
            <a:endParaRPr lang="ru-RU" sz="1200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645C5-F9A7-43A9-836E-B1770665DBA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A066D8-B411-4C7C-823B-3573B31E540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1EF18E-315B-4CE6-B020-8F433E896A2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BF3AF8-C53F-4190-A17C-884EEBE3DA8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A066D8-B411-4C7C-823B-3573B31E540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994B9A-9D3B-4BB4-972D-FC78370CA72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7D2316-94ED-485A-A0F6-D48B429DBC1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27C133-C613-490A-9708-735D311EBBD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85C007-F5A9-4F2C-90E2-6C588E0FA2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30D8BB-034F-4AEE-8A18-358AF9537A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744BDE-0996-412C-8F45-35AB27513EB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34E6CC-B50A-4576-B987-97A1ED9DD9F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994B9A-9D3B-4BB4-972D-FC78370CA72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E3366A-F49C-4CD2-ADB8-026CF0CBA6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1EF18E-315B-4CE6-B020-8F433E896A2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BF3AF8-C53F-4190-A17C-884EEBE3DA8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231F2-4C6B-4130-BB63-929681CCEB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6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FE9B7D-AC03-4AB3-85D4-E40A9340E877}" type="datetime1">
              <a:rPr lang="ru-RU"/>
              <a:pPr>
                <a:defRPr/>
              </a:pPr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7A5355-2819-4544-9642-6BB5A4C07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7A066D8-B411-4C7C-823B-3573B31E540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D7994B9A-9D3B-4BB4-972D-FC78370CA72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97D2316-94ED-485A-A0F6-D48B429DBC1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7C133-C613-490A-9708-735D311EBBD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985C007-F5A9-4F2C-90E2-6C588E0FA2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7D2316-94ED-485A-A0F6-D48B429DBC1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4A30D8BB-034F-4AEE-8A18-358AF9537A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744BDE-0996-412C-8F45-35AB27513EB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934E6CC-B50A-4576-B987-97A1ED9DD9F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84E3366A-F49C-4CD2-ADB8-026CF0CBA6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EF18E-315B-4CE6-B020-8F433E896A2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74BF3AF8-C53F-4190-A17C-884EEBE3DA8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F7A066D8-B411-4C7C-823B-3573B31E540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7994B9A-9D3B-4BB4-972D-FC78370CA72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297D2316-94ED-485A-A0F6-D48B429DBC1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7C133-C613-490A-9708-735D311EBBD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27C133-C613-490A-9708-735D311EBBD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5C007-F5A9-4F2C-90E2-6C588E0FA2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4A30D8BB-034F-4AEE-8A18-358AF9537A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44BDE-0996-412C-8F45-35AB27513EB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34E6CC-B50A-4576-B987-97A1ED9DD9F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84E3366A-F49C-4CD2-ADB8-026CF0CBA6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EF18E-315B-4CE6-B020-8F433E896A2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3AF8-C53F-4190-A17C-884EEBE3DA8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231F2-4C6B-4130-BB63-929681CCEB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6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66D8-B411-4C7C-823B-3573B31E540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94B9A-9D3B-4BB4-972D-FC78370CA72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85C007-F5A9-4F2C-90E2-6C588E0FA2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D2316-94ED-485A-A0F6-D48B429DBC1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7C133-C613-490A-9708-735D311EBBD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5C007-F5A9-4F2C-90E2-6C588E0FA2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0D8BB-034F-4AEE-8A18-358AF9537A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44BDE-0996-412C-8F45-35AB27513EB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4E6CC-B50A-4576-B987-97A1ED9DD9F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3366A-F49C-4CD2-ADB8-026CF0CBA6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EF18E-315B-4CE6-B020-8F433E896A2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3AF8-C53F-4190-A17C-884EEBE3DA8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66D8-B411-4C7C-823B-3573B31E540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1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30D8BB-034F-4AEE-8A18-358AF9537A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94B9A-9D3B-4BB4-972D-FC78370CA72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68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D2316-94ED-485A-A0F6-D48B429DBC1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5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7C133-C613-490A-9708-735D311EBBD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17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5C007-F5A9-4F2C-90E2-6C588E0FA2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31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0D8BB-034F-4AEE-8A18-358AF9537A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9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44BDE-0996-412C-8F45-35AB27513EB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9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4E6CC-B50A-4576-B987-97A1ED9DD9F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8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3366A-F49C-4CD2-ADB8-026CF0CBA6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6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EF18E-315B-4CE6-B020-8F433E896A2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3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3AF8-C53F-4190-A17C-884EEBE3DA8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4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744BDE-0996-412C-8F45-35AB27513EB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55333-1322-44E2-B796-332D62042E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231F2-4C6B-4130-BB63-929681CCEB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2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34E6CC-B50A-4576-B987-97A1ED9DD9F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E3366A-F49C-4CD2-ADB8-026CF0CBA6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948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1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1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Relationship Id="rId6" Type="http://schemas.openxmlformats.org/officeDocument/2006/relationships/diagramData" Target="../diagrams/data2.xml"/><Relationship Id="rId5" Type="http://schemas.openxmlformats.org/officeDocument/2006/relationships/image" Target="../media/image33.jpeg"/><Relationship Id="rId10" Type="http://schemas.microsoft.com/office/2007/relationships/diagramDrawing" Target="../diagrams/drawing2.xml"/><Relationship Id="rId4" Type="http://schemas.openxmlformats.org/officeDocument/2006/relationships/image" Target="../media/image32.jpeg"/><Relationship Id="rId9" Type="http://schemas.openxmlformats.org/officeDocument/2006/relationships/diagramColors" Target="../diagrams/colors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Мои документы\СЛАЙДЫ\! для работы\администрация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71600" y="836712"/>
            <a:ext cx="7279254" cy="5459441"/>
          </a:xfrm>
          <a:prstGeom prst="rect">
            <a:avLst/>
          </a:prstGeom>
          <a:noFill/>
          <a:effectLst>
            <a:glow>
              <a:schemeClr val="accent1"/>
            </a:glo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250" y="2819400"/>
            <a:ext cx="8156575" cy="20161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6000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ru-RU" sz="6000" dirty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5949280"/>
            <a:ext cx="4800600" cy="400110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г.Темрюк</a:t>
            </a:r>
            <a:endParaRPr lang="ru-RU" sz="20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183101" y="1458162"/>
            <a:ext cx="8856252" cy="4216539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  <a:extLst/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4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glow>
                    <a:schemeClr val="accent5">
                      <a:satMod val="175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Бюджет для граждан</a:t>
            </a:r>
          </a:p>
          <a:p>
            <a:pPr algn="ctr" eaLnBrk="1" hangingPunct="1">
              <a:defRPr/>
            </a:pPr>
            <a:r>
              <a:rPr lang="ru-RU" sz="4400" b="1" dirty="0" smtClean="0">
                <a:ln w="11430"/>
                <a:solidFill>
                  <a:srgbClr val="FFC000"/>
                </a:solidFill>
                <a:effectLst>
                  <a:glow>
                    <a:schemeClr val="accent5">
                      <a:satMod val="175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ОТЧЕТ </a:t>
            </a:r>
            <a:endParaRPr lang="ru-RU" sz="4400" b="1" dirty="0" smtClean="0">
              <a:ln w="11430"/>
              <a:solidFill>
                <a:srgbClr val="FFC000"/>
              </a:solidFill>
              <a:effectLst>
                <a:glow>
                  <a:schemeClr val="accent5">
                    <a:satMod val="175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4400" b="1" dirty="0" smtClean="0">
                <a:ln w="11430"/>
                <a:solidFill>
                  <a:srgbClr val="FFC000"/>
                </a:solidFill>
                <a:effectLst>
                  <a:glow>
                    <a:schemeClr val="accent5">
                      <a:satMod val="175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 исполнении бюджета </a:t>
            </a:r>
          </a:p>
          <a:p>
            <a:pPr algn="ctr" eaLnBrk="1" hangingPunct="1">
              <a:defRPr/>
            </a:pPr>
            <a:r>
              <a:rPr lang="ru-RU" sz="4400" b="1" dirty="0" smtClean="0">
                <a:ln w="11430"/>
                <a:solidFill>
                  <a:srgbClr val="FFC000"/>
                </a:solidFill>
                <a:effectLst>
                  <a:glow>
                    <a:schemeClr val="accent5">
                      <a:satMod val="175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муниципального образования </a:t>
            </a:r>
          </a:p>
          <a:p>
            <a:pPr algn="ctr" eaLnBrk="1" hangingPunct="1">
              <a:defRPr/>
            </a:pPr>
            <a:r>
              <a:rPr lang="ru-RU" sz="4400" b="1" dirty="0" smtClean="0">
                <a:ln w="11430"/>
                <a:solidFill>
                  <a:srgbClr val="FFC000"/>
                </a:solidFill>
                <a:effectLst>
                  <a:glow>
                    <a:schemeClr val="accent5">
                      <a:satMod val="175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Темрюкский район за 2017 год</a:t>
            </a:r>
          </a:p>
          <a:p>
            <a:pPr algn="ctr" eaLnBrk="1" hangingPunct="1">
              <a:defRPr/>
            </a:pPr>
            <a:endParaRPr lang="ru-RU" b="1" dirty="0" smtClean="0">
              <a:ln w="11430"/>
              <a:solidFill>
                <a:srgbClr val="FFC000"/>
              </a:solidFill>
              <a:effectLst>
                <a:glow>
                  <a:schemeClr val="accent5">
                    <a:satMod val="175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b="1" dirty="0" smtClean="0">
              <a:ln w="11430"/>
              <a:solidFill>
                <a:srgbClr val="FFC000"/>
              </a:solidFill>
              <a:effectLst>
                <a:glow>
                  <a:schemeClr val="accent5">
                    <a:satMod val="175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356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71538" y="285728"/>
            <a:ext cx="750099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2017 году на здравоохранение направлено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91,6 млн. рублей, в том числе</a:t>
            </a:r>
            <a:r>
              <a:rPr lang="ru-RU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- 69,7 млн. рублей средств краевого бюджета;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- 21,9 млн. рублей средств районного бюджета направлено в рамках реализации муниципальной программы «Развитие здравоохранения в Темрюкском районе». </a:t>
            </a:r>
          </a:p>
        </p:txBody>
      </p:sp>
      <p:pic>
        <p:nvPicPr>
          <p:cNvPr id="2051" name="Picture 3" descr="C:\Users\Lebedeva\Desktop\Фото НА КРАЙ\bd5b58893c843e27cab9d9a6b53bd9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94679"/>
            <a:ext cx="4631533" cy="27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ebedeva\Desktop\Фото НА КРАЙ\5de28271b418bd64bd6d1870bf30f1c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1876"/>
            <a:ext cx="4418433" cy="27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37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Lebedeva\Desktop\Фото НА КРАЙ\40c11c442d1195b3af8f7350c627f9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05" y="3488809"/>
            <a:ext cx="5313095" cy="323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bedeva\Desktop\Фото НА КРАЙ\3fd0c8e03d0a8a61a8f8ad1903f4a7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0" y="51761"/>
            <a:ext cx="564329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ebedeva\Desktop\Фото НА КРАЙ\3064c0b68e3a95bc259456dedf8c13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" y="3488808"/>
            <a:ext cx="4993839" cy="326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ebedeva\Desktop\Фото НА КРАЙ\b4bbd0fa6b0546aab1c11eaf77cb44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363" y="39171"/>
            <a:ext cx="4352637" cy="333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15"/>
          <p:cNvGrpSpPr/>
          <p:nvPr/>
        </p:nvGrpSpPr>
        <p:grpSpPr>
          <a:xfrm>
            <a:off x="3143272" y="2560114"/>
            <a:ext cx="2786050" cy="1857388"/>
            <a:chOff x="214283" y="2500309"/>
            <a:chExt cx="3012281" cy="1506140"/>
          </a:xfrm>
          <a:gradFill>
            <a:gsLst>
              <a:gs pos="0">
                <a:schemeClr val="accent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chilly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14283" y="2500309"/>
              <a:ext cx="3012281" cy="1506140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258396" y="2544422"/>
              <a:ext cx="2813375" cy="141791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На культуру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 2017 году направлено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49,8 млн. рублей</a:t>
              </a:r>
              <a:endPara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Lebedeva\Desktop\Фото НА КРАЙ\c453795b35f9932dcbcf2de68d3e39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36" y="16963"/>
            <a:ext cx="4316738" cy="346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Lebedeva\Desktop\Фото НА КРАЙ\dc6fbcf128a4dc1e3adf317c2d32831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4088"/>
            <a:ext cx="4935007" cy="328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Lebedeva\Desktop\Фото НА КРАЙ\b40d50b0ef66861197c35d79e4d9e5b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391" y="16963"/>
            <a:ext cx="5121588" cy="346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10"/>
          <p:cNvGrpSpPr/>
          <p:nvPr/>
        </p:nvGrpSpPr>
        <p:grpSpPr>
          <a:xfrm>
            <a:off x="339332" y="2072519"/>
            <a:ext cx="2786082" cy="1785950"/>
            <a:chOff x="-647726" y="2495546"/>
            <a:chExt cx="2575636" cy="1663068"/>
          </a:xfrm>
          <a:scene3d>
            <a:camera prst="orthographicFront"/>
            <a:lightRig rig="chilly" dir="t"/>
          </a:scene3d>
        </p:grpSpPr>
        <p:sp>
          <p:nvSpPr>
            <p:cNvPr id="13" name="Овал 4"/>
            <p:cNvSpPr/>
            <p:nvPr/>
          </p:nvSpPr>
          <p:spPr>
            <a:xfrm>
              <a:off x="-290536" y="2709860"/>
              <a:ext cx="1821250" cy="11759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Организационное обеспечение  -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1,6 млн. рублей</a:t>
              </a:r>
              <a:endParaRPr lang="ru-RU" sz="1400" b="1" kern="1200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-647726" y="2495546"/>
              <a:ext cx="2575636" cy="1663068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" name="Группа 7"/>
          <p:cNvGrpSpPr/>
          <p:nvPr/>
        </p:nvGrpSpPr>
        <p:grpSpPr>
          <a:xfrm>
            <a:off x="3125414" y="-40273"/>
            <a:ext cx="2857520" cy="2475290"/>
            <a:chOff x="2781281" y="1352524"/>
            <a:chExt cx="2986805" cy="2475290"/>
          </a:xfrm>
          <a:scene3d>
            <a:camera prst="orthographicFront"/>
            <a:lightRig rig="chilly" dir="t"/>
          </a:scene3d>
        </p:grpSpPr>
        <p:sp>
          <p:nvSpPr>
            <p:cNvPr id="9" name="Овал 8"/>
            <p:cNvSpPr/>
            <p:nvPr/>
          </p:nvSpPr>
          <p:spPr>
            <a:xfrm>
              <a:off x="2781281" y="1352524"/>
              <a:ext cx="2986805" cy="2475290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3218689" y="1715022"/>
              <a:ext cx="2111989" cy="17502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700" b="1" kern="1200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Расходы на физическую культуру и спорт в 2017 году –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700" b="1" kern="1200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55,8 млн. рублей</a:t>
              </a:r>
              <a:endParaRPr lang="ru-RU" sz="1700" b="1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4102" name="Picture 6" descr="C:\Users\Lebedeva\Desktop\Фото НА КРАЙ\7ab2ed5c5f91b6da41c486914d5d66a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79" y="3535498"/>
            <a:ext cx="4411894" cy="332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3"/>
          <p:cNvGrpSpPr/>
          <p:nvPr/>
        </p:nvGrpSpPr>
        <p:grpSpPr>
          <a:xfrm>
            <a:off x="5982934" y="2025593"/>
            <a:ext cx="2961941" cy="1928826"/>
            <a:chOff x="6185722" y="2209801"/>
            <a:chExt cx="2961941" cy="1938824"/>
          </a:xfrm>
          <a:scene3d>
            <a:camera prst="orthographicFront"/>
            <a:lightRig rig="chilly" dir="t"/>
          </a:scene3d>
        </p:grpSpPr>
        <p:sp>
          <p:nvSpPr>
            <p:cNvPr id="15" name="Овал 14"/>
            <p:cNvSpPr/>
            <p:nvPr/>
          </p:nvSpPr>
          <p:spPr>
            <a:xfrm>
              <a:off x="6185722" y="2209801"/>
              <a:ext cx="2961941" cy="1938824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Овал 4"/>
            <p:cNvSpPr/>
            <p:nvPr/>
          </p:nvSpPr>
          <p:spPr>
            <a:xfrm>
              <a:off x="6476613" y="2636611"/>
              <a:ext cx="2094407" cy="13709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Организация и проведение районных соревнований и участие в краевых  -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2,1 млн. рублей</a:t>
              </a:r>
              <a:endParaRPr lang="ru-RU" sz="1400" b="1" kern="1200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18"/>
          <p:cNvGrpSpPr/>
          <p:nvPr/>
        </p:nvGrpSpPr>
        <p:grpSpPr>
          <a:xfrm>
            <a:off x="3125414" y="2435017"/>
            <a:ext cx="2961941" cy="1938824"/>
            <a:chOff x="6042846" y="2281239"/>
            <a:chExt cx="2961941" cy="1938824"/>
          </a:xfrm>
          <a:scene3d>
            <a:camera prst="orthographicFront"/>
            <a:lightRig rig="chilly" dir="t"/>
          </a:scene3d>
        </p:grpSpPr>
        <p:sp>
          <p:nvSpPr>
            <p:cNvPr id="18" name="Овал 17"/>
            <p:cNvSpPr/>
            <p:nvPr/>
          </p:nvSpPr>
          <p:spPr>
            <a:xfrm>
              <a:off x="6042846" y="2281239"/>
              <a:ext cx="2961941" cy="1938824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6476613" y="2636611"/>
              <a:ext cx="2094407" cy="13709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Содержание центра физкультурно-массовой работы «Скиф» и ДЮСШ «Виктория»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52,1 млн.рублей</a:t>
              </a:r>
              <a:endParaRPr lang="ru-RU" sz="1400" b="1" kern="1200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1429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социальную политику в 2017 году направлено </a:t>
            </a:r>
            <a:br>
              <a:rPr lang="ru-RU" sz="2800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116,9 млн. рублей:</a:t>
            </a:r>
            <a:endParaRPr lang="ru-RU" sz="2800" dirty="0"/>
          </a:p>
        </p:txBody>
      </p:sp>
      <p:pic>
        <p:nvPicPr>
          <p:cNvPr id="6" name="Рисунок 5" descr="P16707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86322"/>
            <a:ext cx="2928926" cy="207167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000364" y="1285860"/>
            <a:ext cx="6143636" cy="4303380"/>
            <a:chOff x="25842" y="3411005"/>
            <a:chExt cx="6257480" cy="735147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5842" y="3411005"/>
              <a:ext cx="6257480" cy="73514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163370" y="3411005"/>
              <a:ext cx="6059378" cy="667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342900" lvl="0" indent="-3429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arenR"/>
              </a:pPr>
              <a:endParaRPr lang="ru-RU" sz="1400" b="1" kern="1200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342900" lvl="0" indent="-3429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arenR"/>
              </a:pPr>
              <a:r>
                <a:rPr lang="ru-RU" sz="1400" b="1" kern="1200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предоставление дополнительной денежной компенсации на усиленное питание доноров крови 0,4 млн. рублей;</a:t>
              </a:r>
            </a:p>
            <a:p>
              <a:pPr marL="342900" lvl="0" indent="-342900" defTabSz="800100">
                <a:lnSpc>
                  <a:spcPct val="90000"/>
                </a:lnSpc>
                <a:spcAft>
                  <a:spcPct val="35000"/>
                </a:spcAft>
                <a:buAutoNum type="arabicParenR"/>
              </a:pP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доплаты к пенсии муниципальным служащим и выплаты почетным гражданам  4,9 млн. рублей;</a:t>
              </a:r>
            </a:p>
            <a:p>
              <a:pPr marL="342900" lvl="0" indent="-342900" defTabSz="800100">
                <a:lnSpc>
                  <a:spcPct val="90000"/>
                </a:lnSpc>
                <a:spcAft>
                  <a:spcPct val="35000"/>
                </a:spcAft>
                <a:buAutoNum type="arabicParenR"/>
              </a:pP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обеспечение выплат социально-ориентированным некоммерческим организациям  13,1 млн. рублей;</a:t>
              </a:r>
              <a:endParaRPr lang="ru-RU" sz="1400" b="1" kern="1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  <a:p>
              <a:pPr marL="342900" indent="-342900" defTabSz="800100">
                <a:lnSpc>
                  <a:spcPct val="90000"/>
                </a:lnSpc>
                <a:spcAft>
                  <a:spcPct val="35000"/>
                </a:spcAft>
                <a:buAutoNum type="arabicParenR"/>
              </a:pP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содержание детей-сирот; оплата труда приемным родителям; обеспечение выплаты компенсации части родительской платы за присмотр и уход за детьми, посещающими организации, реализующие  общеобразовательную программу дошкольного образования  91,7 млн. рублей;</a:t>
              </a:r>
            </a:p>
            <a:p>
              <a:pPr marL="342900" indent="-342900" defTabSz="800100">
                <a:lnSpc>
                  <a:spcPct val="90000"/>
                </a:lnSpc>
                <a:spcAft>
                  <a:spcPct val="35000"/>
                </a:spcAft>
                <a:buAutoNum type="arabicParenR"/>
              </a:pP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организация оздоровления и отдыха детей, опека и попечительство в отношении несовершеннолетних  5,7 млн. рублей;</a:t>
              </a:r>
            </a:p>
            <a:p>
              <a:pPr marL="342900" indent="-342900" defTabSz="800100">
                <a:lnSpc>
                  <a:spcPct val="90000"/>
                </a:lnSpc>
                <a:spcAft>
                  <a:spcPct val="35000"/>
                </a:spcAft>
                <a:buAutoNum type="arabicParenR"/>
              </a:pP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о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беспечение жильем молодых семей 0,8 млн. рублей;</a:t>
              </a:r>
            </a:p>
            <a:p>
              <a:pPr marL="342900" indent="-342900" defTabSz="800100">
                <a:lnSpc>
                  <a:spcPct val="90000"/>
                </a:lnSpc>
                <a:spcAft>
                  <a:spcPct val="35000"/>
                </a:spcAft>
                <a:buAutoNum type="arabicParenR"/>
              </a:pP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выплата муниципальной стипендии 0,3 млн. рублей.</a:t>
              </a:r>
            </a:p>
          </p:txBody>
        </p:sp>
      </p:grpSp>
      <p:pic>
        <p:nvPicPr>
          <p:cNvPr id="5125" name="Picture 5" descr="C:\Users\Lebedeva\Desktop\Фото НА КРАЙ\ОБЪЕКТИВ\P16708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6" y="548680"/>
            <a:ext cx="2881834" cy="261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ebedeva\Desktop\Фото НА КРАЙ\ОБЪЕКТИВ\IMG_529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" y="2714619"/>
            <a:ext cx="2924598" cy="212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28586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Расходы по отрасли «Национальная безопасность и правоохранительная деятельность» составили </a:t>
            </a:r>
            <a:b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20,9 млн.рублей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4" name="Содержимое 3" descr="1501230020n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24000" contrast="-48000"/>
          </a:blip>
          <a:stretch>
            <a:fillRect/>
          </a:stretch>
        </p:blipFill>
        <p:spPr>
          <a:xfrm>
            <a:off x="142844" y="1357298"/>
            <a:ext cx="5000660" cy="29214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 descr="1502110001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357298"/>
            <a:ext cx="3857652" cy="2571768"/>
          </a:xfrm>
          <a:prstGeom prst="rect">
            <a:avLst/>
          </a:prstGeom>
        </p:spPr>
      </p:pic>
      <p:pic>
        <p:nvPicPr>
          <p:cNvPr id="7" name="Рисунок 6" descr="112edds.jpg"/>
          <p:cNvPicPr>
            <a:picLocks noChangeAspect="1"/>
          </p:cNvPicPr>
          <p:nvPr/>
        </p:nvPicPr>
        <p:blipFill>
          <a:blip r:embed="rId4" cstate="print">
            <a:lum bright="8000" contrast="-30000"/>
          </a:blip>
          <a:stretch>
            <a:fillRect/>
          </a:stretch>
        </p:blipFill>
        <p:spPr>
          <a:xfrm>
            <a:off x="4373409" y="3857628"/>
            <a:ext cx="4619871" cy="2595564"/>
          </a:xfrm>
          <a:prstGeom prst="rect">
            <a:avLst/>
          </a:prstGeom>
        </p:spPr>
      </p:pic>
      <p:pic>
        <p:nvPicPr>
          <p:cNvPr id="9" name="Рисунок 8" descr="51cb3170-6dae-b8a3-6dae-b8ac0290aedb.photo.0.jpg"/>
          <p:cNvPicPr>
            <a:picLocks noChangeAspect="1"/>
          </p:cNvPicPr>
          <p:nvPr/>
        </p:nvPicPr>
        <p:blipFill>
          <a:blip r:embed="rId5" cstate="print">
            <a:lum bright="6000" contrast="-16000"/>
          </a:blip>
          <a:stretch>
            <a:fillRect/>
          </a:stretch>
        </p:blipFill>
        <p:spPr>
          <a:xfrm>
            <a:off x="142844" y="4071942"/>
            <a:ext cx="4214842" cy="2357454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045061705"/>
              </p:ext>
            </p:extLst>
          </p:nvPr>
        </p:nvGraphicFramePr>
        <p:xfrm>
          <a:off x="1071538" y="1397000"/>
          <a:ext cx="7215238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34696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2426266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415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285860"/>
            <a:ext cx="2214563" cy="2143140"/>
          </a:xfr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kern="1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400" b="1" kern="1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400" b="1" kern="1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400" b="1" kern="1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6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обеспечение деятельности МБУ «Единая служба заказчика» и управления капитального строительства направлено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12,4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млн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. 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рублей</a:t>
            </a:r>
            <a: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endParaRPr lang="ru-RU" sz="1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3" name="Рисунок 12" descr="stock-vector-illustration-of-a-smiley-wearing-a-hard-hat-112446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52"/>
            <a:ext cx="1115175" cy="1144913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572000" y="1285860"/>
            <a:ext cx="2071702" cy="21431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риобретены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</a:p>
          <a:p>
            <a:pPr marL="0" marR="0" lvl="0" indent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квартиры приглашенным врачам специалистам и 12 квартир детям-сиротам  </a:t>
            </a:r>
            <a:b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24,3 млн. рублей</a:t>
            </a:r>
            <a:r>
              <a:rPr lang="ru-RU" sz="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1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285852" y="142852"/>
            <a:ext cx="7300906" cy="1143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жилищно–коммунальное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хозяйство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охрану окружающей среды в 2017 году 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составили 45,5 млн. рублей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357422" y="1285860"/>
            <a:ext cx="2143140" cy="21431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Капитальный и текущий ремонты муниципального имущества, разработка ПСД для МТ 1</a:t>
            </a:r>
            <a:b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3,6 млн. рублей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715140" y="1285860"/>
            <a:ext cx="2071702" cy="21431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Субсидия МУП «Универсал»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3,3 млн.рублей</a:t>
            </a:r>
          </a:p>
          <a:p>
            <a:pPr algn="ctr" eaLnBrk="1" fontAlgn="auto" latinLnBrk="0" hangingPunct="1">
              <a:spcAft>
                <a:spcPts val="0"/>
              </a:spcAft>
              <a:buFontTx/>
              <a:buNone/>
              <a:defRPr/>
            </a:pP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0658" name="Picture 2" descr="C:\Users\Lebedeva.FU42\Desktop\IMG_7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429000"/>
            <a:ext cx="4429156" cy="3143272"/>
          </a:xfrm>
          <a:prstGeom prst="rect">
            <a:avLst/>
          </a:prstGeom>
          <a:noFill/>
        </p:spPr>
      </p:pic>
      <p:pic>
        <p:nvPicPr>
          <p:cNvPr id="6146" name="Picture 2" descr="C:\Users\Lebedeva\Desktop\Фото НА КРАЙ\d32dd39437bbbda33233afdd3607d6b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9" y="3527773"/>
            <a:ext cx="4145820" cy="30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500430" y="3429000"/>
            <a:ext cx="2071702" cy="21431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Подготовка к отопительному периоду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1,9 млн.рублей</a:t>
            </a:r>
          </a:p>
          <a:p>
            <a:pPr algn="ctr" eaLnBrk="1" fontAlgn="auto" latinLnBrk="0" hangingPunct="1">
              <a:spcAft>
                <a:spcPts val="0"/>
              </a:spcAft>
              <a:buFontTx/>
              <a:buNone/>
              <a:defRPr/>
            </a:pP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83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582594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бюджета муниципального образования Темрюкский район  </a:t>
            </a:r>
            <a:b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 2017 год</a:t>
            </a:r>
            <a:endParaRPr lang="ru-RU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839796"/>
              </p:ext>
            </p:extLst>
          </p:nvPr>
        </p:nvGraphicFramePr>
        <p:xfrm>
          <a:off x="285720" y="1000110"/>
          <a:ext cx="8572560" cy="5237201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5677914"/>
                <a:gridCol w="2894646"/>
              </a:tblGrid>
              <a:tr h="593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расходов,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</a:tr>
              <a:tr h="423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расходов: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</a:tr>
              <a:tr h="3187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9,4</a:t>
                      </a:r>
                    </a:p>
                  </a:txBody>
                  <a:tcPr marL="35596" marR="35596" marT="0" marB="0" anchor="ctr"/>
                </a:tc>
              </a:tr>
              <a:tr h="579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правоохранительная деятельность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</a:tr>
              <a:tr h="423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экономика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1,4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</a:tr>
              <a:tr h="423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1,9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</a:tr>
              <a:tr h="339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</a:tr>
              <a:tr h="339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65,4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</a:tr>
              <a:tr h="353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кинематография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2,2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</a:tr>
              <a:tr h="339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4,0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</a:tr>
              <a:tr h="423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5,2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</a:tr>
              <a:tr h="339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2,5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</a:tr>
              <a:tr h="339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трансферты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miley-с-ш-япой-ип-омом-гра-ации-415859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60648"/>
            <a:ext cx="1160202" cy="928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Поддержка поселений Темрюкского района</a:t>
            </a:r>
            <a:br>
              <a:rPr lang="ru-RU" sz="2400" b="1" dirty="0" smtClean="0"/>
            </a:br>
            <a:r>
              <a:rPr lang="ru-RU" sz="2400" b="1" dirty="0" smtClean="0"/>
              <a:t>в 2017 году</a:t>
            </a:r>
            <a:endParaRPr lang="ru-RU" sz="2400" b="1" dirty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55202258"/>
              </p:ext>
            </p:extLst>
          </p:nvPr>
        </p:nvGraphicFramePr>
        <p:xfrm>
          <a:off x="506962" y="1268760"/>
          <a:ext cx="8003232" cy="391388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001616"/>
                <a:gridCol w="4001616"/>
              </a:tblGrid>
              <a:tr h="4176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Объем дотации, ИМТ на сбалансированность бюджета поселения (млн.руб.)</a:t>
                      </a:r>
                      <a:endParaRPr lang="ru-RU" dirty="0"/>
                    </a:p>
                  </a:txBody>
                  <a:tcPr/>
                </a:tc>
              </a:tr>
              <a:tr h="419913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Ахтанизовское</a:t>
                      </a:r>
                      <a:r>
                        <a:rPr lang="ru-RU" dirty="0" smtClean="0"/>
                        <a:t> поселение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7,5</a:t>
                      </a:r>
                      <a:endParaRPr lang="ru-RU" dirty="0"/>
                    </a:p>
                  </a:txBody>
                  <a:tcPr/>
                </a:tc>
              </a:tr>
              <a:tr h="4660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Голубицкое</a:t>
                      </a:r>
                      <a:r>
                        <a:rPr lang="ru-RU" dirty="0" smtClean="0"/>
                        <a:t>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</a:tr>
              <a:tr h="4660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Краснострельское</a:t>
                      </a:r>
                      <a:r>
                        <a:rPr lang="ru-RU" dirty="0" smtClean="0"/>
                        <a:t>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4,1</a:t>
                      </a:r>
                      <a:endParaRPr lang="ru-RU" dirty="0"/>
                    </a:p>
                  </a:txBody>
                  <a:tcPr/>
                </a:tc>
              </a:tr>
              <a:tr h="4660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Курчанское</a:t>
                      </a:r>
                      <a:r>
                        <a:rPr lang="ru-RU" dirty="0" smtClean="0"/>
                        <a:t>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5,7</a:t>
                      </a:r>
                      <a:endParaRPr lang="ru-RU" dirty="0"/>
                    </a:p>
                  </a:txBody>
                  <a:tcPr/>
                </a:tc>
              </a:tr>
              <a:tr h="4078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Новотаманское</a:t>
                      </a:r>
                      <a:r>
                        <a:rPr lang="ru-RU" dirty="0" smtClean="0"/>
                        <a:t>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11,2</a:t>
                      </a:r>
                      <a:endParaRPr lang="ru-RU" dirty="0"/>
                    </a:p>
                  </a:txBody>
                  <a:tcPr/>
                </a:tc>
              </a:tr>
              <a:tr h="407807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Фонталовское</a:t>
                      </a:r>
                      <a:r>
                        <a:rPr lang="ru-RU" dirty="0" smtClean="0"/>
                        <a:t> поселение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0,6</a:t>
                      </a:r>
                      <a:endParaRPr lang="ru-RU" dirty="0"/>
                    </a:p>
                  </a:txBody>
                  <a:tcPr/>
                </a:tc>
              </a:tr>
              <a:tr h="33746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ВСЕГО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30,6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29545" y="5301208"/>
            <a:ext cx="770485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Кроме того, на софинансирование расходных обязательств поселений по вопросам местного значения направлено всего 127,9 млн.рублей 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836373"/>
              </p:ext>
            </p:extLst>
          </p:nvPr>
        </p:nvGraphicFramePr>
        <p:xfrm>
          <a:off x="428596" y="1000109"/>
          <a:ext cx="8463884" cy="5438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6595096"/>
                <a:gridCol w="1440160"/>
              </a:tblGrid>
              <a:tr h="6610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эффективности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"Развитие образования в Темрюкском районе"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168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"Развитие культуры Темрюкского  района"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"Дети Тамани"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4.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"Социальная поддержка граждан Темрюкского района"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5.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"Улучшение условий и охраны труда в муниципальном образовании Темрюкский район"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6.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"Развитие экономики в Темрюкском районе"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7.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"Поддержка малого и среднего предпринимательства в муниципальном образовании Темрюкский район"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55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"Развитие </a:t>
                      </a:r>
                      <a:r>
                        <a:rPr lang="ru-RU" sz="1400" b="1" i="0" u="none" strike="noStrike" dirty="0" err="1" smtClean="0">
                          <a:solidFill>
                            <a:srgbClr val="FF0000"/>
                          </a:solidFill>
                          <a:latin typeface="Times New Roman"/>
                        </a:rPr>
                        <a:t>санаторно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- курортного и туристского  комплекса муниципального образования Темрюкский район"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9.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"Качество"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"Обеспечение жильем молодых семей на территории муниципального образования Темрюкский район"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Экологическое оздоровление территории муниципального образования Темрюкский район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12.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Подготовка градостроительной и землеустроительной документации на территории муниципального образования Темрюкский район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endParaRPr lang="ru-RU" sz="1400" b="1" i="0" u="none" strike="noStrike" kern="1200" dirty="0" smtClean="0">
                        <a:solidFill>
                          <a:srgbClr val="FF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786" y="260648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14124">
                    <a:lumMod val="50000"/>
                  </a:srgbClr>
                </a:solidFill>
              </a:rPr>
              <a:t>Оценка эффективности реализации муниципальных программ за 2017 год:</a:t>
            </a:r>
            <a:endParaRPr lang="ru-RU" sz="2000" b="1" dirty="0">
              <a:solidFill>
                <a:srgbClr val="F1412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44992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Показатели исполнения доходной части консолидированного бюджета муниципального образования Темрюкский район </a:t>
            </a:r>
            <a:r>
              <a:rPr lang="ru-RU" sz="2000" dirty="0" smtClean="0"/>
              <a:t> (млн. рублей)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870289"/>
              </p:ext>
            </p:extLst>
          </p:nvPr>
        </p:nvGraphicFramePr>
        <p:xfrm>
          <a:off x="251520" y="1556792"/>
          <a:ext cx="8615394" cy="4653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  <a:gridCol w="1143008"/>
                <a:gridCol w="1214446"/>
                <a:gridCol w="1051432"/>
                <a:gridCol w="864096"/>
                <a:gridCol w="1270578"/>
              </a:tblGrid>
              <a:tr h="686113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Факт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года</a:t>
                      </a:r>
                      <a:endParaRPr lang="ru-RU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года</a:t>
                      </a:r>
                      <a:endParaRPr lang="ru-RU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Факт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года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Темп роста, %</a:t>
                      </a:r>
                      <a:endParaRPr lang="ru-RU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Исполнение плана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2017 года, %</a:t>
                      </a:r>
                      <a:endParaRPr lang="ru-RU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686113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Доходы консолидированного бюджет района, </a:t>
                      </a:r>
                    </a:p>
                    <a:p>
                      <a:pPr algn="l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из них:</a:t>
                      </a:r>
                      <a:endParaRPr lang="ru-RU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3 197,1</a:t>
                      </a:r>
                    </a:p>
                  </a:txBody>
                  <a:tcPr marL="9525" marR="9525" marT="9525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2 889,3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3 217,2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100,6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111,3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99FF99"/>
                    </a:solidFill>
                  </a:tcPr>
                </a:tc>
              </a:tr>
              <a:tr h="285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Районного бюджета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2 456,1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2 058,5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2 354,0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95,8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114,4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28588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Бюджетов поселений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741,0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830,8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863,2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116,5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103,9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651996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Налоговые и неналоговые доходы,</a:t>
                      </a:r>
                    </a:p>
                    <a:p>
                      <a:pPr algn="l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в том числе:</a:t>
                      </a:r>
                      <a:endParaRPr lang="ru-RU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1 798,7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1 561,7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1 906,4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106,0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122,1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173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Районного бюджета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1 150,8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883,6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1 181,8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102,7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133,8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344142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Бюджетов поселений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647,9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678,1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724,6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111,8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106,8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92218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Безвозмездные поступления</a:t>
                      </a:r>
                    </a:p>
                    <a:p>
                      <a:pPr algn="l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в том числе:</a:t>
                      </a:r>
                      <a:endParaRPr lang="ru-RU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1 398,4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1 327,6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1 310,8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93,7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98,7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285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Районного бюджета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1 305,3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1 174,9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1 172,2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89,8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99,8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327464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Бюджетов поселений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93,1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152,7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138,6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148,9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90,8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\\Server25\ОБЩИЕ ДОКУМЕНТЫ\Бюджет\СЕССИИ 2015\ПРОЕКТ РЕШЕНИЯ О БЮДЖЕТЕ на 2016 год\Доклад о бюджете 2016\смайлы\47013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160240" cy="13090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914751"/>
              </p:ext>
            </p:extLst>
          </p:nvPr>
        </p:nvGraphicFramePr>
        <p:xfrm>
          <a:off x="428596" y="285728"/>
          <a:ext cx="8429683" cy="6284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6523088"/>
                <a:gridCol w="1477967"/>
              </a:tblGrid>
              <a:tr h="6534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эффективности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03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13.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"Энергосбережение и повышение энергетической эффективности муниципального образования Темрюкский район на период 2012-2015 годов и на перспективу до 2020 года"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429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14.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"Внедрение гражданских технологий противодействию терроризму в муниципальном образовании Темрюкский район"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429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15.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"Комплексные меры противодействия незаконному потреблению и обороту наркотических средств в муниципальном образовании Темрюкский район"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429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16.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Развитие национальных культур и профилактики проявлений экстремизма на территории муниципального образования Темрюкский район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429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17.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"Обеспечение безопасности населения в Темрюкском районе"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6403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18.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Поддержка социально ориентированных некоммерческих организаций, осуществляющих свою деятельность на территории муниципального образования Темрюкский район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429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19.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Перспективное развитие наружной рекламы на территории муниципального образования Темрюкский район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429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20.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Управление муниципальными финансами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endParaRPr lang="ru-RU" sz="1400" b="1" i="0" u="none" strike="noStrike" kern="1200" dirty="0" smtClean="0">
                        <a:solidFill>
                          <a:srgbClr val="FF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429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21.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Информирование населения о деятельности администрации муниципального образования Темрюкский район  в СМИ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endParaRPr lang="ru-RU" sz="1400" b="1" i="0" u="none" strike="noStrike" kern="1200" dirty="0" smtClean="0">
                        <a:solidFill>
                          <a:srgbClr val="FF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429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22.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"Муниципальная политика и развитие гражданского общества"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429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23.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Развитие информационного общества и формирование электронного правительства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441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24.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Эффективное муниципальное управление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endParaRPr lang="ru-RU" sz="1400" b="1" i="0" u="none" strike="noStrike" kern="1200" dirty="0" smtClean="0">
                        <a:solidFill>
                          <a:srgbClr val="FF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3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678059"/>
              </p:ext>
            </p:extLst>
          </p:nvPr>
        </p:nvGraphicFramePr>
        <p:xfrm>
          <a:off x="428596" y="285728"/>
          <a:ext cx="8429683" cy="5951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6523088"/>
                <a:gridCol w="1477967"/>
              </a:tblGrid>
              <a:tr h="6610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эффективности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25.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"Развитие здравоохранения в Темрюкском районе"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средняя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26.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"Обеспечение и развитие физической культуры и спорта в Темрюкском районе"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средняя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27.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Программа реализации государственной молодежной политики в Темрюкском районе"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средняя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28.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400" b="1" i="0" u="none" strike="noStrik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Создание доступной среды для инвалидов и других маломобильных групп населения в муниципальном образовании Темрюкский район</a:t>
                      </a:r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средняя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29.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400" b="1" i="0" u="none" strike="noStrik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Комплексное развитие Темрюкского района в сфере дорожного хозяйства</a:t>
                      </a:r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средняя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30.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400" b="1" i="0" u="none" strike="noStrik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Управление и контроль за муниципальным имуществом и земельными ресурсами на территории муниципального образования Темрюкский район</a:t>
                      </a:r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средняя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31.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"Профилактика правонарушений в муниципальном образовании Темрюкский район" 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средняя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55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32.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400" b="1" i="0" u="none" strike="noStrik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Развитие муниципальной службы в администрации  муниципального образования Темрюкский район</a:t>
                      </a:r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"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средняя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</a:rPr>
                        <a:t>33.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</a:rPr>
                        <a:t>"Развитие сельского хозяйства в Темрюкском районе"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</a:rPr>
                        <a:t>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</a:rPr>
                        <a:t>удовлетворительная   </a:t>
                      </a:r>
                      <a:endParaRPr lang="ru-RU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</a:rPr>
                        <a:t>34.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</a:rPr>
                        <a:t>"Комплексное развитие Темрюкского района в сфере строительства"</a:t>
                      </a:r>
                      <a:endParaRPr lang="ru-RU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4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</a:rPr>
                        <a:t>                     удовлетворительная    </a:t>
                      </a:r>
                      <a:endParaRPr lang="ru-RU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35.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"Антикризисные меры в  жилищно- коммунальном хозяйстве муниципального образования Темрюкский район"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неудовлетворительная</a:t>
                      </a:r>
                      <a:r>
                        <a:rPr lang="ru-RU" sz="14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9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bedeva\Desktop\Фото НА КРАЙ\3ecacd61053db1de9c71f6761fa47c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387"/>
            <a:ext cx="89535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57157" y="362672"/>
            <a:ext cx="850112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Структура налоговых и неналоговых доходов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районного</a:t>
            </a:r>
            <a:r>
              <a:rPr kumimoji="0" lang="ru-RU" sz="25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бюджета</a:t>
            </a:r>
            <a:r>
              <a:rPr lang="ru-RU" sz="25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за 2017 год, (процентов)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cs typeface="Times New Roman" pitchFamily="18" charset="0"/>
            </a:endParaRP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162393"/>
              </p:ext>
            </p:extLst>
          </p:nvPr>
        </p:nvGraphicFramePr>
        <p:xfrm>
          <a:off x="539780" y="1412776"/>
          <a:ext cx="8318500" cy="509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Лист" r:id="rId4" imgW="7924924" imgH="3733721" progId="Excel.Sheet.8">
                  <p:embed/>
                </p:oleObj>
              </mc:Choice>
              <mc:Fallback>
                <p:oleObj name="Лист" r:id="rId4" imgW="7924924" imgH="3733721" progId="Excel.Sheet.8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80" y="1412776"/>
                        <a:ext cx="8318500" cy="509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" descr="\\Server25\ОБЩИЕ ДОКУМЕНТЫ\Бюджет\СЕССИИ 2015\ПРОЕКТ РЕШЕНИЯ О БЮДЖЕТЕ на 2016 год\Доклад о бюджете 2016\смайлы\8219963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9115" y="4590345"/>
            <a:ext cx="2088232" cy="17374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25\ОБЩИЕ ДОКУМЕНТЫ\Бюджет\СЕССИИ 2015\ПРОЕКТ РЕШЕНИЯ О БЮДЖЕТЕ на 2016 год\Доклад о бюджете 2016\смайлы\6104568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0"/>
            <a:ext cx="1368152" cy="1231336"/>
          </a:xfrm>
          <a:prstGeom prst="rect">
            <a:avLst/>
          </a:prstGeom>
          <a:noFill/>
        </p:spPr>
      </p:pic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251520" y="0"/>
            <a:ext cx="8572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Поступление по видам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налоговых и неналоговых доходов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районного бюджета, млн. руб.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3795"/>
              </p:ext>
            </p:extLst>
          </p:nvPr>
        </p:nvGraphicFramePr>
        <p:xfrm>
          <a:off x="323527" y="1271605"/>
          <a:ext cx="8568953" cy="5297509"/>
        </p:xfrm>
        <a:graphic>
          <a:graphicData uri="http://schemas.openxmlformats.org/drawingml/2006/table">
            <a:tbl>
              <a:tblPr/>
              <a:tblGrid>
                <a:gridCol w="3450258"/>
                <a:gridCol w="984863"/>
                <a:gridCol w="984863"/>
                <a:gridCol w="984863"/>
                <a:gridCol w="1049657"/>
                <a:gridCol w="1114449"/>
              </a:tblGrid>
              <a:tr h="432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 2016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Исполнение плана,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18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доходы, в том числе: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1 031,2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18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18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прибыль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18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18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налог на вмененный доход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18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18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Госпошлина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18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налоги и сборы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18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Неналоговые доходы, в том числе: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868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Аренда земли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18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сдачи в аренду имущества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18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продажи имущества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729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 от продажи земельных участков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672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672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18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1 150,8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1 181,8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2182606" y="238914"/>
            <a:ext cx="6734552" cy="19082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 исполнения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налоговых и неналоговых доходов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районного бюджета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44043" name="Rectangle 9"/>
          <p:cNvSpPr>
            <a:spLocks noChangeArrowheads="1"/>
          </p:cNvSpPr>
          <p:nvPr/>
        </p:nvSpPr>
        <p:spPr bwMode="auto">
          <a:xfrm>
            <a:off x="358775" y="404664"/>
            <a:ext cx="87852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6475" name="Group 91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066639823"/>
              </p:ext>
            </p:extLst>
          </p:nvPr>
        </p:nvGraphicFramePr>
        <p:xfrm>
          <a:off x="539552" y="2276872"/>
          <a:ext cx="8137150" cy="4251485"/>
        </p:xfrm>
        <a:graphic>
          <a:graphicData uri="http://schemas.openxmlformats.org/drawingml/2006/table">
            <a:tbl>
              <a:tblPr/>
              <a:tblGrid>
                <a:gridCol w="409613"/>
                <a:gridCol w="4827698"/>
                <a:gridCol w="1186310"/>
                <a:gridCol w="1713529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705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705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Ед.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изм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705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7058"/>
                      </a:schemeClr>
                    </a:solidFill>
                  </a:tcPr>
                </a:tc>
              </a:tr>
              <a:tr h="844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705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Годовое</a:t>
                      </a: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бюджетное назначение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705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705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883,6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7058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705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Поступление 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705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705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1 181,8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7058"/>
                      </a:schemeClr>
                    </a:solidFill>
                  </a:tcPr>
                </a:tc>
              </a:tr>
              <a:tr h="938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705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705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705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102,7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7058"/>
                      </a:schemeClr>
                    </a:solidFill>
                  </a:tcPr>
                </a:tc>
              </a:tr>
              <a:tr h="6708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705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Выполнение годового плана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705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705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133,8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7058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\\Server25\ОБЩИЕ ДОКУМЕНТЫ\Бюджет\СЕССИИ 2015\ПРОЕКТ РЕШЕНИЯ О БЮДЖЕТЕ на 2016 год\Доклад о бюджете 2016\смайлы\0_b0e94_13b90ca3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1543028" cy="1512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98" y="152400"/>
            <a:ext cx="6629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Расходы районного бюджета  в разрезе источников финансирования</a:t>
            </a:r>
            <a:br>
              <a:rPr lang="ru-RU" sz="2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 2017 год</a:t>
            </a: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19410240"/>
              </p:ext>
            </p:extLst>
          </p:nvPr>
        </p:nvGraphicFramePr>
        <p:xfrm>
          <a:off x="457200" y="1285860"/>
          <a:ext cx="8329642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159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Расходы на социальную сферу в общих расходах районного бюджета </a:t>
            </a:r>
            <a:br>
              <a:rPr lang="ru-RU" sz="28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 2017 год</a:t>
            </a:r>
            <a:endParaRPr lang="ru-RU" sz="2800" dirty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240015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2453094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857232"/>
            <a:ext cx="2214578" cy="1495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TextBox 8"/>
          <p:cNvSpPr txBox="1"/>
          <p:nvPr/>
        </p:nvSpPr>
        <p:spPr>
          <a:xfrm>
            <a:off x="785786" y="1"/>
            <a:ext cx="8358214" cy="17543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расходов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районного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в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году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социальную сферу,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</a:t>
            </a:r>
            <a:endParaRPr lang="ru-RU" sz="1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dirty="0"/>
          </a:p>
        </p:txBody>
      </p:sp>
      <p:graphicFrame>
        <p:nvGraphicFramePr>
          <p:cNvPr id="4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681035"/>
              </p:ext>
            </p:extLst>
          </p:nvPr>
        </p:nvGraphicFramePr>
        <p:xfrm>
          <a:off x="0" y="1500174"/>
          <a:ext cx="9144000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868346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7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Исполнение расходов по отрасли образования </a:t>
            </a:r>
            <a:br>
              <a:rPr lang="ru-RU" sz="27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7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2017 году составило 1,5 млрд.рублей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64448"/>
              </p:ext>
            </p:extLst>
          </p:nvPr>
        </p:nvGraphicFramePr>
        <p:xfrm>
          <a:off x="142844" y="1000108"/>
          <a:ext cx="8829676" cy="5543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79537" y="1728448"/>
            <a:ext cx="4055823" cy="908464"/>
            <a:chOff x="4357709" y="1143010"/>
            <a:chExt cx="4055823" cy="711745"/>
          </a:xfrm>
          <a:scene3d>
            <a:camera prst="orthographicFront"/>
            <a:lightRig rig="chilly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357709" y="1143010"/>
              <a:ext cx="4055823" cy="71174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392454" y="1177755"/>
              <a:ext cx="3986333" cy="6422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Музыкальные школы и учреждения дополнительного образования 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123,0 млн. рублей </a:t>
              </a:r>
              <a:endParaRPr lang="ru-RU" sz="1400" kern="1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2050" name="Picture 2" descr="C:\Users\Lebedeva\Desktop\Фото НА КРАЙ\161fecb1f4088e91d0cd9ed884ce0ed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88" y="4077072"/>
            <a:ext cx="4659657" cy="266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bedeva\Desktop\Фото НА КРАЙ\Бабочка\1508310022s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27" y="4077072"/>
            <a:ext cx="4037917" cy="26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19145</TotalTime>
  <Words>1460</Words>
  <Application>Microsoft Office PowerPoint</Application>
  <PresentationFormat>Экран (4:3)</PresentationFormat>
  <Paragraphs>465</Paragraphs>
  <Slides>22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Аспект</vt:lpstr>
      <vt:lpstr>Солнцестояние</vt:lpstr>
      <vt:lpstr>Официальная</vt:lpstr>
      <vt:lpstr>Эркер</vt:lpstr>
      <vt:lpstr>Тема Office</vt:lpstr>
      <vt:lpstr>Воздушный поток</vt:lpstr>
      <vt:lpstr>Лист</vt:lpstr>
      <vt:lpstr> </vt:lpstr>
      <vt:lpstr> Показатели исполнения доходной части консолидированного бюджета муниципального образования Темрюкский район  (млн. рублей)</vt:lpstr>
      <vt:lpstr>Презентация PowerPoint</vt:lpstr>
      <vt:lpstr>Презентация PowerPoint</vt:lpstr>
      <vt:lpstr>Презентация PowerPoint</vt:lpstr>
      <vt:lpstr>Расходы районного бюджета  в разрезе источников финансирования за 2017 год</vt:lpstr>
      <vt:lpstr>Расходы на социальную сферу в общих расходах районного бюджета  за 2017 год</vt:lpstr>
      <vt:lpstr>Презентация PowerPoint</vt:lpstr>
      <vt:lpstr> Исполнение расходов по отрасли образования  в 2017 году составило 1,5 млрд.рублей </vt:lpstr>
      <vt:lpstr>Презентация PowerPoint</vt:lpstr>
      <vt:lpstr>Презентация PowerPoint</vt:lpstr>
      <vt:lpstr>Презентация PowerPoint</vt:lpstr>
      <vt:lpstr>На социальную политику в 2017 году направлено  116,9 млн. рублей:</vt:lpstr>
      <vt:lpstr>Расходы по отрасли «Национальная безопасность и правоохранительная деятельность» составили  20,9 млн.рублей</vt:lpstr>
      <vt:lpstr>Презентация PowerPoint</vt:lpstr>
      <vt:lpstr>  На обеспечение деятельности МБУ «Единая служба заказчика» и управления капитального строительства направлено 12,4 млн. рублей </vt:lpstr>
      <vt:lpstr>Структура бюджета муниципального образования Темрюкский район   за  2017 год</vt:lpstr>
      <vt:lpstr>Поддержка поселений Темрюкского района в 2017 году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Чуприна А.А.</dc:creator>
  <cp:lastModifiedBy>Лебедева Юля Андреевна</cp:lastModifiedBy>
  <cp:revision>1585</cp:revision>
  <cp:lastPrinted>2018-03-23T07:25:50Z</cp:lastPrinted>
  <dcterms:created xsi:type="dcterms:W3CDTF">1601-01-01T00:00:00Z</dcterms:created>
  <dcterms:modified xsi:type="dcterms:W3CDTF">2018-04-24T05:26:23Z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