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23" r:id="rId2"/>
    <p:sldMasterId id="2147483849" r:id="rId3"/>
    <p:sldMasterId id="2147483922" r:id="rId4"/>
    <p:sldMasterId id="2147483935" r:id="rId5"/>
  </p:sldMasterIdLst>
  <p:notesMasterIdLst>
    <p:notesMasterId r:id="rId26"/>
  </p:notesMasterIdLst>
  <p:handoutMasterIdLst>
    <p:handoutMasterId r:id="rId27"/>
  </p:handoutMasterIdLst>
  <p:sldIdLst>
    <p:sldId id="539" r:id="rId6"/>
    <p:sldId id="577" r:id="rId7"/>
    <p:sldId id="604" r:id="rId8"/>
    <p:sldId id="589" r:id="rId9"/>
    <p:sldId id="575" r:id="rId10"/>
    <p:sldId id="591" r:id="rId11"/>
    <p:sldId id="581" r:id="rId12"/>
    <p:sldId id="593" r:id="rId13"/>
    <p:sldId id="595" r:id="rId14"/>
    <p:sldId id="596" r:id="rId15"/>
    <p:sldId id="597" r:id="rId16"/>
    <p:sldId id="598" r:id="rId17"/>
    <p:sldId id="599" r:id="rId18"/>
    <p:sldId id="600" r:id="rId19"/>
    <p:sldId id="583" r:id="rId20"/>
    <p:sldId id="495" r:id="rId21"/>
    <p:sldId id="601" r:id="rId22"/>
    <p:sldId id="602" r:id="rId23"/>
    <p:sldId id="586" r:id="rId24"/>
    <p:sldId id="603" r:id="rId25"/>
  </p:sldIdLst>
  <p:sldSz cx="9144000" cy="6858000" type="screen4x3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A463E37B-AA57-4C09-8BF9-2ABB8012602C}">
          <p14:sldIdLst>
            <p14:sldId id="539"/>
            <p14:sldId id="577"/>
            <p14:sldId id="604"/>
            <p14:sldId id="589"/>
            <p14:sldId id="575"/>
            <p14:sldId id="591"/>
            <p14:sldId id="581"/>
            <p14:sldId id="593"/>
            <p14:sldId id="595"/>
            <p14:sldId id="596"/>
            <p14:sldId id="597"/>
            <p14:sldId id="598"/>
            <p14:sldId id="599"/>
            <p14:sldId id="600"/>
            <p14:sldId id="583"/>
            <p14:sldId id="495"/>
            <p14:sldId id="601"/>
            <p14:sldId id="602"/>
            <p14:sldId id="586"/>
            <p14:sldId id="6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FD"/>
    <a:srgbClr val="CCCCFF"/>
    <a:srgbClr val="6C6FFC"/>
    <a:srgbClr val="FFFFCC"/>
    <a:srgbClr val="ECF8A6"/>
    <a:srgbClr val="FFFF00"/>
    <a:srgbClr val="0033CC"/>
    <a:srgbClr val="CC6600"/>
    <a:srgbClr val="99FF99"/>
    <a:srgbClr val="6F6FF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11" autoAdjust="0"/>
    <p:restoredTop sz="95531" autoAdjust="0"/>
  </p:normalViewPr>
  <p:slideViewPr>
    <p:cSldViewPr>
      <p:cViewPr varScale="1">
        <p:scale>
          <a:sx n="84" d="100"/>
          <a:sy n="84" d="100"/>
        </p:scale>
        <p:origin x="-146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счет средств краевого бюджета </c:v>
                </c:pt>
              </c:strCache>
            </c:strRef>
          </c:tx>
          <c:dLbls>
            <c:dLbl>
              <c:idx val="0"/>
              <c:layout>
                <c:manualLayout>
                  <c:x val="4.6482189750772004E-3"/>
                  <c:y val="4.086003890729683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1243,6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1375,1</a:t>
                    </a:r>
                  </a:p>
                  <a:p>
                    <a:r>
                      <a:rPr lang="ru-RU" sz="1400" dirty="0" smtClean="0"/>
                      <a:t>млн.руб.</a:t>
                    </a:r>
                    <a:endParaRPr lang="en-US" sz="1400" dirty="0"/>
                  </a:p>
                </c:rich>
              </c:tx>
              <c:dLblPos val="outEnd"/>
              <c:showVal val="1"/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1410,4 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1243.5999999999999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за счет средств местного бюджета</c:v>
                </c:pt>
              </c:strCache>
            </c:strRef>
          </c:tx>
          <c:dLbls>
            <c:dLbl>
              <c:idx val="0"/>
              <c:layout>
                <c:manualLayout>
                  <c:x val="7.8643235807733577E-3"/>
                  <c:y val="4.651094163678508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964,6 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2.9320987654321052E-2"/>
                  <c:y val="6.453875120057392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1162,0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 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2.0061728395061741E-2"/>
                  <c:y val="5.612065321788976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1163,8 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 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964.6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за счет средств федерального бюджета</c:v>
                </c:pt>
              </c:strCache>
            </c:strRef>
          </c:tx>
          <c:dLbls>
            <c:dLbl>
              <c:idx val="0"/>
              <c:layout>
                <c:manualLayout>
                  <c:x val="-4.2219101373144278E-3"/>
                  <c:y val="3.611371947551576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24,3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3.0864197530864668E-2"/>
                  <c:y val="5.892668587878443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213,1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3.0864197530864668E-2"/>
                  <c:y val="6.453875120057392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246,6</a:t>
                    </a:r>
                  </a:p>
                  <a:p>
                    <a:pPr>
                      <a:defRPr/>
                    </a:pPr>
                    <a:r>
                      <a:rPr lang="ru-RU"/>
                      <a:t>млн.руб.</a:t>
                    </a:r>
                  </a:p>
                  <a:p>
                    <a:pPr>
                      <a:defRPr/>
                    </a:pPr>
                    <a:endParaRPr lang="en-US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24.3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Расходы за счет средств поселений на выполенние переданных полномочий</c:v>
                </c:pt>
              </c:strCache>
            </c:strRef>
          </c:tx>
          <c:dLbls>
            <c:dLbl>
              <c:idx val="0"/>
              <c:layout>
                <c:manualLayout>
                  <c:x val="3.0493507404039805E-3"/>
                  <c:y val="4.792002590793163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2,6</a:t>
                    </a:r>
                  </a:p>
                  <a:p>
                    <a:r>
                      <a:rPr lang="ru-RU" dirty="0" smtClean="0"/>
                      <a:t>млн. руб.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2013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</c:ser>
        <c:axId val="93827840"/>
        <c:axId val="93829376"/>
      </c:barChart>
      <c:catAx>
        <c:axId val="93827840"/>
        <c:scaling>
          <c:orientation val="minMax"/>
        </c:scaling>
        <c:delete val="1"/>
        <c:axPos val="b"/>
        <c:tickLblPos val="none"/>
        <c:crossAx val="93829376"/>
        <c:crosses val="autoZero"/>
        <c:auto val="1"/>
        <c:lblAlgn val="ctr"/>
        <c:lblOffset val="100"/>
      </c:catAx>
      <c:valAx>
        <c:axId val="93829376"/>
        <c:scaling>
          <c:orientation val="minMax"/>
        </c:scaling>
        <c:axPos val="l"/>
        <c:majorGridlines/>
        <c:numFmt formatCode="General" sourceLinked="1"/>
        <c:tickLblPos val="nextTo"/>
        <c:crossAx val="9382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87800136094165"/>
          <c:y val="4.0577441751070482E-2"/>
          <c:w val="0.33390006437251568"/>
          <c:h val="0.85202893758564535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расходы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2015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2.2000000000000002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социальную сферу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2015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расходы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2015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0.4000000000000003</c:v>
                </c:pt>
              </c:numCache>
            </c:numRef>
          </c:val>
        </c:ser>
        <c:shape val="cylinder"/>
        <c:axId val="134691456"/>
        <c:axId val="149882752"/>
        <c:axId val="0"/>
      </c:bar3DChart>
      <c:catAx>
        <c:axId val="134691456"/>
        <c:scaling>
          <c:orientation val="minMax"/>
        </c:scaling>
        <c:delete val="1"/>
        <c:axPos val="b"/>
        <c:tickLblPos val="none"/>
        <c:crossAx val="149882752"/>
        <c:crosses val="autoZero"/>
        <c:auto val="1"/>
        <c:lblAlgn val="ctr"/>
        <c:lblOffset val="100"/>
      </c:catAx>
      <c:valAx>
        <c:axId val="149882752"/>
        <c:scaling>
          <c:orientation val="minMax"/>
        </c:scaling>
        <c:axPos val="l"/>
        <c:majorGridlines/>
        <c:numFmt formatCode="General" sourceLinked="1"/>
        <c:tickLblPos val="nextTo"/>
        <c:crossAx val="1346914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Arial" pitchFamily="34" charset="0"/>
              <a:ea typeface="Verdana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5062660584406088"/>
          <c:y val="0.3493893400665708"/>
          <c:w val="0.50501253132832058"/>
          <c:h val="0.54329004329004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4"/>
            <c:spPr>
              <a:solidFill>
                <a:srgbClr val="92D050"/>
              </a:solidFill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9.5857627663383668E-2"/>
                  <c:y val="6.0994110939518844E-3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Образование </a:t>
                    </a: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1569,4</a:t>
                    </a:r>
                    <a:endParaRPr lang="ru-RU" sz="1600" b="0" i="0" u="none" strike="noStrike" kern="1200" baseline="0" dirty="0">
                      <a:solidFill>
                        <a:srgbClr val="0033CC"/>
                      </a:solidFill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c:rich>
              </c:tx>
              <c:spPr/>
              <c:dLblPos val="bestFit"/>
              <c:showVal val="1"/>
              <c:showCatName val="1"/>
              <c:separator> </c:separator>
            </c:dLbl>
            <c:dLbl>
              <c:idx val="5"/>
              <c:layout>
                <c:manualLayout>
                  <c:x val="-0.13892850725703049"/>
                  <c:y val="-3.0638171977515439E-2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Культура   </a:t>
                    </a:r>
                  </a:p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41,7</a:t>
                    </a:r>
                    <a:endParaRPr lang="ru-RU" sz="1600" b="0" i="0" u="none" strike="noStrike" kern="1200" baseline="0" dirty="0">
                      <a:solidFill>
                        <a:srgbClr val="0033CC"/>
                      </a:solidFill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c:rich>
              </c:tx>
              <c:spPr/>
              <c:dLblPos val="bestFit"/>
              <c:showVal val="1"/>
              <c:showCatName val="1"/>
              <c:separator> </c:separator>
            </c:dLbl>
            <c:dLbl>
              <c:idx val="6"/>
              <c:layout>
                <c:manualLayout>
                  <c:x val="-0.10025156735116721"/>
                  <c:y val="-0.167406578802186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Здравоохранение </a:t>
                    </a:r>
                  </a:p>
                  <a:p>
                    <a:r>
                      <a:rPr lang="ru-RU" sz="16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91,2</a:t>
                    </a:r>
                    <a:endParaRPr lang="ru-RU" sz="1600" dirty="0">
                      <a:solidFill>
                        <a:srgbClr val="0033CC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dLblPos val="bestFit"/>
              <c:showVal val="1"/>
              <c:showCatName val="1"/>
              <c:separator> </c:separator>
            </c:dLbl>
            <c:dLbl>
              <c:idx val="7"/>
              <c:layout>
                <c:manualLayout>
                  <c:x val="6.4751090758321875E-2"/>
                  <c:y val="-0.21925684188065594"/>
                </c:manualLayout>
              </c:layout>
              <c:tx>
                <c:rich>
                  <a:bodyPr/>
                  <a:lstStyle/>
                  <a:p>
                    <a:pPr>
                      <a:def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 Социальная </a:t>
                    </a:r>
                    <a:r>
                      <a:rPr lang="ru-RU" sz="1600" b="0" i="0" u="none" strike="noStrike" kern="1200" baseline="0" dirty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политика </a:t>
                    </a:r>
                    <a:r>
                      <a:rPr lang="ru-RU" sz="1600" b="0" i="0" u="none" strike="noStrike" kern="1200" baseline="0" dirty="0" smtClean="0">
                        <a:solidFill>
                          <a:srgbClr val="00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rPr>
                      <a:t>99,9</a:t>
                    </a:r>
                  </a:p>
                </c:rich>
              </c:tx>
              <c:spPr/>
              <c:dLblPos val="bestFit"/>
              <c:showVal val="1"/>
              <c:showCatName val="1"/>
              <c:separator> </c:separator>
            </c:dLbl>
            <c:dLbl>
              <c:idx val="8"/>
              <c:layout>
                <c:manualLayout>
                  <c:x val="0.23497283602884142"/>
                  <c:y val="-0.12449994438572012"/>
                </c:manualLayout>
              </c:layout>
              <c:spPr/>
              <c:txPr>
                <a:bodyPr/>
                <a:lstStyle/>
                <a:p>
                  <a:pPr>
                    <a:defRPr lang="ru-RU" sz="1600" b="0" i="0" u="none" strike="noStrike" kern="1200" baseline="0" dirty="0">
                      <a:solidFill>
                        <a:srgbClr val="0033CC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separator> </c:separator>
            </c:dLbl>
            <c:dLbl>
              <c:idx val="9"/>
              <c:layout>
                <c:manualLayout>
                  <c:x val="-5.1327593097675622E-2"/>
                  <c:y val="-0.21327402174217391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Обслуживание</a:t>
                    </a:r>
                    <a:r>
                      <a:rPr lang="ru-RU" sz="1600" baseline="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 муниципального долга 15,0</a:t>
                    </a:r>
                    <a:r>
                      <a:rPr lang="en-US" sz="1600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  <a:p>
                    <a:endParaRPr lang="en-US" sz="1600" dirty="0">
                      <a:solidFill>
                        <a:srgbClr val="0033CC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dLblPos val="bestFit"/>
              <c:showVal val="1"/>
              <c:showCatName val="1"/>
              <c:separator> </c:separator>
            </c:dLbl>
            <c:txPr>
              <a:bodyPr/>
              <a:lstStyle/>
              <a:p>
                <a:pPr>
                  <a:defRPr sz="16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Val val="1"/>
            <c:showCatName val="1"/>
            <c:separator> </c:separator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ФК и С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4" formatCode="0.0">
                  <c:v>1569.4</c:v>
                </c:pt>
                <c:pt idx="5">
                  <c:v>41.7</c:v>
                </c:pt>
                <c:pt idx="6">
                  <c:v>91.2</c:v>
                </c:pt>
                <c:pt idx="7">
                  <c:v>99.9</c:v>
                </c:pt>
                <c:pt idx="8">
                  <c:v>15.1</c:v>
                </c:pt>
              </c:numCache>
            </c:numRef>
          </c:val>
        </c:ser>
      </c:pie3DChart>
    </c:plotArea>
    <c:plotVisOnly val="1"/>
    <c:dispBlanksAs val="zero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effectLst>
      <a:outerShdw blurRad="50800" dist="50800" dir="5400000" algn="ctr" rotWithShape="0">
        <a:srgbClr val="6C6FFC"/>
      </a:outerShdw>
    </a:effectLst>
  </c:spPr>
  <c:txPr>
    <a:bodyPr/>
    <a:lstStyle/>
    <a:p>
      <a:pPr>
        <a:defRPr sz="1800"/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0C004-DE5A-4990-8545-31A1B63023C9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63EAB5-1CEB-49EA-B51D-F98C227C102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632,5 млн. рублей 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CD1ECEE-D5AA-41C7-8D69-FB0DD2771085}" type="parTrans" cxnId="{03924F3C-CA66-4636-BF73-0D971C6A612F}">
      <dgm:prSet/>
      <dgm:spPr/>
      <dgm:t>
        <a:bodyPr/>
        <a:lstStyle/>
        <a:p>
          <a:endParaRPr lang="ru-RU"/>
        </a:p>
      </dgm:t>
    </dgm:pt>
    <dgm:pt modelId="{455F6562-3CFD-4A5B-8560-094EB12F3B05}" type="sibTrans" cxnId="{03924F3C-CA66-4636-BF73-0D971C6A612F}">
      <dgm:prSet/>
      <dgm:spPr/>
      <dgm:t>
        <a:bodyPr/>
        <a:lstStyle/>
        <a:p>
          <a:endParaRPr lang="ru-RU"/>
        </a:p>
      </dgm:t>
    </dgm:pt>
    <dgm:pt modelId="{4190D299-FD03-4FEA-9EFD-D202D93F287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Общеобразовательные учреждения и учреждения дополнительного образования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764,5 млн. рублей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86BDF71-FC2E-4EA0-81BE-DB470A128C49}" type="parTrans" cxnId="{532BC500-E7E0-450B-9A8A-F23B30220E5D}">
      <dgm:prSet/>
      <dgm:spPr/>
      <dgm:t>
        <a:bodyPr/>
        <a:lstStyle/>
        <a:p>
          <a:endParaRPr lang="ru-RU"/>
        </a:p>
      </dgm:t>
    </dgm:pt>
    <dgm:pt modelId="{F66D5E3B-B1F5-4BF3-88EA-D7A8593C1D0B}" type="sibTrans" cxnId="{532BC500-E7E0-450B-9A8A-F23B30220E5D}">
      <dgm:prSet/>
      <dgm:spPr/>
      <dgm:t>
        <a:bodyPr/>
        <a:lstStyle/>
        <a:p>
          <a:endParaRPr lang="ru-RU"/>
        </a:p>
      </dgm:t>
    </dgm:pt>
    <dgm:pt modelId="{63F1876E-EA31-4013-A857-B16A2EAF839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Учреждения молодежной политики и оздоровления детей   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20,8 млн. рублей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77A553D-ACE3-4D24-90D8-4FF2246C5558}" type="parTrans" cxnId="{77B1EFB3-E70C-47DC-BC91-89B4230A0072}">
      <dgm:prSet/>
      <dgm:spPr/>
      <dgm:t>
        <a:bodyPr/>
        <a:lstStyle/>
        <a:p>
          <a:endParaRPr lang="ru-RU"/>
        </a:p>
      </dgm:t>
    </dgm:pt>
    <dgm:pt modelId="{91891F70-F89C-435F-8195-4DC0C28A636B}" type="sibTrans" cxnId="{77B1EFB3-E70C-47DC-BC91-89B4230A0072}">
      <dgm:prSet/>
      <dgm:spPr/>
      <dgm:t>
        <a:bodyPr/>
        <a:lstStyle/>
        <a:p>
          <a:endParaRPr lang="ru-RU"/>
        </a:p>
      </dgm:t>
    </dgm:pt>
    <dgm:pt modelId="{C0BBE04A-D13E-4F09-BC44-12BB3F0D56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в области образования и программные мероприятия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71,1 млн. рублей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5058FFC-DC84-4960-AE20-A2B13D08668C}" type="parTrans" cxnId="{ECEDE7C6-5153-4D37-9A18-EE5482688833}">
      <dgm:prSet/>
      <dgm:spPr/>
      <dgm:t>
        <a:bodyPr/>
        <a:lstStyle/>
        <a:p>
          <a:endParaRPr lang="ru-RU"/>
        </a:p>
      </dgm:t>
    </dgm:pt>
    <dgm:pt modelId="{DEE59304-4FE4-4130-9BE3-4AA14C0182C3}" type="sibTrans" cxnId="{ECEDE7C6-5153-4D37-9A18-EE5482688833}">
      <dgm:prSet/>
      <dgm:spPr/>
      <dgm:t>
        <a:bodyPr/>
        <a:lstStyle/>
        <a:p>
          <a:endParaRPr lang="ru-RU"/>
        </a:p>
      </dgm:t>
    </dgm:pt>
    <dgm:pt modelId="{E6399A1B-1A79-403B-81E1-CF980A026A4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На проведение ремонтных работ учреждений образования направлено   </a:t>
          </a:r>
        </a:p>
        <a:p>
          <a:pPr algn="ctr"/>
          <a:r>
            <a:rPr lang="ru-RU" sz="14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100,4 млн. рублей</a:t>
          </a:r>
          <a:endParaRPr lang="ru-RU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414414D-17C4-4536-85C3-9ECA400FDD3F}" type="parTrans" cxnId="{4E7B160A-6C9E-4488-B13F-7FD8013D2AC9}">
      <dgm:prSet/>
      <dgm:spPr/>
      <dgm:t>
        <a:bodyPr/>
        <a:lstStyle/>
        <a:p>
          <a:endParaRPr lang="ru-RU"/>
        </a:p>
      </dgm:t>
    </dgm:pt>
    <dgm:pt modelId="{9DE392DE-A682-41FA-A372-5571592F16F3}" type="sibTrans" cxnId="{4E7B160A-6C9E-4488-B13F-7FD8013D2AC9}">
      <dgm:prSet/>
      <dgm:spPr/>
      <dgm:t>
        <a:bodyPr/>
        <a:lstStyle/>
        <a:p>
          <a:endParaRPr lang="ru-RU"/>
        </a:p>
      </dgm:t>
    </dgm:pt>
    <dgm:pt modelId="{AE70096C-A78A-44DA-9D48-DF7E190A7DF1}" type="pres">
      <dgm:prSet presAssocID="{DE80C004-DE5A-4990-8545-31A1B63023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46BBF8-1A1B-4E2F-9D7F-26F1A4655D3F}" type="pres">
      <dgm:prSet presAssocID="{EF63EAB5-1CEB-49EA-B51D-F98C227C1021}" presName="parentText" presStyleLbl="node1" presStyleIdx="0" presStyleCnt="5" custScaleX="45934" custScaleY="88420" custLinFactNeighborX="22320" custLinFactNeighborY="282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48B33-020C-4CC2-8B01-8B89FBC4E779}" type="pres">
      <dgm:prSet presAssocID="{455F6562-3CFD-4A5B-8560-094EB12F3B05}" presName="spacer" presStyleCnt="0"/>
      <dgm:spPr/>
    </dgm:pt>
    <dgm:pt modelId="{903CC202-C222-417A-B177-90BE5D245BC1}" type="pres">
      <dgm:prSet presAssocID="{4190D299-FD03-4FEA-9EFD-D202D93F2875}" presName="parentText" presStyleLbl="node1" presStyleIdx="1" presStyleCnt="5" custScaleX="47754" custScaleY="133641" custLinFactY="-92943" custLinFactNeighborX="-2774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47295-96E5-4E64-9DCD-494273B5A3C3}" type="pres">
      <dgm:prSet presAssocID="{F66D5E3B-B1F5-4BF3-88EA-D7A8593C1D0B}" presName="spacer" presStyleCnt="0"/>
      <dgm:spPr/>
    </dgm:pt>
    <dgm:pt modelId="{1E905C69-31F4-414B-9337-1E9631A28603}" type="pres">
      <dgm:prSet presAssocID="{63F1876E-EA31-4013-A857-B16A2EAF8397}" presName="parentText" presStyleLbl="node1" presStyleIdx="2" presStyleCnt="5" custScaleX="45174" custLinFactY="-132229" custLinFactNeighborX="22749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34DDF-1209-4865-BFD5-D12E103C57E6}" type="pres">
      <dgm:prSet presAssocID="{91891F70-F89C-435F-8195-4DC0C28A636B}" presName="spacer" presStyleCnt="0"/>
      <dgm:spPr/>
    </dgm:pt>
    <dgm:pt modelId="{66C058AB-FE02-4268-8F07-EA8F14225F49}" type="pres">
      <dgm:prSet presAssocID="{C0BBE04A-D13E-4F09-BC44-12BB3F0D567B}" presName="parentText" presStyleLbl="node1" presStyleIdx="3" presStyleCnt="5" custScaleX="44480" custScaleY="134438" custLinFactY="-146724" custLinFactNeighborX="22421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51FFC-0C2E-48F2-ABD3-0CCAB9DE0CE3}" type="pres">
      <dgm:prSet presAssocID="{DEE59304-4FE4-4130-9BE3-4AA14C0182C3}" presName="spacer" presStyleCnt="0"/>
      <dgm:spPr/>
    </dgm:pt>
    <dgm:pt modelId="{17C263AD-123B-405F-AFB3-DC006797B4D7}" type="pres">
      <dgm:prSet presAssocID="{E6399A1B-1A79-403B-81E1-CF980A026A4A}" presName="parentText" presStyleLbl="node1" presStyleIdx="4" presStyleCnt="5" custScaleX="43312" custScaleY="143841" custLinFactY="-200000" custLinFactNeighborX="-26726" custLinFactNeighborY="-2430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4FC67E-1B07-4292-B586-A9D19087616F}" type="presOf" srcId="{C0BBE04A-D13E-4F09-BC44-12BB3F0D567B}" destId="{66C058AB-FE02-4268-8F07-EA8F14225F49}" srcOrd="0" destOrd="0" presId="urn:microsoft.com/office/officeart/2005/8/layout/vList2"/>
    <dgm:cxn modelId="{4E7B160A-6C9E-4488-B13F-7FD8013D2AC9}" srcId="{DE80C004-DE5A-4990-8545-31A1B63023C9}" destId="{E6399A1B-1A79-403B-81E1-CF980A026A4A}" srcOrd="4" destOrd="0" parTransId="{5414414D-17C4-4536-85C3-9ECA400FDD3F}" sibTransId="{9DE392DE-A682-41FA-A372-5571592F16F3}"/>
    <dgm:cxn modelId="{ECEF83C2-D1AD-4AB4-B389-7F56984F41D9}" type="presOf" srcId="{E6399A1B-1A79-403B-81E1-CF980A026A4A}" destId="{17C263AD-123B-405F-AFB3-DC006797B4D7}" srcOrd="0" destOrd="0" presId="urn:microsoft.com/office/officeart/2005/8/layout/vList2"/>
    <dgm:cxn modelId="{C1ED925D-955B-4B8F-8BD9-521A4A6B6195}" type="presOf" srcId="{EF63EAB5-1CEB-49EA-B51D-F98C227C1021}" destId="{B246BBF8-1A1B-4E2F-9D7F-26F1A4655D3F}" srcOrd="0" destOrd="0" presId="urn:microsoft.com/office/officeart/2005/8/layout/vList2"/>
    <dgm:cxn modelId="{B0D0436E-DC25-43FE-AA83-646593E725DB}" type="presOf" srcId="{63F1876E-EA31-4013-A857-B16A2EAF8397}" destId="{1E905C69-31F4-414B-9337-1E9631A28603}" srcOrd="0" destOrd="0" presId="urn:microsoft.com/office/officeart/2005/8/layout/vList2"/>
    <dgm:cxn modelId="{ECEDE7C6-5153-4D37-9A18-EE5482688833}" srcId="{DE80C004-DE5A-4990-8545-31A1B63023C9}" destId="{C0BBE04A-D13E-4F09-BC44-12BB3F0D567B}" srcOrd="3" destOrd="0" parTransId="{A5058FFC-DC84-4960-AE20-A2B13D08668C}" sibTransId="{DEE59304-4FE4-4130-9BE3-4AA14C0182C3}"/>
    <dgm:cxn modelId="{03924F3C-CA66-4636-BF73-0D971C6A612F}" srcId="{DE80C004-DE5A-4990-8545-31A1B63023C9}" destId="{EF63EAB5-1CEB-49EA-B51D-F98C227C1021}" srcOrd="0" destOrd="0" parTransId="{8CD1ECEE-D5AA-41C7-8D69-FB0DD2771085}" sibTransId="{455F6562-3CFD-4A5B-8560-094EB12F3B05}"/>
    <dgm:cxn modelId="{1A7392BE-2132-4AC6-AEB0-0EB30F4A7C0A}" type="presOf" srcId="{4190D299-FD03-4FEA-9EFD-D202D93F2875}" destId="{903CC202-C222-417A-B177-90BE5D245BC1}" srcOrd="0" destOrd="0" presId="urn:microsoft.com/office/officeart/2005/8/layout/vList2"/>
    <dgm:cxn modelId="{B043F06D-5481-4F7C-9433-A701EE84345C}" type="presOf" srcId="{DE80C004-DE5A-4990-8545-31A1B63023C9}" destId="{AE70096C-A78A-44DA-9D48-DF7E190A7DF1}" srcOrd="0" destOrd="0" presId="urn:microsoft.com/office/officeart/2005/8/layout/vList2"/>
    <dgm:cxn modelId="{77B1EFB3-E70C-47DC-BC91-89B4230A0072}" srcId="{DE80C004-DE5A-4990-8545-31A1B63023C9}" destId="{63F1876E-EA31-4013-A857-B16A2EAF8397}" srcOrd="2" destOrd="0" parTransId="{077A553D-ACE3-4D24-90D8-4FF2246C5558}" sibTransId="{91891F70-F89C-435F-8195-4DC0C28A636B}"/>
    <dgm:cxn modelId="{532BC500-E7E0-450B-9A8A-F23B30220E5D}" srcId="{DE80C004-DE5A-4990-8545-31A1B63023C9}" destId="{4190D299-FD03-4FEA-9EFD-D202D93F2875}" srcOrd="1" destOrd="0" parTransId="{186BDF71-FC2E-4EA0-81BE-DB470A128C49}" sibTransId="{F66D5E3B-B1F5-4BF3-88EA-D7A8593C1D0B}"/>
    <dgm:cxn modelId="{475D8581-CAFB-414B-8317-098ECD482E11}" type="presParOf" srcId="{AE70096C-A78A-44DA-9D48-DF7E190A7DF1}" destId="{B246BBF8-1A1B-4E2F-9D7F-26F1A4655D3F}" srcOrd="0" destOrd="0" presId="urn:microsoft.com/office/officeart/2005/8/layout/vList2"/>
    <dgm:cxn modelId="{FDE2112E-F379-450F-AE3D-D941DC5C91A4}" type="presParOf" srcId="{AE70096C-A78A-44DA-9D48-DF7E190A7DF1}" destId="{12F48B33-020C-4CC2-8B01-8B89FBC4E779}" srcOrd="1" destOrd="0" presId="urn:microsoft.com/office/officeart/2005/8/layout/vList2"/>
    <dgm:cxn modelId="{C5306E00-3AAD-40A2-A3C7-4A8E2B1D6B05}" type="presParOf" srcId="{AE70096C-A78A-44DA-9D48-DF7E190A7DF1}" destId="{903CC202-C222-417A-B177-90BE5D245BC1}" srcOrd="2" destOrd="0" presId="urn:microsoft.com/office/officeart/2005/8/layout/vList2"/>
    <dgm:cxn modelId="{1900B315-AE23-405E-AD91-69C7186B67AA}" type="presParOf" srcId="{AE70096C-A78A-44DA-9D48-DF7E190A7DF1}" destId="{68547295-96E5-4E64-9DCD-494273B5A3C3}" srcOrd="3" destOrd="0" presId="urn:microsoft.com/office/officeart/2005/8/layout/vList2"/>
    <dgm:cxn modelId="{26634488-E4D3-4568-8124-E5A011D4283D}" type="presParOf" srcId="{AE70096C-A78A-44DA-9D48-DF7E190A7DF1}" destId="{1E905C69-31F4-414B-9337-1E9631A28603}" srcOrd="4" destOrd="0" presId="urn:microsoft.com/office/officeart/2005/8/layout/vList2"/>
    <dgm:cxn modelId="{B99EC4F5-F82F-49B6-92E5-BA6C0F42B7CC}" type="presParOf" srcId="{AE70096C-A78A-44DA-9D48-DF7E190A7DF1}" destId="{B5534DDF-1209-4865-BFD5-D12E103C57E6}" srcOrd="5" destOrd="0" presId="urn:microsoft.com/office/officeart/2005/8/layout/vList2"/>
    <dgm:cxn modelId="{AEC0A6F0-AE9C-4783-96E7-C5010760E0D7}" type="presParOf" srcId="{AE70096C-A78A-44DA-9D48-DF7E190A7DF1}" destId="{66C058AB-FE02-4268-8F07-EA8F14225F49}" srcOrd="6" destOrd="0" presId="urn:microsoft.com/office/officeart/2005/8/layout/vList2"/>
    <dgm:cxn modelId="{A848ADEC-F18E-45B0-BD08-EA20F7A3D4FB}" type="presParOf" srcId="{AE70096C-A78A-44DA-9D48-DF7E190A7DF1}" destId="{91D51FFC-0C2E-48F2-ABD3-0CCAB9DE0CE3}" srcOrd="7" destOrd="0" presId="urn:microsoft.com/office/officeart/2005/8/layout/vList2"/>
    <dgm:cxn modelId="{F45E8A66-6FA1-42B3-9A2B-1CB5B7CFBBD7}" type="presParOf" srcId="{AE70096C-A78A-44DA-9D48-DF7E190A7DF1}" destId="{17C263AD-123B-405F-AFB3-DC006797B4D7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6AE3CB-8F00-4D37-8AE9-2255C41000EF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6E1B6777-78E4-4638-B446-2631FF465F9A}">
      <dgm:prSet phldrT="[Текст]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Аварийно-спасательные службы 10,2 млн.рублей</a:t>
          </a:r>
          <a:endParaRPr lang="ru-RU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96CB686-A888-4F67-AF93-CEF608B03B3C}" type="par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F656325-5A76-4F58-9EA2-09DDE4EEA44C}" type="sib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E466AE6-1994-448A-A113-590BB568FEE9}">
      <dgm:prSet phldrT="[Текст]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Содержание управления ГО ЧС 6,2 млн.рублей</a:t>
          </a:r>
          <a:endParaRPr lang="ru-RU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D18E7CC0-3A1F-4D5B-AE49-57724A2D25F0}" type="par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0C7D2C98-14AE-4FED-AFDE-1E854E74BAAB}" type="sib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B6BFF7E-D8A2-4C3E-9FD4-10415BD0BC07}">
      <dgm:prSet phldrT="[Текст]" custT="1"/>
      <dgm:spPr>
        <a:solidFill>
          <a:srgbClr val="0070C0">
            <a:alpha val="50000"/>
          </a:srgbClr>
        </a:solidFill>
      </dgm:spPr>
      <dgm:t>
        <a:bodyPr/>
        <a:lstStyle/>
        <a:p>
          <a:pPr algn="ctr"/>
          <a:r>
            <a:rPr lang="ru-RU" sz="18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В рамках  программы «Обеспечение безопасности населения в Темрюкском районе</a:t>
          </a:r>
        </a:p>
        <a:p>
          <a:pPr algn="ctr"/>
          <a:r>
            <a:rPr lang="ru-RU" sz="18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1,7</a:t>
          </a:r>
          <a:r>
            <a:rPr lang="ru-RU" sz="2000" b="1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       млн.рублей</a:t>
          </a:r>
          <a:endParaRPr lang="ru-RU" sz="2000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336CCBB8-741B-4727-8A32-00C01C76A9C9}" type="par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55088C2-B5AC-45AF-8A05-C1FE9367EFDD}" type="sib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C06436B-D640-475D-B53A-7EC16E6DFD17}" type="pres">
      <dgm:prSet presAssocID="{0A6AE3CB-8F00-4D37-8AE9-2255C41000EF}" presName="compositeShape" presStyleCnt="0">
        <dgm:presLayoutVars>
          <dgm:chMax val="7"/>
          <dgm:dir/>
          <dgm:resizeHandles val="exact"/>
        </dgm:presLayoutVars>
      </dgm:prSet>
      <dgm:spPr/>
    </dgm:pt>
    <dgm:pt modelId="{04FCE947-294A-44D4-B364-F2547EAC24C9}" type="pres">
      <dgm:prSet presAssocID="{6E1B6777-78E4-4638-B446-2631FF465F9A}" presName="circ1" presStyleLbl="vennNode1" presStyleIdx="0" presStyleCnt="3" custLinFactNeighborX="-2735" custLinFactNeighborY="-6641"/>
      <dgm:spPr/>
      <dgm:t>
        <a:bodyPr/>
        <a:lstStyle/>
        <a:p>
          <a:endParaRPr lang="ru-RU"/>
        </a:p>
      </dgm:t>
    </dgm:pt>
    <dgm:pt modelId="{1D8B36B7-4E48-4C74-91FC-3C6E0AE17437}" type="pres">
      <dgm:prSet presAssocID="{6E1B6777-78E4-4638-B446-2631FF465F9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0C752-D577-46D4-B277-77428CF13A92}" type="pres">
      <dgm:prSet presAssocID="{2E466AE6-1994-448A-A113-590BB568FEE9}" presName="circ2" presStyleLbl="vennNode1" presStyleIdx="1" presStyleCnt="3" custScaleX="100347" custLinFactNeighborX="13334" custLinFactNeighborY="7073"/>
      <dgm:spPr/>
      <dgm:t>
        <a:bodyPr/>
        <a:lstStyle/>
        <a:p>
          <a:endParaRPr lang="ru-RU"/>
        </a:p>
      </dgm:t>
    </dgm:pt>
    <dgm:pt modelId="{67C10225-1492-4D92-B83D-F553933D924F}" type="pres">
      <dgm:prSet presAssocID="{2E466AE6-1994-448A-A113-590BB568FEE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1C38-3EDB-4B96-8355-5359DF733DCC}" type="pres">
      <dgm:prSet presAssocID="{AB6BFF7E-D8A2-4C3E-9FD4-10415BD0BC07}" presName="circ3" presStyleLbl="vennNode1" presStyleIdx="2" presStyleCnt="3" custScaleX="108258" custLinFactNeighborX="-22968" custLinFactNeighborY="14405"/>
      <dgm:spPr/>
      <dgm:t>
        <a:bodyPr/>
        <a:lstStyle/>
        <a:p>
          <a:endParaRPr lang="ru-RU"/>
        </a:p>
      </dgm:t>
    </dgm:pt>
    <dgm:pt modelId="{39DC1BF2-B6F5-499D-82B4-31617972F880}" type="pres">
      <dgm:prSet presAssocID="{AB6BFF7E-D8A2-4C3E-9FD4-10415BD0BC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0C3BFC-249C-4A03-9C67-FEADE2304D3A}" type="presOf" srcId="{6E1B6777-78E4-4638-B446-2631FF465F9A}" destId="{1D8B36B7-4E48-4C74-91FC-3C6E0AE17437}" srcOrd="1" destOrd="0" presId="urn:microsoft.com/office/officeart/2005/8/layout/venn1"/>
    <dgm:cxn modelId="{E245037A-FBAB-4D2D-A50E-33CF46762D7B}" type="presOf" srcId="{0A6AE3CB-8F00-4D37-8AE9-2255C41000EF}" destId="{2C06436B-D640-475D-B53A-7EC16E6DFD17}" srcOrd="0" destOrd="0" presId="urn:microsoft.com/office/officeart/2005/8/layout/venn1"/>
    <dgm:cxn modelId="{4390C2A0-929C-4D5A-AC84-DD406C25AD96}" type="presOf" srcId="{2E466AE6-1994-448A-A113-590BB568FEE9}" destId="{EEA0C752-D577-46D4-B277-77428CF13A92}" srcOrd="0" destOrd="0" presId="urn:microsoft.com/office/officeart/2005/8/layout/venn1"/>
    <dgm:cxn modelId="{171CDD3B-6E35-4157-B46F-0071FB1563B3}" type="presOf" srcId="{2E466AE6-1994-448A-A113-590BB568FEE9}" destId="{67C10225-1492-4D92-B83D-F553933D924F}" srcOrd="1" destOrd="0" presId="urn:microsoft.com/office/officeart/2005/8/layout/venn1"/>
    <dgm:cxn modelId="{0CCD7332-7530-4F42-A439-5E140DF8C3A7}" srcId="{0A6AE3CB-8F00-4D37-8AE9-2255C41000EF}" destId="{AB6BFF7E-D8A2-4C3E-9FD4-10415BD0BC07}" srcOrd="2" destOrd="0" parTransId="{336CCBB8-741B-4727-8A32-00C01C76A9C9}" sibTransId="{A55088C2-B5AC-45AF-8A05-C1FE9367EFDD}"/>
    <dgm:cxn modelId="{BF9DFF97-0089-49C7-8289-B730D81DF720}" srcId="{0A6AE3CB-8F00-4D37-8AE9-2255C41000EF}" destId="{6E1B6777-78E4-4638-B446-2631FF465F9A}" srcOrd="0" destOrd="0" parTransId="{296CB686-A888-4F67-AF93-CEF608B03B3C}" sibTransId="{5F656325-5A76-4F58-9EA2-09DDE4EEA44C}"/>
    <dgm:cxn modelId="{7D44F8B7-0FD5-4534-8DB8-85AEEBED5C7D}" type="presOf" srcId="{AB6BFF7E-D8A2-4C3E-9FD4-10415BD0BC07}" destId="{39DC1BF2-B6F5-499D-82B4-31617972F880}" srcOrd="1" destOrd="0" presId="urn:microsoft.com/office/officeart/2005/8/layout/venn1"/>
    <dgm:cxn modelId="{156990BC-D35C-4067-9050-0B070FDF06C1}" srcId="{0A6AE3CB-8F00-4D37-8AE9-2255C41000EF}" destId="{2E466AE6-1994-448A-A113-590BB568FEE9}" srcOrd="1" destOrd="0" parTransId="{D18E7CC0-3A1F-4D5B-AE49-57724A2D25F0}" sibTransId="{0C7D2C98-14AE-4FED-AFDE-1E854E74BAAB}"/>
    <dgm:cxn modelId="{1C2DB1BB-28BD-466D-9AA0-F3E041A1F5FD}" type="presOf" srcId="{AB6BFF7E-D8A2-4C3E-9FD4-10415BD0BC07}" destId="{E6EF1C38-3EDB-4B96-8355-5359DF733DCC}" srcOrd="0" destOrd="0" presId="urn:microsoft.com/office/officeart/2005/8/layout/venn1"/>
    <dgm:cxn modelId="{DDAE43AC-97C7-46D6-8A99-41D5FA63F9BB}" type="presOf" srcId="{6E1B6777-78E4-4638-B446-2631FF465F9A}" destId="{04FCE947-294A-44D4-B364-F2547EAC24C9}" srcOrd="0" destOrd="0" presId="urn:microsoft.com/office/officeart/2005/8/layout/venn1"/>
    <dgm:cxn modelId="{2F232B56-3EB5-43B6-A437-2F4BC35A5D10}" type="presParOf" srcId="{2C06436B-D640-475D-B53A-7EC16E6DFD17}" destId="{04FCE947-294A-44D4-B364-F2547EAC24C9}" srcOrd="0" destOrd="0" presId="urn:microsoft.com/office/officeart/2005/8/layout/venn1"/>
    <dgm:cxn modelId="{8B8B763E-FF12-4D20-AD65-631F6DB788EA}" type="presParOf" srcId="{2C06436B-D640-475D-B53A-7EC16E6DFD17}" destId="{1D8B36B7-4E48-4C74-91FC-3C6E0AE17437}" srcOrd="1" destOrd="0" presId="urn:microsoft.com/office/officeart/2005/8/layout/venn1"/>
    <dgm:cxn modelId="{5B5DF608-E112-4DE0-85DD-51CBE7861416}" type="presParOf" srcId="{2C06436B-D640-475D-B53A-7EC16E6DFD17}" destId="{EEA0C752-D577-46D4-B277-77428CF13A92}" srcOrd="2" destOrd="0" presId="urn:microsoft.com/office/officeart/2005/8/layout/venn1"/>
    <dgm:cxn modelId="{041601D2-9B25-4E06-B2C7-FCD8B0B09171}" type="presParOf" srcId="{2C06436B-D640-475D-B53A-7EC16E6DFD17}" destId="{67C10225-1492-4D92-B83D-F553933D924F}" srcOrd="3" destOrd="0" presId="urn:microsoft.com/office/officeart/2005/8/layout/venn1"/>
    <dgm:cxn modelId="{E2365C5E-B23B-4436-B7CE-F8D73CB09AA8}" type="presParOf" srcId="{2C06436B-D640-475D-B53A-7EC16E6DFD17}" destId="{E6EF1C38-3EDB-4B96-8355-5359DF733DCC}" srcOrd="4" destOrd="0" presId="urn:microsoft.com/office/officeart/2005/8/layout/venn1"/>
    <dgm:cxn modelId="{8CB95F7D-7BE9-435F-8A2D-D19696572188}" type="presParOf" srcId="{2C06436B-D640-475D-B53A-7EC16E6DFD17}" destId="{39DC1BF2-B6F5-499D-82B4-31617972F880}" srcOrd="5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423E14-E6A6-4FCD-A930-6F61C0DAE977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DCF886-14DD-4502-B82D-2894BB052F2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</a:t>
          </a:r>
          <a:r>
            <a:rPr lang="en-US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</a:t>
          </a: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в 2016 </a:t>
          </a:r>
          <a:r>
            <a:rPr lang="ru-RU" sz="160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году </a:t>
          </a:r>
          <a:r>
            <a:rPr lang="ru-RU" sz="180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составили </a:t>
          </a:r>
          <a:endParaRPr lang="ru-RU" sz="1600" b="1" i="0" cap="all" spc="0" baseline="0" dirty="0" smtClean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  <a:latin typeface="Times New Roman" pitchFamily="18" charset="0"/>
          </a:endParaRPr>
        </a:p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34,5 млн. рублей</a:t>
          </a:r>
          <a:endParaRPr lang="ru-RU" sz="1960" b="1" i="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gm:t>
    </dgm:pt>
    <dgm:pt modelId="{5F87FB84-BAF9-4B45-B68B-97B2FF4453CA}" type="parTrans" cxnId="{5E039390-5602-484C-8083-9BAEE0369444}">
      <dgm:prSet/>
      <dgm:spPr/>
      <dgm:t>
        <a:bodyPr/>
        <a:lstStyle/>
        <a:p>
          <a:endParaRPr lang="ru-RU"/>
        </a:p>
      </dgm:t>
    </dgm:pt>
    <dgm:pt modelId="{AC9FBB90-6860-448B-B6B1-4768D32D5387}" type="sibTrans" cxnId="{5E039390-5602-484C-8083-9BAEE0369444}">
      <dgm:prSet/>
      <dgm:spPr/>
      <dgm:t>
        <a:bodyPr/>
        <a:lstStyle/>
        <a:p>
          <a:endParaRPr lang="ru-RU"/>
        </a:p>
      </dgm:t>
    </dgm:pt>
    <dgm:pt modelId="{059A66DA-A2D4-4AD7-8C1C-0B4D801D28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b="1" cap="none" spc="50" dirty="0" smtClean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endParaRPr lang="ru-RU" sz="1400" b="1" cap="none" spc="50" dirty="0" smtClean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r>
            <a:rPr lang="ru-RU" sz="14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Сельское хозяйство (ИКЦ «Темрюкский») 3,2 млн.рублей </a:t>
          </a:r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0FF0EF2F-14EB-4203-89E6-8BE2A855B4E6}" type="parTrans" cxnId="{9334F87F-EB6E-495C-8049-D32B9CEF7612}">
      <dgm:prSet/>
      <dgm:spPr/>
      <dgm:t>
        <a:bodyPr/>
        <a:lstStyle/>
        <a:p>
          <a:endParaRPr lang="ru-RU"/>
        </a:p>
      </dgm:t>
    </dgm:pt>
    <dgm:pt modelId="{BD5C72D4-1DF7-4DF6-B5C6-3D9662EA1070}" type="sibTrans" cxnId="{9334F87F-EB6E-495C-8049-D32B9CEF7612}">
      <dgm:prSet/>
      <dgm:spPr/>
      <dgm:t>
        <a:bodyPr/>
        <a:lstStyle/>
        <a:p>
          <a:endParaRPr lang="ru-RU"/>
        </a:p>
      </dgm:t>
    </dgm:pt>
    <dgm:pt modelId="{29C0FE70-BA28-40DE-B2E4-B44934B21CB3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sz="1400" b="1" cap="none" spc="50" dirty="0" smtClean="0">
              <a:ln w="11430"/>
              <a:solidFill>
                <a:srgbClr val="FFFF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 </a:t>
          </a:r>
          <a:r>
            <a:rPr lang="ru-RU" sz="1400" b="1" cap="none" spc="50" dirty="0" smtClean="0">
              <a:ln w="11430"/>
              <a:solidFill>
                <a:srgbClr val="CCCC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В рамках реализации краевых программ 23,8млн. рублей</a:t>
          </a:r>
        </a:p>
        <a:p>
          <a:r>
            <a:rPr lang="ru-RU" sz="14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 </a:t>
          </a:r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D47069CB-F0FC-4859-9FA6-4FFEB17B1521}" type="parTrans" cxnId="{B39E82DC-03E6-42E3-82ED-6A125D804009}">
      <dgm:prSet/>
      <dgm:spPr/>
      <dgm:t>
        <a:bodyPr/>
        <a:lstStyle/>
        <a:p>
          <a:endParaRPr lang="ru-RU"/>
        </a:p>
      </dgm:t>
    </dgm:pt>
    <dgm:pt modelId="{4B9EAA47-6F64-4BA2-9F62-84A631F0C950}" type="sibTrans" cxnId="{B39E82DC-03E6-42E3-82ED-6A125D804009}">
      <dgm:prSet/>
      <dgm:spPr/>
      <dgm:t>
        <a:bodyPr/>
        <a:lstStyle/>
        <a:p>
          <a:endParaRPr lang="ru-RU"/>
        </a:p>
      </dgm:t>
    </dgm:pt>
    <dgm:pt modelId="{9C25B7CC-51E7-4D48-B331-6204A00EE34A}">
      <dgm:prSet phldrT="[Текст]" custScaleX="162058" custScaleY="149592" custRadScaleRad="104276" custRadScaleInc="-12929"/>
      <dgm:spPr/>
      <dgm:t>
        <a:bodyPr/>
        <a:lstStyle/>
        <a:p>
          <a:endParaRPr lang="ru-RU"/>
        </a:p>
      </dgm:t>
    </dgm:pt>
    <dgm:pt modelId="{85E50AC0-05E9-4585-9ACF-1F4E3D1A9C36}" type="parTrans" cxnId="{BF03C159-31E0-4F6A-BBFB-A37553DF6770}">
      <dgm:prSet/>
      <dgm:spPr/>
      <dgm:t>
        <a:bodyPr/>
        <a:lstStyle/>
        <a:p>
          <a:endParaRPr lang="ru-RU"/>
        </a:p>
      </dgm:t>
    </dgm:pt>
    <dgm:pt modelId="{9B0CA1F2-9177-4F64-B9C8-8F16AF120104}" type="sibTrans" cxnId="{BF03C159-31E0-4F6A-BBFB-A37553DF6770}">
      <dgm:prSet/>
      <dgm:spPr/>
      <dgm:t>
        <a:bodyPr/>
        <a:lstStyle/>
        <a:p>
          <a:endParaRPr lang="ru-RU"/>
        </a:p>
      </dgm:t>
    </dgm:pt>
    <dgm:pt modelId="{0ED18A0E-B84F-4B87-8A83-7F878201E0F1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sz="1400" b="1" cap="none" spc="50" dirty="0" smtClean="0">
              <a:ln w="11430"/>
              <a:solidFill>
                <a:srgbClr val="FFFF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Мероприятия в рамках реализации муниципальных программ 7,5 млн. рублей </a:t>
          </a:r>
          <a:endParaRPr lang="ru-RU" sz="1400" b="1" cap="none" spc="50" dirty="0">
            <a:ln w="11430"/>
            <a:solidFill>
              <a:srgbClr val="FFFFCC"/>
            </a:soli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8BED08DF-BB00-4605-ABC4-E04B7C5857FC}" type="parTrans" cxnId="{D686A979-9138-4EA3-BB5F-B62315976533}">
      <dgm:prSet/>
      <dgm:spPr/>
      <dgm:t>
        <a:bodyPr/>
        <a:lstStyle/>
        <a:p>
          <a:endParaRPr lang="ru-RU"/>
        </a:p>
      </dgm:t>
    </dgm:pt>
    <dgm:pt modelId="{0DF17EB2-1ED3-4518-9EFF-C60C0939AA34}" type="sibTrans" cxnId="{D686A979-9138-4EA3-BB5F-B62315976533}">
      <dgm:prSet/>
      <dgm:spPr/>
      <dgm:t>
        <a:bodyPr/>
        <a:lstStyle/>
        <a:p>
          <a:endParaRPr lang="ru-RU"/>
        </a:p>
      </dgm:t>
    </dgm:pt>
    <dgm:pt modelId="{CBD2E823-FC2E-46A8-A2D9-B21852B7408A}">
      <dgm:prSet phldrT="[Текст]" custT="1"/>
      <dgm:spPr/>
      <dgm:t>
        <a:bodyPr/>
        <a:lstStyle/>
        <a:p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5DF16ED-1AFA-4551-9AEE-5BF833CAF7AA}" type="parTrans" cxnId="{428B513B-D20B-4725-A74C-4E59DFE3702A}">
      <dgm:prSet/>
      <dgm:spPr/>
      <dgm:t>
        <a:bodyPr/>
        <a:lstStyle/>
        <a:p>
          <a:endParaRPr lang="ru-RU"/>
        </a:p>
      </dgm:t>
    </dgm:pt>
    <dgm:pt modelId="{CB317AA2-788D-44C1-A2D2-852741ECCAC2}" type="sibTrans" cxnId="{428B513B-D20B-4725-A74C-4E59DFE3702A}">
      <dgm:prSet/>
      <dgm:spPr/>
      <dgm:t>
        <a:bodyPr/>
        <a:lstStyle/>
        <a:p>
          <a:endParaRPr lang="ru-RU"/>
        </a:p>
      </dgm:t>
    </dgm:pt>
    <dgm:pt modelId="{D5AA0C21-3C91-4BF3-A988-2A9820885579}" type="pres">
      <dgm:prSet presAssocID="{B1423E14-E6A6-4FCD-A930-6F61C0DAE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98062-8148-4BE9-99E7-0DB0D887CD15}" type="pres">
      <dgm:prSet presAssocID="{7ADCF886-14DD-4502-B82D-2894BB052F28}" presName="centerShape" presStyleLbl="node0" presStyleIdx="0" presStyleCnt="1" custScaleX="157864" custScaleY="128922" custLinFactNeighborX="327" custLinFactNeighborY="-40494"/>
      <dgm:spPr/>
      <dgm:t>
        <a:bodyPr/>
        <a:lstStyle/>
        <a:p>
          <a:endParaRPr lang="ru-RU"/>
        </a:p>
      </dgm:t>
    </dgm:pt>
    <dgm:pt modelId="{A21492CD-2DEA-4461-8E4B-6275999EEEC4}" type="pres">
      <dgm:prSet presAssocID="{8BED08DF-BB00-4605-ABC4-E04B7C5857FC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40D9056F-555A-4FAD-9720-4F9C8B1CE4EF}" type="pres">
      <dgm:prSet presAssocID="{0ED18A0E-B84F-4B87-8A83-7F878201E0F1}" presName="node" presStyleLbl="node1" presStyleIdx="0" presStyleCnt="3" custScaleX="101247" custScaleY="125319" custRadScaleRad="91030" custRadScaleInc="-12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3B7D1-82F6-4FCD-837B-B5307F9A4F16}" type="pres">
      <dgm:prSet presAssocID="{0FF0EF2F-14EB-4203-89E6-8BE2A855B4E6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6E561194-650C-4642-A5D0-6FAD6D61A9BE}" type="pres">
      <dgm:prSet presAssocID="{059A66DA-A2D4-4AD7-8C1C-0B4D801D28DE}" presName="node" presStyleLbl="node1" presStyleIdx="1" presStyleCnt="3" custScaleX="119503" custScaleY="104354" custRadScaleRad="12278" custRadScaleInc="-291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3533-6A32-4A5F-8517-490E1C13A075}" type="pres">
      <dgm:prSet presAssocID="{D47069CB-F0FC-4859-9FA6-4FFEB17B1521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8770E7B1-3B00-41CC-A87C-D9F971623DE0}" type="pres">
      <dgm:prSet presAssocID="{29C0FE70-BA28-40DE-B2E4-B44934B21CB3}" presName="node" presStyleLbl="node1" presStyleIdx="2" presStyleCnt="3" custScaleX="106139" custScaleY="126706" custRadScaleRad="90023" custRadScaleInc="14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8B513B-D20B-4725-A74C-4E59DFE3702A}" srcId="{B1423E14-E6A6-4FCD-A930-6F61C0DAE977}" destId="{CBD2E823-FC2E-46A8-A2D9-B21852B7408A}" srcOrd="1" destOrd="0" parTransId="{25DF16ED-1AFA-4551-9AEE-5BF833CAF7AA}" sibTransId="{CB317AA2-788D-44C1-A2D2-852741ECCAC2}"/>
    <dgm:cxn modelId="{D429E8E3-3236-4363-9FE2-148EECAAA471}" type="presOf" srcId="{D47069CB-F0FC-4859-9FA6-4FFEB17B1521}" destId="{EB713533-6A32-4A5F-8517-490E1C13A075}" srcOrd="0" destOrd="0" presId="urn:microsoft.com/office/officeart/2005/8/layout/radial4"/>
    <dgm:cxn modelId="{73918099-2125-4E2C-B0F5-B568D3F8FF55}" type="presOf" srcId="{29C0FE70-BA28-40DE-B2E4-B44934B21CB3}" destId="{8770E7B1-3B00-41CC-A87C-D9F971623DE0}" srcOrd="0" destOrd="0" presId="urn:microsoft.com/office/officeart/2005/8/layout/radial4"/>
    <dgm:cxn modelId="{CF57092D-DC1E-42F3-80C4-39EFFD3F7DBB}" type="presOf" srcId="{059A66DA-A2D4-4AD7-8C1C-0B4D801D28DE}" destId="{6E561194-650C-4642-A5D0-6FAD6D61A9BE}" srcOrd="0" destOrd="0" presId="urn:microsoft.com/office/officeart/2005/8/layout/radial4"/>
    <dgm:cxn modelId="{0F6EB86C-0408-471C-8A4B-BB9FE774A132}" type="presOf" srcId="{7ADCF886-14DD-4502-B82D-2894BB052F28}" destId="{49198062-8148-4BE9-99E7-0DB0D887CD15}" srcOrd="0" destOrd="0" presId="urn:microsoft.com/office/officeart/2005/8/layout/radial4"/>
    <dgm:cxn modelId="{BF03C159-31E0-4F6A-BBFB-A37553DF6770}" srcId="{B1423E14-E6A6-4FCD-A930-6F61C0DAE977}" destId="{9C25B7CC-51E7-4D48-B331-6204A00EE34A}" srcOrd="2" destOrd="0" parTransId="{85E50AC0-05E9-4585-9ACF-1F4E3D1A9C36}" sibTransId="{9B0CA1F2-9177-4F64-B9C8-8F16AF120104}"/>
    <dgm:cxn modelId="{B39E82DC-03E6-42E3-82ED-6A125D804009}" srcId="{7ADCF886-14DD-4502-B82D-2894BB052F28}" destId="{29C0FE70-BA28-40DE-B2E4-B44934B21CB3}" srcOrd="2" destOrd="0" parTransId="{D47069CB-F0FC-4859-9FA6-4FFEB17B1521}" sibTransId="{4B9EAA47-6F64-4BA2-9F62-84A631F0C950}"/>
    <dgm:cxn modelId="{0168C0C8-19E7-47C5-AC6B-D73761634008}" type="presOf" srcId="{8BED08DF-BB00-4605-ABC4-E04B7C5857FC}" destId="{A21492CD-2DEA-4461-8E4B-6275999EEEC4}" srcOrd="0" destOrd="0" presId="urn:microsoft.com/office/officeart/2005/8/layout/radial4"/>
    <dgm:cxn modelId="{B47128FB-DD8E-4E93-AD8E-C42787ADFF8E}" type="presOf" srcId="{0ED18A0E-B84F-4B87-8A83-7F878201E0F1}" destId="{40D9056F-555A-4FAD-9720-4F9C8B1CE4EF}" srcOrd="0" destOrd="0" presId="urn:microsoft.com/office/officeart/2005/8/layout/radial4"/>
    <dgm:cxn modelId="{9334F87F-EB6E-495C-8049-D32B9CEF7612}" srcId="{7ADCF886-14DD-4502-B82D-2894BB052F28}" destId="{059A66DA-A2D4-4AD7-8C1C-0B4D801D28DE}" srcOrd="1" destOrd="0" parTransId="{0FF0EF2F-14EB-4203-89E6-8BE2A855B4E6}" sibTransId="{BD5C72D4-1DF7-4DF6-B5C6-3D9662EA1070}"/>
    <dgm:cxn modelId="{5BDBF439-7B9B-416F-A553-AD854FA6B133}" type="presOf" srcId="{B1423E14-E6A6-4FCD-A930-6F61C0DAE977}" destId="{D5AA0C21-3C91-4BF3-A988-2A9820885579}" srcOrd="0" destOrd="0" presId="urn:microsoft.com/office/officeart/2005/8/layout/radial4"/>
    <dgm:cxn modelId="{77CA63BD-A5F3-4366-A3CF-646E52A61D61}" type="presOf" srcId="{0FF0EF2F-14EB-4203-89E6-8BE2A855B4E6}" destId="{9C73B7D1-82F6-4FCD-837B-B5307F9A4F16}" srcOrd="0" destOrd="0" presId="urn:microsoft.com/office/officeart/2005/8/layout/radial4"/>
    <dgm:cxn modelId="{5E039390-5602-484C-8083-9BAEE0369444}" srcId="{B1423E14-E6A6-4FCD-A930-6F61C0DAE977}" destId="{7ADCF886-14DD-4502-B82D-2894BB052F28}" srcOrd="0" destOrd="0" parTransId="{5F87FB84-BAF9-4B45-B68B-97B2FF4453CA}" sibTransId="{AC9FBB90-6860-448B-B6B1-4768D32D5387}"/>
    <dgm:cxn modelId="{D686A979-9138-4EA3-BB5F-B62315976533}" srcId="{7ADCF886-14DD-4502-B82D-2894BB052F28}" destId="{0ED18A0E-B84F-4B87-8A83-7F878201E0F1}" srcOrd="0" destOrd="0" parTransId="{8BED08DF-BB00-4605-ABC4-E04B7C5857FC}" sibTransId="{0DF17EB2-1ED3-4518-9EFF-C60C0939AA34}"/>
    <dgm:cxn modelId="{2666FA7A-9EB6-4C0F-9DAE-AFE3E40A0C16}" type="presParOf" srcId="{D5AA0C21-3C91-4BF3-A988-2A9820885579}" destId="{49198062-8148-4BE9-99E7-0DB0D887CD15}" srcOrd="0" destOrd="0" presId="urn:microsoft.com/office/officeart/2005/8/layout/radial4"/>
    <dgm:cxn modelId="{48CCE561-4BBF-4933-B610-019EB5B1BFA8}" type="presParOf" srcId="{D5AA0C21-3C91-4BF3-A988-2A9820885579}" destId="{A21492CD-2DEA-4461-8E4B-6275999EEEC4}" srcOrd="1" destOrd="0" presId="urn:microsoft.com/office/officeart/2005/8/layout/radial4"/>
    <dgm:cxn modelId="{8ECB2F4D-9D39-492E-A979-485A77151D51}" type="presParOf" srcId="{D5AA0C21-3C91-4BF3-A988-2A9820885579}" destId="{40D9056F-555A-4FAD-9720-4F9C8B1CE4EF}" srcOrd="2" destOrd="0" presId="urn:microsoft.com/office/officeart/2005/8/layout/radial4"/>
    <dgm:cxn modelId="{8C2CC682-1141-4F48-B978-1CCE74C71869}" type="presParOf" srcId="{D5AA0C21-3C91-4BF3-A988-2A9820885579}" destId="{9C73B7D1-82F6-4FCD-837B-B5307F9A4F16}" srcOrd="3" destOrd="0" presId="urn:microsoft.com/office/officeart/2005/8/layout/radial4"/>
    <dgm:cxn modelId="{6BE7D8B6-2504-4FF9-9C88-E6CCC8C058C4}" type="presParOf" srcId="{D5AA0C21-3C91-4BF3-A988-2A9820885579}" destId="{6E561194-650C-4642-A5D0-6FAD6D61A9BE}" srcOrd="4" destOrd="0" presId="urn:microsoft.com/office/officeart/2005/8/layout/radial4"/>
    <dgm:cxn modelId="{88ABB50D-6816-49D4-B5C9-E9BA88D5C8F6}" type="presParOf" srcId="{D5AA0C21-3C91-4BF3-A988-2A9820885579}" destId="{EB713533-6A32-4A5F-8517-490E1C13A075}" srcOrd="5" destOrd="0" presId="urn:microsoft.com/office/officeart/2005/8/layout/radial4"/>
    <dgm:cxn modelId="{D6AEF1D0-197E-48DB-A517-3C70F9970AEE}" type="presParOf" srcId="{D5AA0C21-3C91-4BF3-A988-2A9820885579}" destId="{8770E7B1-3B00-41CC-A87C-D9F971623DE0}" srcOrd="6" destOrd="0" presId="urn:microsoft.com/office/officeart/2005/8/layout/radial4"/>
  </dgm:cxnLst>
  <dgm:bg>
    <a:blipFill>
      <a:blip xmlns:r="http://schemas.openxmlformats.org/officeDocument/2006/relationships" r:embed="rId5"/>
      <a:tile tx="0" ty="0" sx="100000" sy="100000" flip="none" algn="tl"/>
    </a:blipFill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6BBF8-1A1B-4E2F-9D7F-26F1A4655D3F}">
      <dsp:nvSpPr>
        <dsp:cNvPr id="0" name=""/>
        <dsp:cNvSpPr/>
      </dsp:nvSpPr>
      <dsp:spPr>
        <a:xfrm>
          <a:off x="4357709" y="81739"/>
          <a:ext cx="4055823" cy="72829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632,5 млн. рублей 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93262" y="117292"/>
        <a:ext cx="3984717" cy="657191"/>
      </dsp:txXfrm>
    </dsp:sp>
    <dsp:sp modelId="{903CC202-C222-417A-B177-90BE5D245BC1}">
      <dsp:nvSpPr>
        <dsp:cNvPr id="0" name=""/>
        <dsp:cNvSpPr/>
      </dsp:nvSpPr>
      <dsp:spPr>
        <a:xfrm>
          <a:off x="0" y="8636"/>
          <a:ext cx="4216523" cy="110077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Общеобразовательные учреждения и учреждения дополнительного образования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764,5 млн. рублей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3735" y="62371"/>
        <a:ext cx="4109053" cy="993304"/>
      </dsp:txXfrm>
    </dsp:sp>
    <dsp:sp modelId="{1E905C69-31F4-414B-9337-1E9631A28603}">
      <dsp:nvSpPr>
        <dsp:cNvPr id="0" name=""/>
        <dsp:cNvSpPr/>
      </dsp:nvSpPr>
      <dsp:spPr>
        <a:xfrm>
          <a:off x="4429142" y="785819"/>
          <a:ext cx="3988717" cy="8236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Учреждения молодежной политики и оздоровления детей 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20,8 млн. рублей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469351" y="826028"/>
        <a:ext cx="3908299" cy="743262"/>
      </dsp:txXfrm>
    </dsp:sp>
    <dsp:sp modelId="{66C058AB-FE02-4268-8F07-EA8F14225F49}">
      <dsp:nvSpPr>
        <dsp:cNvPr id="0" name=""/>
        <dsp:cNvSpPr/>
      </dsp:nvSpPr>
      <dsp:spPr>
        <a:xfrm>
          <a:off x="4430819" y="1616827"/>
          <a:ext cx="3927439" cy="110733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в области образования и программные мероприятия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71,1 млн. рублей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484875" y="1670883"/>
        <a:ext cx="3819327" cy="999226"/>
      </dsp:txXfrm>
    </dsp:sp>
    <dsp:sp modelId="{17C263AD-123B-405F-AFB3-DC006797B4D7}">
      <dsp:nvSpPr>
        <dsp:cNvPr id="0" name=""/>
        <dsp:cNvSpPr/>
      </dsp:nvSpPr>
      <dsp:spPr>
        <a:xfrm>
          <a:off x="142864" y="2357453"/>
          <a:ext cx="3824309" cy="1184789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На проведение ремонтных работ учреждений образования направлено 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rPr>
            <a:t>100,4 млн. рублей</a:t>
          </a:r>
          <a:endParaRPr lang="ru-RU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00701" y="2415290"/>
        <a:ext cx="3708635" cy="10691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0.2309</cdr:x>
      <cdr:y>0.02525</cdr:y>
    </cdr:from>
    <cdr:to>
      <cdr:x>0.36111</cdr:x>
      <cdr:y>0.15152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00215" y="114281"/>
          <a:ext cx="1071577" cy="571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2,2 млрд.руб.</a:t>
          </a:r>
          <a:endParaRPr lang="ru-RU" sz="1200" b="1" dirty="0"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  <cdr:relSizeAnchor xmlns:cdr="http://schemas.openxmlformats.org/drawingml/2006/chartDrawing">
    <cdr:from>
      <cdr:x>0.34375</cdr:x>
      <cdr:y>0.13574</cdr:y>
    </cdr:from>
    <cdr:to>
      <cdr:x>0.47396</cdr:x>
      <cdr:y>0.2778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28925" y="614354"/>
          <a:ext cx="1071561" cy="642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1,8 млрд.руб.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0.44792</cdr:x>
      <cdr:y>0.62505</cdr:y>
    </cdr:from>
    <cdr:to>
      <cdr:x>0.57813</cdr:x>
      <cdr:y>0.81445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86172" y="2828932"/>
          <a:ext cx="1071570" cy="857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0,4 млрд.руб</a:t>
          </a:r>
          <a:r>
            <a:rPr lang="ru-RU" sz="1200" b="1" dirty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4300538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t" anchorCtr="0" compatLnSpc="1">
            <a:prstTxWarp prst="textNoShape">
              <a:avLst/>
            </a:prstTxWarp>
          </a:bodyPr>
          <a:lstStyle>
            <a:lvl1pPr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33" y="1"/>
            <a:ext cx="4303713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t" anchorCtr="0" compatLnSpc="1">
            <a:prstTxWarp prst="textNoShape">
              <a:avLst/>
            </a:prstTxWarp>
          </a:bodyPr>
          <a:lstStyle>
            <a:lvl1pPr algn="r"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6365"/>
            <a:ext cx="4300538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b" anchorCtr="0" compatLnSpc="1">
            <a:prstTxWarp prst="textNoShape">
              <a:avLst/>
            </a:prstTxWarp>
          </a:bodyPr>
          <a:lstStyle>
            <a:lvl1pPr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33" y="6456365"/>
            <a:ext cx="4303713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b" anchorCtr="0" compatLnSpc="1">
            <a:prstTxWarp prst="textNoShape">
              <a:avLst/>
            </a:prstTxWarp>
          </a:bodyPr>
          <a:lstStyle>
            <a:lvl1pPr algn="r"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4300538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t" anchorCtr="0" compatLnSpc="1">
            <a:prstTxWarp prst="textNoShape">
              <a:avLst/>
            </a:prstTxWarp>
          </a:bodyPr>
          <a:lstStyle>
            <a:lvl1pPr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33" y="1"/>
            <a:ext cx="4303713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t" anchorCtr="0" compatLnSpc="1">
            <a:prstTxWarp prst="textNoShape">
              <a:avLst/>
            </a:prstTxWarp>
          </a:bodyPr>
          <a:lstStyle>
            <a:lvl1pPr algn="r"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400425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81"/>
            <a:ext cx="794385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365"/>
            <a:ext cx="4300538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b" anchorCtr="0" compatLnSpc="1">
            <a:prstTxWarp prst="textNoShape">
              <a:avLst/>
            </a:prstTxWarp>
          </a:bodyPr>
          <a:lstStyle>
            <a:lvl1pPr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33" y="6456365"/>
            <a:ext cx="4303713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5" rIns="91407" bIns="45705" numCol="1" anchor="b" anchorCtr="0" compatLnSpc="1">
            <a:prstTxWarp prst="textNoShape">
              <a:avLst/>
            </a:prstTxWarp>
          </a:bodyPr>
          <a:lstStyle>
            <a:lvl1pPr algn="r" defTabSz="913651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773" indent="-285682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728" indent="-228546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9819" indent="-228546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6910" indent="-228546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001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091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182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273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52F5-1FFD-4D87-9D05-6B2C0A44A97F}" type="slidenum">
              <a:rPr lang="ru-RU" sz="1200">
                <a:latin typeface="Arial" charset="0"/>
              </a:rPr>
              <a:pPr eaLnBrk="1" hangingPunct="1"/>
              <a:t>7</a:t>
            </a:fld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102571" y="516907"/>
            <a:ext cx="3723084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519" tIns="45759" rIns="91519" bIns="45759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92825" y="3228896"/>
            <a:ext cx="7940282" cy="305895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773" indent="-285682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728" indent="-228546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9819" indent="-228546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6910" indent="-228546" defTabSz="91259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001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091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182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273" indent="-228546" defTabSz="9125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A30C-A970-4C28-AD3E-AFA39439B909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E9B7D-AC03-4AB3-85D4-E40A9340E877}" type="datetime1">
              <a:rPr lang="ru-RU"/>
              <a:pPr>
                <a:defRPr/>
              </a:pPr>
              <a:t>20.04.2017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7A5355-2819-4544-9642-6BB5A4C07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948" r:id="rId13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4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Relationship Id="rId6" Type="http://schemas.openxmlformats.org/officeDocument/2006/relationships/diagramData" Target="../diagrams/data2.xml"/><Relationship Id="rId5" Type="http://schemas.openxmlformats.org/officeDocument/2006/relationships/image" Target="../media/image36.jpeg"/><Relationship Id="rId10" Type="http://schemas.microsoft.com/office/2007/relationships/diagramDrawing" Target="../diagrams/drawing2.xml"/><Relationship Id="rId4" Type="http://schemas.openxmlformats.org/officeDocument/2006/relationships/image" Target="../media/image35.jpeg"/><Relationship Id="rId9" Type="http://schemas.openxmlformats.org/officeDocument/2006/relationships/diagramColors" Target="../diagrams/colors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Мои документы\СЛАЙДЫ\! для работы\администрация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71600" y="836712"/>
            <a:ext cx="7279254" cy="5459441"/>
          </a:xfrm>
          <a:prstGeom prst="rect">
            <a:avLst/>
          </a:prstGeom>
          <a:noFill/>
          <a:effectLst>
            <a:glow>
              <a:schemeClr val="accent1"/>
            </a:glow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0" y="2819400"/>
            <a:ext cx="8156575" cy="201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5949280"/>
            <a:ext cx="4800600" cy="40011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г.Темрюк</a:t>
            </a:r>
            <a:endParaRPr lang="ru-RU" sz="20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183101" y="904163"/>
            <a:ext cx="8856252" cy="3970318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ОТЧЕТ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 исполнении бюджета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 eaLnBrk="1" hangingPunct="1">
              <a:defRPr/>
            </a:pPr>
            <a:r>
              <a:rPr lang="ru-RU" sz="44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Темрюкский район за 2016 год</a:t>
            </a:r>
          </a:p>
          <a:p>
            <a:pPr algn="ctr" eaLnBrk="1" hangingPunct="1">
              <a:defRPr/>
            </a:pPr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ru-RU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ru-RU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567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868346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Исполнение расходов по отрасли образования </a:t>
            </a:r>
            <a:br>
              <a:rPr lang="ru-RU" sz="27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2016 году составило 1,6 млрд.рублей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22664087"/>
              </p:ext>
            </p:extLst>
          </p:nvPr>
        </p:nvGraphicFramePr>
        <p:xfrm>
          <a:off x="142844" y="1000108"/>
          <a:ext cx="8829676" cy="554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214282" y="2071678"/>
            <a:ext cx="4055823" cy="711745"/>
            <a:chOff x="4357709" y="1143010"/>
            <a:chExt cx="4055823" cy="711745"/>
          </a:xfrm>
          <a:scene3d>
            <a:camera prst="orthographicFront"/>
            <a:lightRig rig="chilly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357709" y="1143010"/>
              <a:ext cx="4055823" cy="7117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392454" y="1177755"/>
              <a:ext cx="3986333" cy="6422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Музыкальные школы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48,8 млн. рублей </a:t>
              </a:r>
              <a:endParaRPr lang="ru-RU" sz="1400" kern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14282" y="2714620"/>
            <a:ext cx="4055823" cy="711745"/>
            <a:chOff x="4357709" y="1143010"/>
            <a:chExt cx="4055823" cy="711745"/>
          </a:xfrm>
          <a:scene3d>
            <a:camera prst="orthographicFront"/>
            <a:lightRig rig="chilly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357709" y="1143010"/>
              <a:ext cx="4055823" cy="7117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4392454" y="1177755"/>
              <a:ext cx="3986333" cy="6422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7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Детская спортивная школа «Виктория» </a:t>
              </a:r>
              <a:r>
                <a:rPr lang="ru-RU" sz="14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30,9</a:t>
              </a:r>
              <a:r>
                <a:rPr lang="ru-RU" sz="1400" b="1" kern="1200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 млн. рублей </a:t>
              </a:r>
              <a:endParaRPr lang="ru-RU" sz="1400" kern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70658" name="Picture 2" descr="C:\Users\Lebedeva.FU42\Desktop\Фото НА КРАЙ\ремонты\IMG_1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572008"/>
            <a:ext cx="3571900" cy="2168072"/>
          </a:xfrm>
          <a:prstGeom prst="rect">
            <a:avLst/>
          </a:prstGeom>
          <a:noFill/>
        </p:spPr>
      </p:pic>
      <p:pic>
        <p:nvPicPr>
          <p:cNvPr id="70660" name="Picture 4" descr="C:\Users\Lebedeva.FU42\Desktop\IMG_14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3" y="3786190"/>
            <a:ext cx="4403973" cy="2928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6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3571876"/>
            <a:ext cx="4071934" cy="2786082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</p:pic>
      <p:sp>
        <p:nvSpPr>
          <p:cNvPr id="15" name="TextBox 14"/>
          <p:cNvSpPr txBox="1"/>
          <p:nvPr/>
        </p:nvSpPr>
        <p:spPr>
          <a:xfrm>
            <a:off x="1071538" y="285728"/>
            <a:ext cx="75009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2016 году на здравоохранение направлено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91,1 млн. рублей, в том числе</a:t>
            </a:r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- 78,9 млн. рублей средств краевого бюджета;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- 12,2 млн. рублей средств районного бюджета направлено в рамках реализации муниципальной программы «Развитие здравоохранения в Темрюкском районе». </a:t>
            </a:r>
          </a:p>
        </p:txBody>
      </p:sp>
      <p:pic>
        <p:nvPicPr>
          <p:cNvPr id="97283" name="Picture 3" descr="C:\Users\Lebedeva.FU42\Desktop\Фото НА КРАЙ\IMG_3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876"/>
            <a:ext cx="4036247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8372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pSp>
        <p:nvGrpSpPr>
          <p:cNvPr id="3" name="Группа 9"/>
          <p:cNvGrpSpPr/>
          <p:nvPr/>
        </p:nvGrpSpPr>
        <p:grpSpPr>
          <a:xfrm>
            <a:off x="5929322" y="3286124"/>
            <a:ext cx="3214678" cy="1785950"/>
            <a:chOff x="5214941" y="3357559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214941" y="3357559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5259054" y="3401672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На реализацию отдельных программных мероприятий предусмотрено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13,5 млн. рублей 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6"/>
          <p:cNvGrpSpPr/>
          <p:nvPr/>
        </p:nvGrpSpPr>
        <p:grpSpPr>
          <a:xfrm>
            <a:off x="5929322" y="1714488"/>
            <a:ext cx="3214678" cy="1714512"/>
            <a:chOff x="5214941" y="1785931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214941" y="1785931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5259054" y="1830044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Организация библиотечного обслуживания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4,1 млн. рублей</a:t>
              </a:r>
              <a:endParaRPr lang="ru-RU" sz="1900" b="1" kern="1200" cap="none" spc="0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12"/>
          <p:cNvGrpSpPr/>
          <p:nvPr/>
        </p:nvGrpSpPr>
        <p:grpSpPr>
          <a:xfrm>
            <a:off x="5929322" y="5072050"/>
            <a:ext cx="3214678" cy="1785950"/>
            <a:chOff x="5214941" y="4929202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214941" y="4929202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259054" y="4973315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Организационное обеспечение в области культуры (аппарат, группа МТО, ОМЦ)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5,8 млн. рублей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0" name="Рисунок 19" descr="IMG_5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2547910"/>
          </a:xfrm>
          <a:prstGeom prst="rect">
            <a:avLst/>
          </a:prstGeom>
        </p:spPr>
      </p:pic>
      <p:pic>
        <p:nvPicPr>
          <p:cNvPr id="24" name="Рисунок 23" descr="Бондаревы-победите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3380"/>
            <a:ext cx="3786182" cy="2714620"/>
          </a:xfrm>
          <a:prstGeom prst="rect">
            <a:avLst/>
          </a:prstGeom>
        </p:spPr>
      </p:pic>
      <p:pic>
        <p:nvPicPr>
          <p:cNvPr id="22" name="Рисунок 21" descr="P17407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4641166"/>
            <a:ext cx="3214710" cy="2216834"/>
          </a:xfrm>
          <a:prstGeom prst="rect">
            <a:avLst/>
          </a:prstGeom>
        </p:spPr>
      </p:pic>
      <p:pic>
        <p:nvPicPr>
          <p:cNvPr id="23" name="Рисунок 22" descr="P13601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2071678"/>
            <a:ext cx="3255099" cy="2579752"/>
          </a:xfrm>
          <a:prstGeom prst="rect">
            <a:avLst/>
          </a:prstGeom>
        </p:spPr>
      </p:pic>
      <p:pic>
        <p:nvPicPr>
          <p:cNvPr id="25" name="Рисунок 24" descr="IMG_99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5" y="0"/>
            <a:ext cx="3357586" cy="2428868"/>
          </a:xfrm>
          <a:prstGeom prst="rect">
            <a:avLst/>
          </a:prstGeom>
        </p:spPr>
      </p:pic>
      <p:grpSp>
        <p:nvGrpSpPr>
          <p:cNvPr id="10" name="Группа 15"/>
          <p:cNvGrpSpPr/>
          <p:nvPr/>
        </p:nvGrpSpPr>
        <p:grpSpPr>
          <a:xfrm>
            <a:off x="0" y="2428868"/>
            <a:ext cx="2786050" cy="1857388"/>
            <a:chOff x="214283" y="2500309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14283" y="2500309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258396" y="2544422"/>
              <a:ext cx="281337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На культуру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в 2016 году направлено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41,7 млн. рублей</a:t>
              </a:r>
              <a:endParaRPr lang="ru-RU" sz="1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Группа 3"/>
          <p:cNvGrpSpPr/>
          <p:nvPr/>
        </p:nvGrpSpPr>
        <p:grpSpPr>
          <a:xfrm>
            <a:off x="5929322" y="0"/>
            <a:ext cx="3214678" cy="1714488"/>
            <a:chOff x="5214941" y="258402"/>
            <a:chExt cx="3012281" cy="1533465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259054" y="258402"/>
              <a:ext cx="2924055" cy="153346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Поддержка Районного дома культуры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10,7 млн. рублей</a:t>
              </a:r>
              <a:endParaRPr lang="ru-RU" sz="1900" b="0" kern="1200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98308" name="Picture 4" descr="C:\Users\Lebedeva.FU42\Desktop\Фото НА КРАЙ\IMG_86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214686"/>
            <a:ext cx="3214678" cy="3643314"/>
          </a:xfrm>
          <a:prstGeom prst="rect">
            <a:avLst/>
          </a:prstGeom>
          <a:noFill/>
        </p:spPr>
      </p:pic>
      <p:pic>
        <p:nvPicPr>
          <p:cNvPr id="98307" name="Picture 3" descr="C:\Users\Lebedeva.FU42\Desktop\IMG_00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0"/>
            <a:ext cx="3214678" cy="3500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Lebedeva.FU42\Desktop\!!!!!!!!!!!!!!!!!!!!!!!!!!!!!\14df02131eec389c0f8f317504f624be.png"/>
          <p:cNvPicPr>
            <a:picLocks noChangeAspect="1" noChangeArrowheads="1"/>
          </p:cNvPicPr>
          <p:nvPr/>
        </p:nvPicPr>
        <p:blipFill>
          <a:blip r:embed="rId2" cstate="print"/>
          <a:srcRect r="8216" b="2625"/>
          <a:stretch>
            <a:fillRect/>
          </a:stretch>
        </p:blipFill>
        <p:spPr bwMode="auto">
          <a:xfrm>
            <a:off x="4554174" y="3500438"/>
            <a:ext cx="4589826" cy="33575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4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571876"/>
            <a:ext cx="4607715" cy="3286124"/>
          </a:xfrm>
        </p:spPr>
      </p:pic>
      <p:pic>
        <p:nvPicPr>
          <p:cNvPr id="5" name="Рисунок 4" descr="IMG_9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571876"/>
          </a:xfrm>
          <a:prstGeom prst="rect">
            <a:avLst/>
          </a:prstGeom>
        </p:spPr>
      </p:pic>
      <p:grpSp>
        <p:nvGrpSpPr>
          <p:cNvPr id="11" name="Группа 13"/>
          <p:cNvGrpSpPr/>
          <p:nvPr/>
        </p:nvGrpSpPr>
        <p:grpSpPr>
          <a:xfrm>
            <a:off x="6072198" y="2357430"/>
            <a:ext cx="2961941" cy="1928826"/>
            <a:chOff x="6185722" y="2209801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15" name="Овал 14"/>
            <p:cNvSpPr/>
            <p:nvPr/>
          </p:nvSpPr>
          <p:spPr>
            <a:xfrm>
              <a:off x="6185722" y="2209801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Организация и проведение районных соревнований и участие в краевых  -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2,3 млн. рублей</a:t>
              </a:r>
              <a:endParaRPr lang="ru-RU" sz="1400" b="1" kern="120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99330" name="Picture 2" descr="C:\Users\Lebedeva.FU42\Desktop\Фото НА КРАЙ\image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4571999" cy="3571876"/>
          </a:xfrm>
          <a:prstGeom prst="rect">
            <a:avLst/>
          </a:prstGeom>
          <a:noFill/>
        </p:spPr>
      </p:pic>
      <p:grpSp>
        <p:nvGrpSpPr>
          <p:cNvPr id="8" name="Группа 10"/>
          <p:cNvGrpSpPr/>
          <p:nvPr/>
        </p:nvGrpSpPr>
        <p:grpSpPr>
          <a:xfrm>
            <a:off x="0" y="2500306"/>
            <a:ext cx="2786082" cy="1785950"/>
            <a:chOff x="-647726" y="2495546"/>
            <a:chExt cx="2575636" cy="1663068"/>
          </a:xfrm>
          <a:scene3d>
            <a:camera prst="orthographicFront"/>
            <a:lightRig rig="chilly" dir="t"/>
          </a:scene3d>
        </p:grpSpPr>
        <p:sp>
          <p:nvSpPr>
            <p:cNvPr id="12" name="Овал 11"/>
            <p:cNvSpPr/>
            <p:nvPr/>
          </p:nvSpPr>
          <p:spPr>
            <a:xfrm>
              <a:off x="-647726" y="2495546"/>
              <a:ext cx="2575636" cy="166306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-290536" y="2709860"/>
              <a:ext cx="1821250" cy="1175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Организационное обеспечение  -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1,5 млн. рублей</a:t>
              </a:r>
              <a:endParaRPr lang="ru-RU" sz="1400" b="1" kern="1200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7"/>
          <p:cNvGrpSpPr/>
          <p:nvPr/>
        </p:nvGrpSpPr>
        <p:grpSpPr>
          <a:xfrm>
            <a:off x="3214679" y="428604"/>
            <a:ext cx="2857520" cy="2475290"/>
            <a:chOff x="2781281" y="1352524"/>
            <a:chExt cx="2986805" cy="2475290"/>
          </a:xfrm>
          <a:scene3d>
            <a:camera prst="orthographicFront"/>
            <a:lightRig rig="chilly" dir="t"/>
          </a:scene3d>
        </p:grpSpPr>
        <p:sp>
          <p:nvSpPr>
            <p:cNvPr id="9" name="Овал 8"/>
            <p:cNvSpPr/>
            <p:nvPr/>
          </p:nvSpPr>
          <p:spPr>
            <a:xfrm>
              <a:off x="2781281" y="1352524"/>
              <a:ext cx="2986805" cy="2475290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3218689" y="1715022"/>
              <a:ext cx="2111989" cy="17502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Расходы на физическую культуру и спорт в 2016 году –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15,1 млн. рублей</a:t>
              </a:r>
              <a:endParaRPr lang="ru-RU" sz="1700" b="1" kern="1200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8"/>
          <p:cNvGrpSpPr/>
          <p:nvPr/>
        </p:nvGrpSpPr>
        <p:grpSpPr>
          <a:xfrm>
            <a:off x="3143240" y="4000504"/>
            <a:ext cx="2961941" cy="1938824"/>
            <a:chOff x="6042846" y="2281239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18" name="Овал 17"/>
            <p:cNvSpPr/>
            <p:nvPr/>
          </p:nvSpPr>
          <p:spPr>
            <a:xfrm>
              <a:off x="6042846" y="2281239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Содержание центра физкультурно-массовой работы «Скиф»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11,3 млн.рублей</a:t>
              </a:r>
              <a:endParaRPr lang="ru-RU" sz="1400" b="1" kern="1200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1429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социальную политику в 2016 году направлено </a:t>
            </a:r>
            <a:br>
              <a:rPr lang="ru-RU" sz="2800" b="1" i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i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99,9 млн. рублей: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07500" cy="6953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4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714620"/>
            <a:ext cx="2928925" cy="2286015"/>
          </a:xfrm>
          <a:prstGeom prst="rect">
            <a:avLst/>
          </a:prstGeom>
        </p:spPr>
      </p:pic>
      <p:pic>
        <p:nvPicPr>
          <p:cNvPr id="6" name="Рисунок 5" descr="P16707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86322"/>
            <a:ext cx="2928926" cy="207167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000364" y="1285860"/>
            <a:ext cx="6143636" cy="3857652"/>
            <a:chOff x="25842" y="3411005"/>
            <a:chExt cx="6257480" cy="735147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5842" y="3411005"/>
              <a:ext cx="6257480" cy="73514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63370" y="3411005"/>
              <a:ext cx="6059378" cy="667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342900" lvl="0" indent="-34290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R"/>
              </a:pPr>
              <a:endParaRPr lang="ru-RU" sz="1400" b="1" kern="12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 marL="342900" lvl="0" indent="-34290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R"/>
              </a:pPr>
              <a:r>
                <a:rPr lang="ru-RU" sz="1400" b="1" kern="1200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предоставление дополнительной денежной компенсации на усиленное питание доноров крови 0,4 млн. рублей;</a:t>
              </a:r>
            </a:p>
            <a:p>
              <a:pPr marL="342900" lvl="0" indent="-342900" defTabSz="800100">
                <a:lnSpc>
                  <a:spcPct val="90000"/>
                </a:lnSpc>
                <a:spcAft>
                  <a:spcPct val="35000"/>
                </a:spcAft>
                <a:buAutoNum type="arabicParenR"/>
              </a:pP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доплаты к пенсии муниципальным служащим и выплаты почетным гражданам  4,5 млн. рублей;</a:t>
              </a:r>
            </a:p>
            <a:p>
              <a:pPr marL="342900" lvl="0" indent="-342900" defTabSz="800100">
                <a:lnSpc>
                  <a:spcPct val="90000"/>
                </a:lnSpc>
                <a:spcAft>
                  <a:spcPct val="35000"/>
                </a:spcAft>
                <a:buAutoNum type="arabicParenR"/>
              </a:pP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обеспечение выплат социально-ориентированным некоммерческим организациям  10,5 млн. рублей;</a:t>
              </a:r>
              <a:endParaRPr lang="ru-RU" sz="1400" b="1" kern="12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marL="342900" indent="-342900" defTabSz="800100">
                <a:lnSpc>
                  <a:spcPct val="90000"/>
                </a:lnSpc>
                <a:spcAft>
                  <a:spcPct val="35000"/>
                </a:spcAft>
                <a:buAutoNum type="arabicParenR"/>
              </a:pP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содержание детей-сирот; оплата труда приемным родителям; обеспечение выплаты компенсации части родительской платы за присмотр и уход за детьми, посещающими организации, реализующие  общеобразовательную программу дошкольного образования  79,4 млн. рублей;</a:t>
              </a:r>
            </a:p>
            <a:p>
              <a:pPr marL="342900" indent="-342900" defTabSz="800100">
                <a:lnSpc>
                  <a:spcPct val="90000"/>
                </a:lnSpc>
                <a:spcAft>
                  <a:spcPct val="35000"/>
                </a:spcAft>
                <a:buAutoNum type="arabicParenR"/>
              </a:pPr>
              <a:r>
                <a:rPr lang="ru-RU" sz="1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организация оздоровления и отдыха детей, опека и попечительство в отношении несовершеннолетних  5,1 млн. рублей.</a:t>
              </a:r>
            </a:p>
          </p:txBody>
        </p:sp>
      </p:grpSp>
      <p:pic>
        <p:nvPicPr>
          <p:cNvPr id="4" name="Рисунок 3" descr="IMG_55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785794"/>
            <a:ext cx="2928925" cy="1928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85860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Расходы по отрасли «Национальная безопасность и правоохранительная деятельность» составили </a:t>
            </a:r>
            <a:b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18,1 млн.рублей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Содержимое 3" descr="1501230020ng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bright="24000" contrast="-48000"/>
          </a:blip>
          <a:stretch>
            <a:fillRect/>
          </a:stretch>
        </p:blipFill>
        <p:spPr>
          <a:xfrm>
            <a:off x="142844" y="1357298"/>
            <a:ext cx="5000660" cy="2921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1502110001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8"/>
            <a:ext cx="3857652" cy="2571768"/>
          </a:xfrm>
          <a:prstGeom prst="rect">
            <a:avLst/>
          </a:prstGeom>
        </p:spPr>
      </p:pic>
      <p:pic>
        <p:nvPicPr>
          <p:cNvPr id="7" name="Рисунок 6" descr="112edds.jpg"/>
          <p:cNvPicPr>
            <a:picLocks noChangeAspect="1"/>
          </p:cNvPicPr>
          <p:nvPr/>
        </p:nvPicPr>
        <p:blipFill>
          <a:blip r:embed="rId4" cstate="print">
            <a:lum bright="8000" contrast="-30000"/>
          </a:blip>
          <a:stretch>
            <a:fillRect/>
          </a:stretch>
        </p:blipFill>
        <p:spPr>
          <a:xfrm>
            <a:off x="4373409" y="3857628"/>
            <a:ext cx="4619871" cy="2595564"/>
          </a:xfrm>
          <a:prstGeom prst="rect">
            <a:avLst/>
          </a:prstGeom>
        </p:spPr>
      </p:pic>
      <p:pic>
        <p:nvPicPr>
          <p:cNvPr id="9" name="Рисунок 8" descr="51cb3170-6dae-b8a3-6dae-b8ac0290aedb.photo.0.jpg"/>
          <p:cNvPicPr>
            <a:picLocks noChangeAspect="1"/>
          </p:cNvPicPr>
          <p:nvPr/>
        </p:nvPicPr>
        <p:blipFill>
          <a:blip r:embed="rId5" cstate="print">
            <a:lum bright="6000" contrast="-16000"/>
          </a:blip>
          <a:stretch>
            <a:fillRect/>
          </a:stretch>
        </p:blipFill>
        <p:spPr>
          <a:xfrm>
            <a:off x="142844" y="4071942"/>
            <a:ext cx="4214842" cy="2357454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1071538" y="1397000"/>
          <a:ext cx="7215238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34696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7236542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754158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85860"/>
            <a:ext cx="2214563" cy="2143140"/>
          </a:xfr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4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kern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обеспечение деятельности МБУ «Единая служба заказчика» и управления капитального строительства направлено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/>
            </a:r>
            <a:b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</a:b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10,6</a:t>
            </a: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млн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. </a:t>
            </a: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рублей</a:t>
            </a:r>
            <a:r>
              <a:rPr lang="ru-RU" sz="1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ru-RU" sz="1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endParaRPr lang="ru-RU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3" name="Рисунок 12" descr="stock-vector-illustration-of-a-smiley-wearing-a-hard-hat-112446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1115175" cy="114491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0" y="1285860"/>
            <a:ext cx="2071702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риобретены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квартиры приглашенным врачам специалистам и 10 квартир детям-сиротам  </a:t>
            </a:r>
            <a:b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18,0 млн. рублей</a:t>
            </a: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285852" y="142852"/>
            <a:ext cx="7300906" cy="11430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жилищно–коммунальное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охрану окружающей среды в 2016 году 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42,4 млн. рублей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357422" y="1285860"/>
            <a:ext cx="2143140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Капитальный ремонт муниципального имущества, </a:t>
            </a:r>
          </a:p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приобретение бульдозера и др.</a:t>
            </a:r>
            <a:b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7,6 млн. рублей</a:t>
            </a: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715140" y="1285860"/>
            <a:ext cx="2071702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Субсидия МУП «Универсал»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2,7 млн.рублей</a:t>
            </a:r>
          </a:p>
          <a:p>
            <a:pPr algn="ctr" eaLnBrk="1" fontAlgn="auto" latinLnBrk="0" hangingPunct="1">
              <a:spcAft>
                <a:spcPts val="0"/>
              </a:spcAft>
              <a:buFontTx/>
              <a:buNone/>
              <a:defRPr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658" name="Picture 2" descr="C:\Users\Lebedeva.FU42\Desktop\IMG_7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429000"/>
            <a:ext cx="4429156" cy="3143272"/>
          </a:xfrm>
          <a:prstGeom prst="rect">
            <a:avLst/>
          </a:prstGeom>
          <a:noFill/>
        </p:spPr>
      </p:pic>
      <p:pic>
        <p:nvPicPr>
          <p:cNvPr id="70659" name="Picture 3" descr="C:\Users\Lebedeva.FU42\Desktop\Фото НА КРАЙ\ремонты, ЖКХ\мусороубор. техни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4286279" cy="3143272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00430" y="3429000"/>
            <a:ext cx="2071702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Подготовка к отопительному периоду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3,5 млн.рублей</a:t>
            </a:r>
          </a:p>
          <a:p>
            <a:pPr algn="ctr" eaLnBrk="1" fontAlgn="auto" latinLnBrk="0" hangingPunct="1">
              <a:spcAft>
                <a:spcPts val="0"/>
              </a:spcAft>
              <a:buFontTx/>
              <a:buNone/>
              <a:defRPr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356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82594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бюджета муниципального образования Темрюкский район  </a:t>
            </a:r>
            <a:b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 2016 год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000110"/>
          <a:ext cx="8572560" cy="5072096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5677914"/>
                <a:gridCol w="2894646"/>
              </a:tblGrid>
              <a:tr h="539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расходов,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85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28997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9,6</a:t>
                      </a:r>
                    </a:p>
                  </a:txBody>
                  <a:tcPr marL="35596" marR="35596" marT="0" marB="0" anchor="ctr"/>
                </a:tc>
              </a:tr>
              <a:tr h="527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85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85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1,8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08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600" kern="1200" dirty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08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70,2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21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кинематография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1,9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08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 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4,1</a:t>
                      </a:r>
                      <a:endParaRPr lang="ru-RU" sz="1600" kern="12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85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4,5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08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08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08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трансферты 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4,8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Дотации на выравнивание бюджетной обеспеченности поселений</a:t>
            </a:r>
            <a:br>
              <a:rPr lang="ru-RU" sz="2400" dirty="0" smtClean="0"/>
            </a:br>
            <a:r>
              <a:rPr lang="ru-RU" sz="2400" dirty="0" smtClean="0"/>
              <a:t>в 2016 году</a:t>
            </a:r>
            <a:endParaRPr lang="ru-RU" sz="24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457200" y="1591630"/>
          <a:ext cx="8229600" cy="3735329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114800"/>
                <a:gridCol w="4114800"/>
              </a:tblGrid>
              <a:tr h="408610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Исполено за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2016 год (млн.руб.)</a:t>
                      </a:r>
                      <a:endParaRPr lang="ru-RU" dirty="0"/>
                    </a:p>
                  </a:txBody>
                  <a:tcPr/>
                </a:tc>
              </a:tr>
              <a:tr h="514911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Ахтанизовское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0,9</a:t>
                      </a:r>
                      <a:endParaRPr lang="ru-RU" dirty="0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ru-RU" dirty="0" smtClean="0"/>
                        <a:t>Вышестеблиевское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1,2</a:t>
                      </a:r>
                      <a:endParaRPr lang="ru-RU" dirty="0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Голубицкое</a:t>
                      </a:r>
                      <a:r>
                        <a:rPr lang="ru-RU" dirty="0" smtClean="0"/>
                        <a:t> поселение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1,3</a:t>
                      </a:r>
                      <a:endParaRPr lang="ru-RU" dirty="0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Курчанское</a:t>
                      </a:r>
                      <a:r>
                        <a:rPr lang="ru-RU" dirty="0" smtClean="0"/>
                        <a:t> поселение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0,3</a:t>
                      </a:r>
                      <a:endParaRPr lang="ru-RU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Новотаманское</a:t>
                      </a:r>
                      <a:r>
                        <a:rPr lang="ru-RU" dirty="0" smtClean="0"/>
                        <a:t> поселение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3,2</a:t>
                      </a:r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6,9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smiley-с-ш-япой-ип-омом-гра-ации-41585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0"/>
            <a:ext cx="1964546" cy="15716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224" y="5500702"/>
            <a:ext cx="72152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На софинансирование расходных обязательств поселений по вопросам местного значения направлено 84,7 млн.рублей 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44992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Показатели исполнения доходной части консолидированного бюджета муниципального образования Темрюкский район </a:t>
            </a:r>
            <a:r>
              <a:rPr lang="ru-RU" sz="2000" dirty="0" smtClean="0"/>
              <a:t> (млн. рублей)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10927837"/>
              </p:ext>
            </p:extLst>
          </p:nvPr>
        </p:nvGraphicFramePr>
        <p:xfrm>
          <a:off x="251520" y="1556792"/>
          <a:ext cx="8615394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1143008"/>
                <a:gridCol w="1214446"/>
                <a:gridCol w="1000132"/>
                <a:gridCol w="857256"/>
                <a:gridCol w="1328718"/>
              </a:tblGrid>
              <a:tr h="686113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Показатели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Факт 2015 года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План 2016 года</a:t>
                      </a:r>
                    </a:p>
                    <a:p>
                      <a:pPr algn="ctr"/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Факт 2016 года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Темп роста, %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Исполнение плана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2016 года, %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686113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Доходы консолидированного бюджет района, </a:t>
                      </a:r>
                    </a:p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из них: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2 728,3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2 963,0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3 197,1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117,2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107,9</a:t>
                      </a:r>
                    </a:p>
                  </a:txBody>
                  <a:tcPr marL="9525" marR="9525" marT="9525" marB="0">
                    <a:solidFill>
                      <a:srgbClr val="99FF99"/>
                    </a:solidFill>
                  </a:tcPr>
                </a:tc>
              </a:tr>
              <a:tr h="285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Районного бюджета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2 070,6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2 257,4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2 456,1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118,6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108,8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285880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Бюджетов поселений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657,7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705,6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741,0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112,7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105,0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651996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Налоговые и неналоговые доходы,</a:t>
                      </a:r>
                    </a:p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в том числе: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1 365,3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1 545,0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1 798,7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131,7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116,4</a:t>
                      </a:r>
                    </a:p>
                  </a:txBody>
                  <a:tcPr marL="9525" marR="9525" marT="9525" marB="0">
                    <a:solidFill>
                      <a:srgbClr val="00B0F0"/>
                    </a:solidFill>
                  </a:tcPr>
                </a:tc>
              </a:tr>
              <a:tr h="31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Районного бюджета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835,1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937,2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1 150,8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137,8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122,8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344142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Бюджетов поселений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530,2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607,8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647,9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122,2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106,6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492218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Безвозмездные поступления</a:t>
                      </a:r>
                    </a:p>
                    <a:p>
                      <a:pPr algn="l"/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в том числе:</a:t>
                      </a:r>
                      <a:endParaRPr lang="ru-RU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1 363,0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1 418,0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1 398,4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102,6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98,6</a:t>
                      </a:r>
                    </a:p>
                  </a:txBody>
                  <a:tcPr marL="9525" marR="9525" marT="9525" marB="0">
                    <a:solidFill>
                      <a:srgbClr val="92D050"/>
                    </a:solidFill>
                  </a:tcPr>
                </a:tc>
              </a:tr>
              <a:tr h="285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Районного бюджета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1 235,5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1 320,2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1 305,3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105,6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98,9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  <a:tr h="327464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</a:rPr>
                        <a:t>Бюджетов поселений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Century Gothic"/>
                        </a:rPr>
                        <a:t>127,5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97,8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93,1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73,0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95,2</a:t>
                      </a:r>
                    </a:p>
                  </a:txBody>
                  <a:tcPr marL="9525" marR="9525" marT="9525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\\Server25\ОБЩИЕ ДОКУМЕНТЫ\Бюджет\СЕССИИ 2015\ПРОЕКТ РЕШЕНИЯ О БЮДЖЕТЕ на 2016 год\Доклад о бюджете 2016\смайлы\47013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160240" cy="13090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Lebedeva.FU42\Desktop\Фото НА КРАЙ\НА ФОРУМ\IMG_0348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25\ОБЩИЕ ДОКУМЕНТЫ\Бюджет\СЕССИИ 2015\ПРОЕКТ РЕШЕНИЯ О БЮДЖЕТЕ на 2016 год\Доклад о бюджете 2016\смайлы\610456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368152" cy="1231336"/>
          </a:xfrm>
          <a:prstGeom prst="rect">
            <a:avLst/>
          </a:prstGeom>
          <a:noFill/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51520" y="246221"/>
            <a:ext cx="8572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         Собственные (налоговые и неналоговые)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доходы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консолидированного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бюджета района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0866352"/>
              </p:ext>
            </p:extLst>
          </p:nvPr>
        </p:nvGraphicFramePr>
        <p:xfrm>
          <a:off x="323527" y="1271605"/>
          <a:ext cx="8568952" cy="5266506"/>
        </p:xfrm>
        <a:graphic>
          <a:graphicData uri="http://schemas.openxmlformats.org/drawingml/2006/table">
            <a:tbl>
              <a:tblPr/>
              <a:tblGrid>
                <a:gridCol w="3450257"/>
                <a:gridCol w="984863"/>
                <a:gridCol w="984863"/>
                <a:gridCol w="984863"/>
                <a:gridCol w="1049657"/>
                <a:gridCol w="1114449"/>
              </a:tblGrid>
              <a:tr h="1077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2016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2016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плана,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Налоговые </a:t>
                      </a:r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неналоговые доходы,</a:t>
                      </a:r>
                    </a:p>
                    <a:p>
                      <a:pPr algn="l" rtl="0" fontAlgn="t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</a:t>
                      </a:r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 основные: 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1 365,3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545,0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1 798,7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131,7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116,4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24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766,9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800,2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942,0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122,8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117,7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367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прибыль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176,5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127,5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367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Единый налог на вмененный доход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102,1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101,8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844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265,1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367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Земельный налог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144,4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148,6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102,9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Аренда земли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144,2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157,9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170,6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109,5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729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 от продажи земельных участков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139,3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164,1</a:t>
                      </a:r>
                      <a:endParaRPr lang="ru-RU" sz="2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0960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2195736" y="476672"/>
            <a:ext cx="673455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 исполнения  налоговых и неналоговых доходов районного бюджета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за 2016 год</a:t>
            </a:r>
          </a:p>
        </p:txBody>
      </p:sp>
      <p:sp>
        <p:nvSpPr>
          <p:cNvPr id="44043" name="Rectangle 9"/>
          <p:cNvSpPr>
            <a:spLocks noChangeArrowheads="1"/>
          </p:cNvSpPr>
          <p:nvPr/>
        </p:nvSpPr>
        <p:spPr bwMode="auto">
          <a:xfrm>
            <a:off x="358775" y="404664"/>
            <a:ext cx="87852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6475" name="Group 91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="" xmlns:p14="http://schemas.microsoft.com/office/powerpoint/2010/main" val="3986466742"/>
              </p:ext>
            </p:extLst>
          </p:nvPr>
        </p:nvGraphicFramePr>
        <p:xfrm>
          <a:off x="683568" y="1988840"/>
          <a:ext cx="8137150" cy="4544417"/>
        </p:xfrm>
        <a:graphic>
          <a:graphicData uri="http://schemas.openxmlformats.org/drawingml/2006/table">
            <a:tbl>
              <a:tblPr/>
              <a:tblGrid>
                <a:gridCol w="409613"/>
                <a:gridCol w="4827698"/>
                <a:gridCol w="1186310"/>
                <a:gridCol w="1713529"/>
              </a:tblGrid>
              <a:tr h="10850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Ед.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изм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</a:tr>
              <a:tr h="844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Годовое</a:t>
                      </a:r>
                      <a:r>
                        <a:rPr lang="ru-RU" sz="24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бюджетное назначение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937,2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Поступление 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1 150,8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</a:tr>
              <a:tr h="9383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137,8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</a:tr>
              <a:tr h="6708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годового плана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122,8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7058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 descr="\\Server25\ОБЩИЕ ДОКУМЕНТЫ\Бюджет\СЕССИИ 2015\ПРОЕКТ РЕШЕНИЯ О БЮДЖЕТЕ на 2016 год\Доклад о бюджете 2016\смайлы\0_b0e94_13b90ca3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1543028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57157" y="362672"/>
            <a:ext cx="850112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Структура налоговых и неналоговых доходов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районного</a:t>
            </a:r>
            <a:r>
              <a:rPr kumimoji="0" lang="ru-RU" sz="25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бюджета</a:t>
            </a:r>
            <a:r>
              <a:rPr lang="ru-RU" sz="25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за 2016 год, (процентов)</a:t>
            </a: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cs typeface="Times New Roman" pitchFamily="18" charset="0"/>
            </a:endParaRPr>
          </a:p>
        </p:txBody>
      </p:sp>
      <p:graphicFrame>
        <p:nvGraphicFramePr>
          <p:cNvPr id="1026" name="Диаграмма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9183365"/>
              </p:ext>
            </p:extLst>
          </p:nvPr>
        </p:nvGraphicFramePr>
        <p:xfrm>
          <a:off x="558800" y="1314450"/>
          <a:ext cx="8318500" cy="5094288"/>
        </p:xfrm>
        <a:graphic>
          <a:graphicData uri="http://schemas.openxmlformats.org/presentationml/2006/ole">
            <p:oleObj spid="_x0000_s1036" name="Лист" r:id="rId3" imgW="7924924" imgH="3733721" progId="Excel.Sheet.8">
              <p:embed/>
            </p:oleObj>
          </a:graphicData>
        </a:graphic>
      </p:graphicFrame>
      <p:pic>
        <p:nvPicPr>
          <p:cNvPr id="4" name="Picture 5" descr="\\Server25\ОБЩИЕ ДОКУМЕНТЫ\Бюджет\СЕССИИ 2015\ПРОЕКТ РЕШЕНИЯ О БЮДЖЕТЕ на 2016 год\Доклад о бюджете 2016\смайлы\821996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115" y="2852936"/>
            <a:ext cx="2088232" cy="17374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25\ОБЩИЕ ДОКУМЕНТЫ\Бюджет\СЕССИИ 2015\ПРОЕКТ РЕШЕНИЯ О БЮДЖЕТЕ на 2016 год\Доклад о бюджете 2016\смайлы\610456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0"/>
            <a:ext cx="1368152" cy="1231336"/>
          </a:xfrm>
          <a:prstGeom prst="rect">
            <a:avLst/>
          </a:prstGeom>
          <a:noFill/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51520" y="0"/>
            <a:ext cx="8572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Поступление по видам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налоговых и неналоговых доходов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районного бюджета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0737344"/>
              </p:ext>
            </p:extLst>
          </p:nvPr>
        </p:nvGraphicFramePr>
        <p:xfrm>
          <a:off x="323527" y="1271605"/>
          <a:ext cx="8568953" cy="5227024"/>
        </p:xfrm>
        <a:graphic>
          <a:graphicData uri="http://schemas.openxmlformats.org/drawingml/2006/table">
            <a:tbl>
              <a:tblPr/>
              <a:tblGrid>
                <a:gridCol w="3450258"/>
                <a:gridCol w="984863"/>
                <a:gridCol w="984863"/>
                <a:gridCol w="984863"/>
                <a:gridCol w="1049657"/>
                <a:gridCol w="1114449"/>
              </a:tblGrid>
              <a:tr h="432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2016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2016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млн.руб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 плана,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Налоговые доходы, в том числе: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130,7%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прибыль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176,5%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Единый налог на вмененный доход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102,1%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265,1%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Госпошлина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142,8%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налоги и сборы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Неналоговые доходы, в том числе: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171,5%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286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Аренда земли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сдачи в аренду имущества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113,1%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продажи имущества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683,9%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8729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 от продажи земельных участков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151,8%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0672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18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1 150,8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9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5598" y="152400"/>
            <a:ext cx="66294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районного бюджета  в разрезе источников финансирования</a:t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2016 год</a:t>
            </a: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="" xmlns:p14="http://schemas.microsoft.com/office/powerpoint/2010/main" val="1811221306"/>
              </p:ext>
            </p:extLst>
          </p:nvPr>
        </p:nvGraphicFramePr>
        <p:xfrm>
          <a:off x="457200" y="1285860"/>
          <a:ext cx="8329642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621595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на социальную сферу в общих расходах районного бюджета </a:t>
            </a:r>
            <a:br>
              <a:rPr lang="ru-RU" sz="28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2016 год</a:t>
            </a:r>
            <a:endParaRPr lang="ru-RU" sz="28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2453094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857232"/>
            <a:ext cx="2214578" cy="1495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TextBox 8"/>
          <p:cNvSpPr txBox="1"/>
          <p:nvPr/>
        </p:nvSpPr>
        <p:spPr>
          <a:xfrm>
            <a:off x="785786" y="1"/>
            <a:ext cx="8358214" cy="17543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районного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в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году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социальную сферу,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рублей</a:t>
            </a:r>
            <a:endParaRPr lang="ru-RU" sz="1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  <p:graphicFrame>
        <p:nvGraphicFramePr>
          <p:cNvPr id="4" name="Диаграмма 7"/>
          <p:cNvGraphicFramePr>
            <a:graphicFrameLocks/>
          </p:cNvGraphicFramePr>
          <p:nvPr/>
        </p:nvGraphicFramePr>
        <p:xfrm>
          <a:off x="1000068" y="1500174"/>
          <a:ext cx="8143932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18194</TotalTime>
  <Words>1121</Words>
  <Application>Microsoft Office PowerPoint</Application>
  <PresentationFormat>Экран (4:3)</PresentationFormat>
  <Paragraphs>407</Paragraphs>
  <Slides>20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Аспект</vt:lpstr>
      <vt:lpstr>Солнцестояние</vt:lpstr>
      <vt:lpstr>Официальная</vt:lpstr>
      <vt:lpstr>Эркер</vt:lpstr>
      <vt:lpstr>Тема Office</vt:lpstr>
      <vt:lpstr>Лист</vt:lpstr>
      <vt:lpstr> </vt:lpstr>
      <vt:lpstr> Показатели исполнения доходной части консолидированного бюджета муниципального образования Темрюкский район  (млн. рублей)</vt:lpstr>
      <vt:lpstr>Слайд 3</vt:lpstr>
      <vt:lpstr>Слайд 4</vt:lpstr>
      <vt:lpstr>Слайд 5</vt:lpstr>
      <vt:lpstr>Слайд 6</vt:lpstr>
      <vt:lpstr>Расходы районного бюджета  в разрезе источников финансирования за 2016 год</vt:lpstr>
      <vt:lpstr>Расходы на социальную сферу в общих расходах районного бюджета  за 2016 год</vt:lpstr>
      <vt:lpstr>Слайд 9</vt:lpstr>
      <vt:lpstr> Исполнение расходов по отрасли образования  в 2016 году составило 1,6 млрд.рублей </vt:lpstr>
      <vt:lpstr>Слайд 11</vt:lpstr>
      <vt:lpstr>Слайд 12</vt:lpstr>
      <vt:lpstr>Слайд 13</vt:lpstr>
      <vt:lpstr>На социальную политику в 2016 году направлено  99,9 млн. рублей:</vt:lpstr>
      <vt:lpstr>Расходы по отрасли «Национальная безопасность и правоохранительная деятельность» составили  18,1 млн.рублей</vt:lpstr>
      <vt:lpstr>Слайд 16</vt:lpstr>
      <vt:lpstr>  На обеспечение деятельности МБУ «Единая служба заказчика» и управления капитального строительства направлено 10,6 млн. рублей </vt:lpstr>
      <vt:lpstr>Структура бюджета муниципального образования Темрюкский район   за  2016 год</vt:lpstr>
      <vt:lpstr>Дотации на выравнивание бюджетной обеспеченности поселений в 2016 году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Lebedeva</cp:lastModifiedBy>
  <cp:revision>1515</cp:revision>
  <cp:lastPrinted>2017-04-19T09:02:00Z</cp:lastPrinted>
  <dcterms:created xsi:type="dcterms:W3CDTF">1601-01-01T00:00:00Z</dcterms:created>
  <dcterms:modified xsi:type="dcterms:W3CDTF">2017-04-20T04:54:34Z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